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</p:sldIdLst>
  <p:sldSz cx="9906000" cy="6858000" type="A4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038" y="-9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viewProps" Target="viewProps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tableStyles" Target="tableStyles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6C2D9-9DAE-437C-A7E6-7FAB82F91C34}" type="datetimeFigureOut">
              <a:rPr lang="en-GB" smtClean="0"/>
              <a:t>03/04/2017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7650-17C2-49C8-A414-D9CA3B326F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005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D6C2D9-9DAE-437C-A7E6-7FAB82F91C34}" type="datetimeFigureOut">
              <a:rPr lang="en-GB" smtClean="0"/>
              <a:t>03/04/2017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57650-17C2-49C8-A414-D9CA3B326F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472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solidFill>
                  <a:srgbClr val="007833"/>
                </a:solidFill>
              </a:rPr>
              <a:t>BP Energy Outlook</a:t>
            </a:r>
            <a:endParaRPr lang="en-GB" dirty="0">
              <a:solidFill>
                <a:srgbClr val="007833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4870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2036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smtClean="0"/>
              <a:t>Contents</a:t>
            </a:r>
            <a:endParaRPr lang="en-GB" sz="24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369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smtClean="0"/>
              <a:t>Contents (continued)</a:t>
            </a:r>
            <a:endParaRPr lang="en-GB" sz="24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613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9450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4171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Executive summary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7304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Executive summary </a:t>
            </a:r>
            <a:r>
              <a:rPr lang="en-GB" sz="2000" smtClean="0"/>
              <a:t>(continued)</a:t>
            </a:r>
            <a:endParaRPr lang="en-GB" sz="20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6681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1757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0972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GDP is projected to almost double over the Outlook…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2491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…driven primarily by productivity growth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1391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Growth in the world economy requires more energy…</a:t>
            </a:r>
            <a:endParaRPr lang="en-GB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6455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…largely consumed by fast-growing emerging economies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3690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The gradual transition in the fuel mix continues…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4730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…</a:t>
            </a:r>
            <a:r>
              <a:rPr lang="en-GB" smtClean="0"/>
              <a:t>with non-fossil </a:t>
            </a:r>
            <a:r>
              <a:rPr lang="en-GB" sz="2200" smtClean="0"/>
              <a:t>fuels accounting for half of energy growth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2904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Growth in energy demand in industry and transport slows…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2058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…while growth in non-combusted sector remains robust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3451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The power sector accounts for an increasing share of energy…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3422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…as the world economy continues to electrify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7305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Carbon emissions look set to continue to rise…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2715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…albeit at less than a third of the rate seen in the past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7766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1317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3594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Growing oil demand in emerging economies…</a:t>
            </a:r>
            <a:endParaRPr lang="en-GB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938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…is largely met by increased supply from low-cost producers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8482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Oil demand grows throughout the Outlook…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3291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…but gradually slows as the stimulus from transport fades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778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Low-cost oil producers respond to global resource abundance…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8011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…</a:t>
            </a:r>
            <a:r>
              <a:rPr lang="en-GB" smtClean="0"/>
              <a:t>by increasing their share of production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3659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Growth in global refinery runs is limited…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8525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…by weak demand and abundant NGL supplies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8181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Strong growth in global gas supplies led by US shale...</a:t>
            </a:r>
            <a:endParaRPr lang="en-GB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7918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…supports increased consumption within industry and </a:t>
            </a:r>
            <a:r>
              <a:rPr lang="en-US" sz="2200" smtClean="0"/>
              <a:t>power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2862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Increasing diversity of imported gas supplies…</a:t>
            </a:r>
            <a:endParaRPr lang="en-GB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79080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…supports gas consumption in key world markets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3836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zh-CN" smtClean="0"/>
              <a:t>Growth in global coal demand slows sharply…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2594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zh-CN" smtClean="0"/>
              <a:t>…driven by China’s changing energy needs 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15817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Nuclear and hydro generation grow steadily…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8091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…maintaining their share within the power sector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7296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Renewables continue to grow rapidly…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39846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…with the weight of growth shifting towards Asia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4027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Renewables growth is driven by increasing competitiveness…</a:t>
            </a:r>
            <a:endParaRPr lang="en-GB" sz="20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33624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200" smtClean="0"/>
              <a:t>…as costs fall and operating efficiency of wind </a:t>
            </a:r>
            <a:r>
              <a:rPr lang="en-US" smtClean="0"/>
              <a:t>power </a:t>
            </a:r>
            <a:r>
              <a:rPr lang="en-US" sz="2200" smtClean="0"/>
              <a:t>improves</a:t>
            </a:r>
            <a:endParaRPr lang="en-US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89542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26042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02805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Rising prosperity boosts car ownership in emerging markets…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37360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200" smtClean="0"/>
              <a:t>…as efficiency targets &amp; lower battery costs spur electrification</a:t>
            </a:r>
            <a:endParaRPr lang="en-US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52569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F</a:t>
            </a:r>
            <a:r>
              <a:rPr lang="en-GB" sz="2200" smtClean="0"/>
              <a:t>uel demand for use in cars continues to rise…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46475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200" smtClean="0"/>
              <a:t>…despite efficiency improvements and EV switching</a:t>
            </a:r>
            <a:endParaRPr lang="en-US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67221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There is an abundance of oil resources…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3620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200" smtClean="0"/>
              <a:t>…with known oil resources dwarfing future consumption needs</a:t>
            </a:r>
            <a:endParaRPr lang="en-US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67632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Abundance of oil resources may cause a change in behaviour…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18378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…with low-cost producers increasing their market share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14575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LNG supplies grow strongly led by US and Australia…</a:t>
            </a:r>
            <a:endParaRPr lang="en-GB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62241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…with demand remaining concentrated in Asia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22360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LNG’s share in traded gas increases sharply…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65474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…leading to increasing integration across gas markets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29809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China’s energy needs are changing…</a:t>
            </a:r>
            <a:endParaRPr lang="en-GB" sz="20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87723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kern="1200" smtClean="0"/>
              <a:t>…as it adjusts to a more sustainable growth path</a:t>
            </a:r>
            <a:endParaRPr lang="en-GB" kern="1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94284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China is also shifting towards a lower-carbon energy mix...</a:t>
            </a:r>
            <a:endParaRPr lang="en-GB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63786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kern="1200" smtClean="0"/>
              <a:t>…with coal being displaced by lower carbon alternatives</a:t>
            </a:r>
            <a:endParaRPr lang="en-GB" kern="1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77554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2361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90427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Energy demand in 2035 has been revised down…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89224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…with a further shift in the fuel mix towards renewables 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53248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Chinese energy demand has been revised down…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07968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…offset by stronger growth in other parts of emerging Asia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26676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Renewables in US and EU power mix have been revised up…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27941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…but offsetting revisions to gas and coal differ markedly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49062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29403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37667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A faster mobility revolution could disrupt oil demand…</a:t>
            </a:r>
            <a:endParaRPr lang="en-GB" sz="2200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94612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…but the size and direction depends on its form 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05121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Two illustrative scenarios highlight how oil demand…</a:t>
            </a:r>
            <a:endParaRPr lang="en-GB" sz="2200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72113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…might vary depending on the nature of </a:t>
            </a:r>
            <a:r>
              <a:rPr lang="en-GB" smtClean="0"/>
              <a:t>the revolution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94862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The speed of transition to a lower-carbon energy economy…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32142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…is a major uncertainty in the outlook for energy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90418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The speed of transition has a significant impact…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00875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…on the growth of energy and its composition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42216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Comparison with other low carbon scenarios…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57304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…reveals similarities and differences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895283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Gas demand growth could be slower…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341222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…if less priority is attached to moving away from coal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458918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strength of natural gas demand could be challenged…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836526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…from both stronger and weaker environmental policies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087118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016150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407227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200" smtClean="0"/>
              <a:t>The point at which global oil demand will peak…</a:t>
            </a:r>
            <a:endParaRPr lang="en-US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27807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…depends on </a:t>
            </a:r>
            <a:r>
              <a:rPr lang="en-GB" smtClean="0"/>
              <a:t>GDP</a:t>
            </a:r>
            <a:r>
              <a:rPr lang="en-GB" sz="2200" smtClean="0"/>
              <a:t> growth, efficiency trends and climate polic</a:t>
            </a:r>
            <a:r>
              <a:rPr lang="en-GB" smtClean="0"/>
              <a:t>y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723375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The role Africa will play in driving global energy demand…</a:t>
            </a:r>
            <a:endParaRPr lang="en-GB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160297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…depends on productivity growth and industrial structure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256319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The power sector consumes a growing share of energy…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7179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…and by 2050 could account for all growth in primary energy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30203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416287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932645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Key figures: Energy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618738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Key figures: Macro, energy intensity and CO</a:t>
            </a:r>
            <a:r>
              <a:rPr lang="en-US" baseline="-25000" smtClean="0"/>
              <a:t>2</a:t>
            </a:r>
            <a:r>
              <a:rPr lang="en-US" smtClean="0"/>
              <a:t> emissions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026342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Digital revolution mobility scenario: assumptions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339856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200" smtClean="0"/>
              <a:t>Electric revolution mobility scenario: assumptions</a:t>
            </a:r>
            <a:endParaRPr lang="en-GB" sz="2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868230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Comparison with other energy outlooks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067367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Notes on comparisons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889155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Comparison and other key data sources</a:t>
            </a:r>
            <a:endParaRPr lang="en-GB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865273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Disclaimer</a:t>
            </a:r>
            <a:endParaRPr lang="en-GB" dirty="0" smtClean="0">
              <a:solidFill>
                <a:srgbClr val="DC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6284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717</Words>
  <Application>Microsoft Office PowerPoint</Application>
  <PresentationFormat>A4 Paper (210x297 mm)</PresentationFormat>
  <Paragraphs>87</Paragraphs>
  <Slides>104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104</vt:i4>
      </vt:variant>
    </vt:vector>
  </HeadingPairs>
  <TitlesOfParts>
    <vt:vector size="105" baseType="lpstr">
      <vt:lpstr>Office Theme</vt:lpstr>
      <vt:lpstr>BP Energy Outlook</vt:lpstr>
      <vt:lpstr>PowerPoint Presentation</vt:lpstr>
      <vt:lpstr>Contents</vt:lpstr>
      <vt:lpstr>Contents (continued)</vt:lpstr>
      <vt:lpstr>PowerPoint Presentation</vt:lpstr>
      <vt:lpstr>PowerPoint Presentation</vt:lpstr>
      <vt:lpstr>Executive summary</vt:lpstr>
      <vt:lpstr>Executive summary (continued)</vt:lpstr>
      <vt:lpstr>PowerPoint Presentation</vt:lpstr>
      <vt:lpstr>PowerPoint Presentation</vt:lpstr>
      <vt:lpstr>GDP is projected to almost double over the Outlook…</vt:lpstr>
      <vt:lpstr>…driven primarily by productivity growth</vt:lpstr>
      <vt:lpstr>Growth in the world economy requires more energy…</vt:lpstr>
      <vt:lpstr>…largely consumed by fast-growing emerging economies</vt:lpstr>
      <vt:lpstr>The gradual transition in the fuel mix continues…</vt:lpstr>
      <vt:lpstr>…with non-fossil fuels accounting for half of energy growth</vt:lpstr>
      <vt:lpstr>Growth in energy demand in industry and transport slows…</vt:lpstr>
      <vt:lpstr>…while growth in non-combusted sector remains robust</vt:lpstr>
      <vt:lpstr>The power sector accounts for an increasing share of energy…</vt:lpstr>
      <vt:lpstr>…as the world economy continues to electrify</vt:lpstr>
      <vt:lpstr>Carbon emissions look set to continue to rise…</vt:lpstr>
      <vt:lpstr>…albeit at less than a third of the rate seen in the past</vt:lpstr>
      <vt:lpstr>PowerPoint Presentation</vt:lpstr>
      <vt:lpstr>PowerPoint Presentation</vt:lpstr>
      <vt:lpstr>Growing oil demand in emerging economies…</vt:lpstr>
      <vt:lpstr>…is largely met by increased supply from low-cost producers</vt:lpstr>
      <vt:lpstr>Oil demand grows throughout the Outlook…</vt:lpstr>
      <vt:lpstr>…but gradually slows as the stimulus from transport fades</vt:lpstr>
      <vt:lpstr>Low-cost oil producers respond to global resource abundance…</vt:lpstr>
      <vt:lpstr>…by increasing their share of production</vt:lpstr>
      <vt:lpstr>Growth in global refinery runs is limited…</vt:lpstr>
      <vt:lpstr>…by weak demand and abundant NGL supplies</vt:lpstr>
      <vt:lpstr>Strong growth in global gas supplies led by US shale...</vt:lpstr>
      <vt:lpstr>…supports increased consumption within industry and power</vt:lpstr>
      <vt:lpstr>Increasing diversity of imported gas supplies…</vt:lpstr>
      <vt:lpstr>…supports gas consumption in key world markets</vt:lpstr>
      <vt:lpstr>Growth in global coal demand slows sharply…</vt:lpstr>
      <vt:lpstr>…driven by China’s changing energy needs </vt:lpstr>
      <vt:lpstr>Nuclear and hydro generation grow steadily…</vt:lpstr>
      <vt:lpstr>…maintaining their share within the power sector</vt:lpstr>
      <vt:lpstr>Renewables continue to grow rapidly…</vt:lpstr>
      <vt:lpstr>…with the weight of growth shifting towards Asia</vt:lpstr>
      <vt:lpstr>Renewables growth is driven by increasing competitiveness…</vt:lpstr>
      <vt:lpstr>…as costs fall and operating efficiency of wind power improves</vt:lpstr>
      <vt:lpstr>PowerPoint Presentation</vt:lpstr>
      <vt:lpstr>PowerPoint Presentation</vt:lpstr>
      <vt:lpstr>Rising prosperity boosts car ownership in emerging markets…</vt:lpstr>
      <vt:lpstr>…as efficiency targets &amp; lower battery costs spur electrification</vt:lpstr>
      <vt:lpstr>Fuel demand for use in cars continues to rise…</vt:lpstr>
      <vt:lpstr>…despite efficiency improvements and EV switching</vt:lpstr>
      <vt:lpstr>There is an abundance of oil resources…</vt:lpstr>
      <vt:lpstr>…with known oil resources dwarfing future consumption needs</vt:lpstr>
      <vt:lpstr>Abundance of oil resources may cause a change in behaviour… </vt:lpstr>
      <vt:lpstr>…with low-cost producers increasing their market share</vt:lpstr>
      <vt:lpstr>LNG supplies grow strongly led by US and Australia…</vt:lpstr>
      <vt:lpstr>…with demand remaining concentrated in Asia</vt:lpstr>
      <vt:lpstr>LNG’s share in traded gas increases sharply…</vt:lpstr>
      <vt:lpstr>…leading to increasing integration across gas markets</vt:lpstr>
      <vt:lpstr>China’s energy needs are changing…</vt:lpstr>
      <vt:lpstr>…as it adjusts to a more sustainable growth path</vt:lpstr>
      <vt:lpstr>China is also shifting towards a lower-carbon energy mix...</vt:lpstr>
      <vt:lpstr>…with coal being displaced by lower carbon alternatives</vt:lpstr>
      <vt:lpstr>PowerPoint Presentation</vt:lpstr>
      <vt:lpstr>PowerPoint Presentation</vt:lpstr>
      <vt:lpstr>Energy demand in 2035 has been revised down…</vt:lpstr>
      <vt:lpstr>…with a further shift in the fuel mix towards renewables </vt:lpstr>
      <vt:lpstr>Chinese energy demand has been revised down…</vt:lpstr>
      <vt:lpstr>…offset by stronger growth in other parts of emerging Asia</vt:lpstr>
      <vt:lpstr>Renewables in US and EU power mix have been revised up…</vt:lpstr>
      <vt:lpstr>…but offsetting revisions to gas and coal differ markedly</vt:lpstr>
      <vt:lpstr>PowerPoint Presentation</vt:lpstr>
      <vt:lpstr>PowerPoint Presentation</vt:lpstr>
      <vt:lpstr>A faster mobility revolution could disrupt oil demand…</vt:lpstr>
      <vt:lpstr>…but the size and direction depends on its form </vt:lpstr>
      <vt:lpstr>Two illustrative scenarios highlight how oil demand…</vt:lpstr>
      <vt:lpstr>…might vary depending on the nature of the revolution</vt:lpstr>
      <vt:lpstr>The speed of transition to a lower-carbon energy economy…</vt:lpstr>
      <vt:lpstr>…is a major uncertainty in the outlook for energy</vt:lpstr>
      <vt:lpstr>The speed of transition has a significant impact…</vt:lpstr>
      <vt:lpstr>…on the growth of energy and its composition</vt:lpstr>
      <vt:lpstr>Comparison with other low carbon scenarios…</vt:lpstr>
      <vt:lpstr>…reveals similarities and differences</vt:lpstr>
      <vt:lpstr>Gas demand growth could be slower…</vt:lpstr>
      <vt:lpstr>…if less priority is attached to moving away from coal</vt:lpstr>
      <vt:lpstr>The strength of natural gas demand could be challenged…</vt:lpstr>
      <vt:lpstr>…from both stronger and weaker environmental policies</vt:lpstr>
      <vt:lpstr>PowerPoint Presentation</vt:lpstr>
      <vt:lpstr>PowerPoint Presentation</vt:lpstr>
      <vt:lpstr>The point at which global oil demand will peak…</vt:lpstr>
      <vt:lpstr>…depends on GDP growth, efficiency trends and climate policy</vt:lpstr>
      <vt:lpstr>The role Africa will play in driving global energy demand…</vt:lpstr>
      <vt:lpstr>…depends on productivity growth and industrial structure</vt:lpstr>
      <vt:lpstr>The power sector consumes a growing share of energy…</vt:lpstr>
      <vt:lpstr>…and by 2050 could account for all growth in primary energy</vt:lpstr>
      <vt:lpstr>PowerPoint Presentation</vt:lpstr>
      <vt:lpstr>PowerPoint Presentation</vt:lpstr>
      <vt:lpstr>Key figures: Energy</vt:lpstr>
      <vt:lpstr>Key figures: Macro, energy intensity and CO2 emissions</vt:lpstr>
      <vt:lpstr>Digital revolution mobility scenario: assumptions</vt:lpstr>
      <vt:lpstr>Electric revolution mobility scenario: assumptions</vt:lpstr>
      <vt:lpstr>Comparison with other energy outlooks</vt:lpstr>
      <vt:lpstr>Notes on comparisons</vt:lpstr>
      <vt:lpstr>Comparison and other key data sources</vt:lpstr>
      <vt:lpstr>Disclaimer</vt:lpstr>
    </vt:vector>
  </TitlesOfParts>
  <Company>BP International Ltd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BP Energy Outlook - 2017 edition</dc:title>
  <dc:creator>BP</dc:creator>
  <cp:lastModifiedBy>Alison Henry</cp:lastModifiedBy>
  <cp:revision>2</cp:revision>
  <dcterms:created xsi:type="dcterms:W3CDTF">2017-04-03T15:02:24Z</dcterms:created>
  <dcterms:modified xsi:type="dcterms:W3CDTF">2017-04-03T16:09:53Z</dcterms:modified>
</cp:coreProperties>
</file>