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0"/>
  </p:notesMasterIdLst>
  <p:sldIdLst>
    <p:sldId id="258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6" r:id="rId49"/>
  </p:sldIdLst>
  <p:sldSz cx="9144000" cy="5143500" type="screen16x9"/>
  <p:notesSz cx="6797675" cy="9874250"/>
  <p:defaultTextStyle>
    <a:defPPr>
      <a:defRPr lang="en-US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 snapToGrid="0">
      <p:cViewPr varScale="1">
        <p:scale>
          <a:sx n="169" d="100"/>
          <a:sy n="169" d="100"/>
        </p:scale>
        <p:origin x="-114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711FD9-F84C-4598-84B4-096A10CF6E06}" type="datetimeFigureOut">
              <a:rPr lang="en-GB" smtClean="0"/>
              <a:t>20/02/2018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120DEE-B3DA-42E9-B619-54F09B64D1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683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9300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6210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9872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4786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8685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0454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996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5348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7921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9106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16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7341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022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62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4847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99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4321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0024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1317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6492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2139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3054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69035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86494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99947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74557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1234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37291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84020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527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07543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70318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38985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81951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18184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84410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42171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13681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82035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62352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18675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82449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45984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26097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20DEE-B3DA-42E9-B619-54F09B64D1E4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408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C4B2AE8-AD59-4ECC-8050-F86B1BC90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3C5DDF9B-E4C1-431D-9FE8-B1E4CBCD7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31D78-6EB0-4511-A7A1-2DBCB8403597}" type="datetimeFigureOut">
              <a:rPr lang="en-GB" smtClean="0"/>
              <a:t>20/02/2018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CBA880E-0B80-4728-9E0A-640B3CB14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B3FE135-A08A-463E-9E7E-AFF26BA8E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E03E4-B170-4038-90D3-4A944C056F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732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AC202890-81C1-4359-8E14-3EC6BB28E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5A168A0-D177-4F25-8042-64A51B23A6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6F3B02E-AD3F-4EC9-A816-8DC8EB477E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931D78-6EB0-4511-A7A1-2DBCB8403597}" type="datetimeFigureOut">
              <a:rPr lang="en-GB" smtClean="0"/>
              <a:t>20/02/2018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F1A8133-982E-4BB7-B3B6-E3C63E2BF7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87D3EB0-941F-4956-9FD7-4EB68CC6AB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E03E4-B170-4038-90D3-4A944C056F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166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D4CFAC7F-69DD-4C31-AD76-4E8BD2FC9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ECCE7E0-7F9F-40C4-AB6E-F7DA071F6E4C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835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4214596C-7DA7-43D0-8A3C-C90383FD6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/>
              <a:t>Alternative scenarios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B7C3C9D-A032-4C57-B7F3-8DBC1977ABFD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971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A32F7AED-2933-4015-B366-4EB29A5DE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/>
              <a:t>Alternative scenarios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65127CE-2B05-4B53-AA10-486CF8E77144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1728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5E2ECF5F-92B7-4FD9-A504-C56EF89D1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>
              <a:spcAft>
                <a:spcPct val="0"/>
              </a:spcAft>
            </a:pPr>
            <a:r>
              <a:rPr lang="en-GB" sz="2400">
                <a:solidFill>
                  <a:srgbClr val="009900"/>
                </a:solidFill>
                <a:latin typeface="Univers for BP" panose="020B0603020202020204" pitchFamily="34" charset="0"/>
              </a:rPr>
              <a:t>Three windows on the energy transition</a:t>
            </a:r>
            <a:endParaRPr lang="en-US" sz="2400" dirty="0">
              <a:solidFill>
                <a:srgbClr val="009900"/>
              </a:solidFill>
              <a:latin typeface="Univers for BP" panose="020B0603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00EDBA0-0435-42D2-A7DB-C7F2741A663C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91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3A54534B-83B8-494A-A87E-D720B64D9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>
              <a:spcAft>
                <a:spcPct val="0"/>
              </a:spcAft>
            </a:pPr>
            <a:r>
              <a:rPr lang="en-GB" sz="2400">
                <a:solidFill>
                  <a:srgbClr val="009900"/>
                </a:solidFill>
                <a:latin typeface="Univers for BP" panose="020B0603020202020204" pitchFamily="34" charset="0"/>
              </a:rPr>
              <a:t>Economic backdrop</a:t>
            </a:r>
            <a:endParaRPr lang="en-US" sz="2400" dirty="0">
              <a:solidFill>
                <a:srgbClr val="009900"/>
              </a:solidFill>
              <a:latin typeface="Univers for BP" panose="020B0603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9078002-92B0-41E3-AC79-5EBA5F1346A8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391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4B94CAE2-6026-44AD-BA25-B458B7E4F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>
              <a:spcAft>
                <a:spcPct val="0"/>
              </a:spcAft>
            </a:pPr>
            <a:r>
              <a:rPr lang="en-GB" sz="2400">
                <a:solidFill>
                  <a:srgbClr val="009900"/>
                </a:solidFill>
                <a:latin typeface="Univers for BP" panose="020B0603020202020204" pitchFamily="34" charset="0"/>
              </a:rPr>
              <a:t>Three windows on the energy transition</a:t>
            </a:r>
            <a:endParaRPr lang="en-US" sz="2400" dirty="0">
              <a:solidFill>
                <a:srgbClr val="009900"/>
              </a:solidFill>
              <a:latin typeface="Univers for BP" panose="020B0603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D969F10-BCE4-48C8-AA89-0D824405833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33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44D0F279-6B02-446E-8C0E-D3B11AFB8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Energy demand by sector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E6E3168-F3EE-4480-A301-FD271BC6DF2B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478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9846179D-A97F-41AD-A24F-7E05FB081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Energy demand in buildings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73CA218-4626-4DB1-95E1-1B856B203679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578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8B3F41F7-3660-4DEE-8DC2-F33A0FF6F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Energy demand in buildings and transport sector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05B7AA9-4AFD-4F60-9870-BD8AF32712D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0251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FBFD0953-7B2D-48A4-8548-61436B03C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>
              <a:spcAft>
                <a:spcPct val="0"/>
              </a:spcAft>
            </a:pPr>
            <a:r>
              <a:rPr lang="en-GB" sz="2400">
                <a:solidFill>
                  <a:srgbClr val="009900"/>
                </a:solidFill>
                <a:latin typeface="Univers for BP" panose="020B0603020202020204" pitchFamily="34" charset="0"/>
              </a:rPr>
              <a:t>Three windows on the energy transition</a:t>
            </a:r>
            <a:endParaRPr lang="en-US" sz="2400" dirty="0">
              <a:solidFill>
                <a:srgbClr val="009900"/>
              </a:solidFill>
              <a:latin typeface="Univers for BP" panose="020B0603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F93B6C2-73CC-49DD-ABFA-B121DB0EAFD9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11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E1D10208-D13B-4B07-ADC7-B761FB4BF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Regional energy demand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61F5B2F-52D6-4825-BD2E-AA04EBDED438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93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607FB82D-69DA-4573-BACE-88BAC9736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Energy mix by region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08591D9-2C1E-4DDA-A579-83EA13377937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6467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70708A1E-3C42-4DC6-BCA5-842CBF0D2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>
              <a:spcAft>
                <a:spcPct val="0"/>
              </a:spcAft>
            </a:pPr>
            <a:r>
              <a:rPr lang="en-GB" sz="2400">
                <a:solidFill>
                  <a:srgbClr val="009900"/>
                </a:solidFill>
                <a:latin typeface="Univers for BP" panose="020B0603020202020204" pitchFamily="34" charset="0"/>
              </a:rPr>
              <a:t>Three windows on the energy transition</a:t>
            </a:r>
            <a:endParaRPr lang="en-US" sz="2400" dirty="0">
              <a:solidFill>
                <a:srgbClr val="009900"/>
              </a:solidFill>
              <a:latin typeface="Univers for BP" panose="020B0603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30C39C4-2145-402E-81F8-E94AD8C75383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45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BB670C5A-63E2-4F77-9351-6591D6F63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Global energy by fuel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D8CE42F-7D46-4E57-B326-68B145488CA4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422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77FB87B7-68B2-420E-9796-0FCE331F1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Diversified fuel mix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DDF5F55-F055-47CD-B96D-C4016916AC14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5994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6C64D269-1E1D-4D49-8743-22B8352C6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>
              <a:spcAft>
                <a:spcPct val="0"/>
              </a:spcAft>
            </a:pPr>
            <a:r>
              <a:rPr lang="en-GB" sz="2400">
                <a:solidFill>
                  <a:srgbClr val="009900"/>
                </a:solidFill>
                <a:latin typeface="Univers for BP" panose="020B0603020202020204" pitchFamily="34" charset="0"/>
              </a:rPr>
              <a:t>Three windows on the energy transition</a:t>
            </a:r>
            <a:endParaRPr lang="en-US" sz="2400" dirty="0">
              <a:solidFill>
                <a:srgbClr val="009900"/>
              </a:solidFill>
              <a:latin typeface="Univers for BP" panose="020B0603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6763255-AEFA-419A-BE11-220C16DB034B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17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3E948795-5A71-488C-9575-5A1F28689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Five key questions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5D95F25-FEAA-4B36-9E3B-6615323D52B5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9875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E2102E38-C279-4148-96D2-DC5A774C2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Five key questions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51B1CDE-D439-4E06-B41A-0D7A54BD0A63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289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63ED9973-BD1F-4C1C-A8A3-F842A9771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Penetration of electric cars in 2040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5C3E64D-A123-42AC-8265-87792A542ECF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3760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5E17CDDE-ED69-43B1-9E86-691730738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Penetration of electric cars in 2040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33DE4C6-66D8-40E0-8EA8-62E7647584EF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1846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BE74A93D-393E-40C6-8D61-FC3EEFDD3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Electric cars, shared mobility and autonomy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7D1C5C3-5B78-4CB7-AC97-B726D6574ABF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3456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7DF71082-B737-490D-9AFC-524ABF78F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Liquid fuel demand from passenger cars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C16D3D7-FE7A-450A-B51A-A1DC0857D0AD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1452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807817D1-4F38-4F33-BEFE-046199159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Global ban on internal-combustion engine (ICE) cars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1B3FE6B-62B2-4D15-BBBE-D52F4C96899D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8284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86D4190C-39A0-4FB3-9EAF-178E93C50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Impact of ICE ban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B59E0E9-3F2C-4453-87BE-D27FA3D65518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3495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49E7A33D-EAEE-4ECF-9644-F976B4539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Impact of ICE ban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1616AFA-9B5E-47ED-9217-6BBC66A7706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3936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32FA8B52-B9EA-4AEA-9365-D8B8BCEB1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Five key questions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5A2A4D0-B669-46FA-AC6C-19C4DD90D522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2152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1B28E136-8036-4BB1-B9C2-51919149A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Demand for oil and other liquid fuels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0CFA230-349C-442C-A787-DEBF0007D94A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406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DF0E1600-7FB0-42C2-B8C5-DA3CC4954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Demand for oil and other liquid fuels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639F0A3-60FB-461C-A938-42C6BD9D148F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1046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182CA447-EC51-431B-886F-DA2F45EE4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Demand for oil and other liquid fuels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7699364-FF81-44D7-BF84-5D7D07769C40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4149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8F0CE8B9-5909-47D5-804C-F061D8B54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US tight oil: alternative scenarios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6CA76AA-7E78-49F9-BA78-778B7DB5473D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2954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0DA7714B-75D4-4A24-8247-BC6924D4C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US tight oil: alternative scenarios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88D7C9F-918C-412C-B601-329546DDEB3D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0319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0BACFF87-DC02-4B91-8A88-638829B5F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US tight oil: alternative scenarios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0522DC0-7115-4FCB-91DA-FB3E8D5D6055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7410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9C74864C-99A0-48DA-8CAA-67E423594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Five key questions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75748AF-F099-4331-A09F-2F01552D23D9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9215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72D4F095-DEA1-4F3A-B3A5-6934CA046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Rapid growth in renewable energy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72BA109-2CD1-49E6-8535-E9608E725191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8262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9F525D0D-641B-4816-A8B4-2979A914D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‘Renewables push’ scenario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81386AF-AE61-4538-976D-6620C11035DA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69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37A3B0B9-73F5-4D7D-8CBA-75C0A9B27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‘Renewables push’ scenario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E4D490E-1156-417B-A6D6-017848A1801C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209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EAF27F3D-3B30-477C-A680-2F575E4D8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Five key questions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2E502A2-49A8-4403-957C-C614CCEFE681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41654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29085912-B7FC-46F1-A359-7B004FD34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Growth in natural gas demand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0CC35EB-B4CF-481C-BF5F-F31141584990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9218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085DB829-F86B-46C7-85F9-17FF63CE9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Possible risks to the outlook for natural gas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B77891F-08A4-4D1F-B162-5B619EB61EA1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38127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CB26B5D6-1590-48CB-9F04-54691281F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Possible risks to the outlook for natural gas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05B1400-2A25-40A8-B7EB-9193C58A2B47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71464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1AB1B0BA-6222-4DDA-9EBE-D27065461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Five key questions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CB02248-1B9B-4808-B604-FADC529B8A97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36981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FD32F001-E428-4D1E-B50F-94A937263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Carbon emissions continue to rise in the ET scenario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355DD70-8651-4A11-9609-A40B90B53312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35006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086918D9-AF66-4C31-8686-B3FDCB718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Impact of faster transition on global energy system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890322E-3D25-4942-85E9-32DE795AD7F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58668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5094CC7E-55BB-4E95-ADD8-AD16B3FCD3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/>
              <a:t>Conclusion</a:t>
            </a:r>
            <a:endParaRPr 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B933844-6060-411D-8CCE-F70141C7A4F3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05649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0800BD44-A404-4285-A013-CBB484E63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5EF398B-5130-4F09-BBCE-AC0795651F0A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4115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50441A36637C74BB48402C7842A1441" ma:contentTypeVersion="7" ma:contentTypeDescription="Create a new document." ma:contentTypeScope="" ma:versionID="5cf27ba81e88cad67d24887cc5a056f5">
  <xsd:schema xmlns:xsd="http://www.w3.org/2001/XMLSchema" xmlns:xs="http://www.w3.org/2001/XMLSchema" xmlns:p="http://schemas.microsoft.com/office/2006/metadata/properties" xmlns:ns1="http://schemas.microsoft.com/sharepoint/v3" xmlns:ns2="8744d043-7643-4d11-a6b8-a28e1d3373ff" xmlns:ns3="e346a0d7-19f3-4350-82ed-7c342e57fcfb" targetNamespace="http://schemas.microsoft.com/office/2006/metadata/properties" ma:root="true" ma:fieldsID="fc2681713eec2c4d45b946f32903b3cd" ns1:_="" ns2:_="" ns3:_="">
    <xsd:import namespace="http://schemas.microsoft.com/sharepoint/v3"/>
    <xsd:import namespace="8744d043-7643-4d11-a6b8-a28e1d3373ff"/>
    <xsd:import namespace="e346a0d7-19f3-4350-82ed-7c342e57fcfb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Scheduling Start Date is a site column created by the Publishing feature. It is used to specify the date and time on which this page will first appear to site visitors." ma:internalName="PublishingStartDate">
      <xsd:simpleType>
        <xsd:restriction base="dms:Unknown"/>
      </xsd:simpleType>
    </xsd:element>
    <xsd:element name="PublishingExpirationDate" ma:index="9" nillable="true" ma:displayName="Scheduling End Date" ma:description="Scheduling End Date is a site column created by the Publishing feature. It is used to specify the date and time on which this page will no longer appear to site visitors.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44d043-7643-4d11-a6b8-a28e1d3373f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46a0d7-19f3-4350-82ed-7c342e57fcfb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7B17D824-0435-4892-A6BD-07C11072E5D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24A96E6-B64A-4DE4-82A5-4F454D2B2D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744d043-7643-4d11-a6b8-a28e1d3373ff"/>
    <ds:schemaRef ds:uri="e346a0d7-19f3-4350-82ed-7c342e57fcf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003C5D5-5B1E-43AF-8D5E-0EF97D1AFD16}">
  <ds:schemaRefs>
    <ds:schemaRef ds:uri="8744d043-7643-4d11-a6b8-a28e1d3373ff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e346a0d7-19f3-4350-82ed-7c342e57fcfb"/>
    <ds:schemaRef ds:uri="http://schemas.microsoft.com/sharepoint/v3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263</Words>
  <Application>Microsoft Office PowerPoint</Application>
  <PresentationFormat>On-screen Show (16:9)</PresentationFormat>
  <Paragraphs>88</Paragraphs>
  <Slides>45</Slides>
  <Notes>45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Office Theme</vt:lpstr>
      <vt:lpstr>PowerPoint Presentation</vt:lpstr>
      <vt:lpstr>Alternative scenarios</vt:lpstr>
      <vt:lpstr>Alternative scenarios</vt:lpstr>
      <vt:lpstr>Three windows on the energy transition</vt:lpstr>
      <vt:lpstr>Economic backdrop</vt:lpstr>
      <vt:lpstr>Three windows on the energy transition</vt:lpstr>
      <vt:lpstr>Energy demand by sector</vt:lpstr>
      <vt:lpstr>Energy demand in buildings</vt:lpstr>
      <vt:lpstr>Energy demand in buildings and transport sector</vt:lpstr>
      <vt:lpstr>Three windows on the energy transition</vt:lpstr>
      <vt:lpstr>Regional energy demand</vt:lpstr>
      <vt:lpstr>Energy mix by region</vt:lpstr>
      <vt:lpstr>Three windows on the energy transition</vt:lpstr>
      <vt:lpstr>Global energy by fuel</vt:lpstr>
      <vt:lpstr>Diversified fuel mix</vt:lpstr>
      <vt:lpstr>Three windows on the energy transition</vt:lpstr>
      <vt:lpstr>Five key questions</vt:lpstr>
      <vt:lpstr>Five key questions</vt:lpstr>
      <vt:lpstr>Penetration of electric cars in 2040</vt:lpstr>
      <vt:lpstr>Penetration of electric cars in 2040</vt:lpstr>
      <vt:lpstr>Electric cars, shared mobility and autonomy</vt:lpstr>
      <vt:lpstr>Liquid fuel demand from passenger cars</vt:lpstr>
      <vt:lpstr>Global ban on internal-combustion engine (ICE) cars</vt:lpstr>
      <vt:lpstr>Impact of ICE ban</vt:lpstr>
      <vt:lpstr>Impact of ICE ban</vt:lpstr>
      <vt:lpstr>Five key questions</vt:lpstr>
      <vt:lpstr>Demand for oil and other liquid fuels</vt:lpstr>
      <vt:lpstr>Demand for oil and other liquid fuels</vt:lpstr>
      <vt:lpstr>Demand for oil and other liquid fuels</vt:lpstr>
      <vt:lpstr>US tight oil: alternative scenarios</vt:lpstr>
      <vt:lpstr>US tight oil: alternative scenarios</vt:lpstr>
      <vt:lpstr>US tight oil: alternative scenarios</vt:lpstr>
      <vt:lpstr>Five key questions</vt:lpstr>
      <vt:lpstr>Rapid growth in renewable energy</vt:lpstr>
      <vt:lpstr>‘Renewables push’ scenario</vt:lpstr>
      <vt:lpstr>‘Renewables push’ scenario</vt:lpstr>
      <vt:lpstr>Five key questions</vt:lpstr>
      <vt:lpstr>Growth in natural gas demand</vt:lpstr>
      <vt:lpstr>Possible risks to the outlook for natural gas</vt:lpstr>
      <vt:lpstr>Possible risks to the outlook for natural gas</vt:lpstr>
      <vt:lpstr>Five key questions</vt:lpstr>
      <vt:lpstr>Carbon emissions continue to rise in the ET scenario</vt:lpstr>
      <vt:lpstr>Impact of faster transition on global energy system</vt:lpstr>
      <vt:lpstr>Conclusion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BP Energy Outlook - 2018</dc:title>
  <dc:subject>Presentation slides</dc:subject>
  <dc:creator>BP</dc:creator>
  <cp:keywords>bp.com/energyoutlook</cp:keywords>
  <cp:lastModifiedBy>Alison Henry</cp:lastModifiedBy>
  <cp:revision>2</cp:revision>
  <dcterms:created xsi:type="dcterms:W3CDTF">2018-02-20T10:51:43Z</dcterms:created>
  <dcterms:modified xsi:type="dcterms:W3CDTF">2018-02-20T13:07:17Z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569bf4a9-87bd-4dbf-a36c-1db5158e5def_Enabled">
    <vt:lpwstr>True</vt:lpwstr>
  </property>
  <property fmtid="{D5CDD505-2E9C-101B-9397-08002B2CF9AE}" pid="3" name="MSIP_Label_569bf4a9-87bd-4dbf-a36c-1db5158e5def_SiteId">
    <vt:lpwstr>ea80952e-a476-42d4-aaf4-5457852b0f7e</vt:lpwstr>
  </property>
  <property fmtid="{D5CDD505-2E9C-101B-9397-08002B2CF9AE}" pid="4" name="MSIP_Label_569bf4a9-87bd-4dbf-a36c-1db5158e5def_Ref">
    <vt:lpwstr>https://api.informationprotection.azure.com/api/ea80952e-a476-42d4-aaf4-5457852b0f7e</vt:lpwstr>
  </property>
  <property fmtid="{D5CDD505-2E9C-101B-9397-08002B2CF9AE}" pid="5" name="MSIP_Label_569bf4a9-87bd-4dbf-a36c-1db5158e5def_Owner">
    <vt:lpwstr>claire.jones@uk.bp.com</vt:lpwstr>
  </property>
  <property fmtid="{D5CDD505-2E9C-101B-9397-08002B2CF9AE}" pid="6" name="MSIP_Label_569bf4a9-87bd-4dbf-a36c-1db5158e5def_SetDate">
    <vt:lpwstr>2018-02-20T10:53:03.1536659+00:00</vt:lpwstr>
  </property>
  <property fmtid="{D5CDD505-2E9C-101B-9397-08002B2CF9AE}" pid="7" name="MSIP_Label_569bf4a9-87bd-4dbf-a36c-1db5158e5def_Name">
    <vt:lpwstr>General</vt:lpwstr>
  </property>
  <property fmtid="{D5CDD505-2E9C-101B-9397-08002B2CF9AE}" pid="8" name="MSIP_Label_569bf4a9-87bd-4dbf-a36c-1db5158e5def_Application">
    <vt:lpwstr>Microsoft Azure Information Protection</vt:lpwstr>
  </property>
  <property fmtid="{D5CDD505-2E9C-101B-9397-08002B2CF9AE}" pid="9" name="MSIP_Label_569bf4a9-87bd-4dbf-a36c-1db5158e5def_Extended_MSFT_Method">
    <vt:lpwstr>Manual</vt:lpwstr>
  </property>
  <property fmtid="{D5CDD505-2E9C-101B-9397-08002B2CF9AE}" pid="10" name="Sensitivity">
    <vt:lpwstr>General</vt:lpwstr>
  </property>
  <property fmtid="{D5CDD505-2E9C-101B-9397-08002B2CF9AE}" pid="11" name="ContentTypeId">
    <vt:lpwstr>0x010100B50441A36637C74BB48402C7842A1441</vt:lpwstr>
  </property>
</Properties>
</file>