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10" r:id="rId53"/>
    <p:sldId id="311" r:id="rId54"/>
    <p:sldId id="312" r:id="rId55"/>
    <p:sldId id="313" r:id="rId56"/>
  </p:sldIdLst>
  <p:sldSz cx="9144000" cy="5143500" type="screen16x9"/>
  <p:notesSz cx="6797675" cy="9926638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7" d="100"/>
          <a:sy n="137" d="100"/>
        </p:scale>
        <p:origin x="86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C9ADE-0680-4EB2-8A3D-2D275A7A8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AFA32D-262C-4565-9DF4-2AC6D7AE3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5E3A-B6BA-4E8F-B57D-48A52CA3C6F6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6062F8-0AA1-47F6-AA34-090AF67E5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E5147A-548A-4EB0-9DE8-C94051806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2BDDE-68ED-4A00-8C1C-11F588D521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524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1EE2FF-C193-4D08-A417-726511C23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F993-61A6-459B-BC51-625F1B5879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AC17C-BB02-4658-A44A-55E777F9F3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75E3A-B6BA-4E8F-B57D-48A52CA3C6F6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DBB013-80CE-47B8-951F-6C79D1B967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DCD4F0-93F1-47CA-8D25-9587C5F2B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2BDDE-68ED-4A00-8C1C-11F588D521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52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C16801-1479-4AE0-A195-949D203B4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19702-CD12-463E-8D9E-D079AEDA06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89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70C677-F5F3-437A-9DB3-A505A358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0BF08B-1D79-4FD6-9FCD-954676B681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96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1CA7E-3244-411C-AF0E-AC8B46765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Growth in primary energy and CO</a:t>
            </a:r>
            <a:r>
              <a:rPr lang="en-GB" baseline="-25000"/>
              <a:t>2  </a:t>
            </a:r>
            <a:r>
              <a:rPr lang="en-GB"/>
              <a:t>emissions </a:t>
            </a:r>
            <a:endParaRPr lang="en-GB" baseline="-25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97FFF-826C-470F-A2E9-81D9407702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985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F8FD6-1705-419A-9F6C-99D7C517B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Primary energy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AA123F-4411-4801-9A10-66F08DB854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39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032DFE-E4EE-4F40-BD41-73EC8403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Primary energy growth by fuel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EC0F2-6734-4D95-8D11-D24DC9E2C0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55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0B9815-C0AA-4594-A597-8FCD53420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45513-555D-47E4-A805-8A724653AF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31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9844D6-2D96-4451-828E-851ADA19D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00FE6A-F6A7-4CC2-BF30-48CEF4EB62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506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F0FEE6-1607-429F-9D73-1E6AEBD52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 heating and cooling days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A01797-B561-46A1-8D9B-F1F9D88991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13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B5C9AC-21BE-42C9-85B4-0A834032E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 heating and cooling days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E8D38-B4BD-498E-9CCC-CA93E0EED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01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9F3CA9-B495-45BD-92ED-3536154B0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85125E-4ADA-405E-825A-182F6EB48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292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31747B-8905-4ABB-A12F-16DF5105E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51313-05F8-4EAC-86A6-38DE705AFE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7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03150-2E23-4714-84EF-D238940D6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Chinese industrial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5166B0-D635-4748-B14E-D87FA4657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90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A9B785-7971-4AC4-AE5C-7969D0999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5574B-F551-4E7D-8EC6-ED107F6E2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1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BD5562-4467-4987-927A-F66A48762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667140-5812-4E32-A6D9-1D97960DE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89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8475DF-4FD5-42CA-894E-022D00921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energy consumption growth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2F27F4-43F4-49D5-851D-2C253D5459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65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8EB25C-C0C4-4F3E-8611-18A5113EA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Energy demand and carbon emissions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84164-43EA-46D0-BF57-29D0450DD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369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366732-5422-428E-8999-A651307D4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9EAC4-0C3A-4975-955A-A770FD7D4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775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5C1D42-483C-40D5-81D0-8E21E755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Oil demand</a:t>
            </a: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4D3C6-BC42-4243-A5EB-56754936D3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572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D350FF-4701-4E49-ADED-1305455EC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Oil demand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DF520-7636-4B0E-A0E5-18C7269B79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580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D8EF98-270E-4949-B820-E3816B706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Oil production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AFC14-74C3-4564-8FD2-FEA8E235DB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157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65201E-03C8-46F0-9CB9-E064C5ACF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Largest annual increases in oil production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5D8EE-5986-4E52-9B05-5D170DCA7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4983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71A81-F615-4A8C-8F2E-5486E1788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Concentration of US tight oil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38D65-8869-4465-8759-0C6EE73B42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77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5A167E-B3D1-447D-A066-285F9546F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Oil production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4DFBF-F148-4AFA-A687-7CA49A1355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118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E995B2-7382-457D-8E86-4978FCDC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OPEC+ production agreements and OECD oil stocks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F3328-25D4-4781-BDDC-60B88B8CB2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913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80EDB8-D945-4BF1-8690-579C39906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OPEC+ production agreements and OECD oil stocks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F489C7-7166-4273-9AA0-B7C022919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285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977F4-B15E-4DC5-9BC6-358F5C782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OPEC+ production agreements and OECD oil stocks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69D361-9389-4268-912E-1426B13DF3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402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36D90C-B6EA-4770-9F4A-4BD4D97F0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OPEC+ production agreements and OECD oil stocks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7E1C4-926D-41AC-AF08-0B6BE7B1FA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714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8080D1-0125-46A3-BB0D-0A46BD824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OPEC+ production agreements and OECD oil stocks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D5C5A-F900-4027-A957-A8C2C678BE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752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2B2399-4B25-499E-B4BB-33C558DB0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37AE7-C222-49E1-9FD0-23C0105EFA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25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7A8581-CF4B-4FC0-8022-63E254238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growth in natural gas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DC13A-C5BA-415D-8E6C-9D6C7F2E0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3727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650390-C3BD-40B7-B9FE-CCDDD73A6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Largest increases in gas production</a:t>
            </a:r>
            <a:br>
              <a:rPr lang="en-GB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F8396-6EC6-49B5-A5E4-7772CE5C6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386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8C74C7-779A-4324-8BCC-2A06CD9E1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Growth in US gas consumption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046F4-352A-44CC-8676-DC931AB65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5613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3E535D-0A1B-4AF5-867E-4D8A0E04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Growth in Chinese gas consumption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B4C48-A9E8-40A0-8B39-7AD32F0846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064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74328-F98E-4A02-AA85-81CFE0591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Annual increase in LNG exports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F0A19D-7E14-4CBA-9BB9-06AFB4F06F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90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5829E4-90EF-4C74-BA88-4698D93A3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600"/>
              <a:t>US LNG exporters’ costs &amp; Asian spot prices</a:t>
            </a:r>
            <a:endParaRPr lang="en-GB" sz="2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611206-0DFA-47A8-8E70-3F89999927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197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FAEA31-A4C9-4F05-AFDF-A58A5279F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1BD0C-198E-4F89-9072-1593F23C5A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9956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EEC08-674C-4082-A78B-1BC9C176C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Global coal consumption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A5D14-AAF2-4041-B577-E27F979A1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4060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BD706-4580-4590-B498-B462E0259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711B9-8C2B-4543-B292-068EA2A593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753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169D60-1D87-4FA2-B3E3-FD24D690E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Growth in power generation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99683-9797-4257-AE02-A429329F0E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784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F74532-017B-4FAA-9FD7-A013EDDA8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Growth in power generation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71829-0CBD-4DEA-BD45-8CEBA4E20F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9916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63DD18-D4FF-4D3E-BB4E-48727BFEB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Penetration of renewables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C73AEA-2002-4299-921A-7FC11C228F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207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2CEBC-DC62-4A2A-92B1-DE117E13E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Penetration of renewables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4A92A7-B1FA-4149-9F24-06287FDF3E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8123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3AEBE-FD55-45F8-82BD-F033B330D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Power sector fuel mix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ADA0B-B2D3-477A-88B6-FFC5E25B6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57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3E88F-C9DB-4D02-9427-91A41F0B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Carbon emissions from power sector</a:t>
            </a:r>
            <a:br>
              <a:rPr lang="en-GB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27F6B3-C04E-4395-BFEB-96B018E333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2270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296E4-AE71-458B-AA23-A348E6AA1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Carbon emissions from power sector</a:t>
            </a:r>
            <a:br>
              <a:rPr lang="en-GB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17E9B-2964-4B0E-8B9F-1103F5C33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1025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FB22B-8645-4A27-A3E6-79445B39B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Carbon emissions from power sector</a:t>
            </a:r>
            <a:br>
              <a:rPr lang="en-GB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A69660-2068-47CE-82FA-4AE4D2FFDC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418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960896-3D96-4C07-B607-221D28110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Carbon emissions from power sector</a:t>
            </a:r>
            <a:br>
              <a:rPr lang="en-GB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31F4E-D371-4897-9840-E5B6A7A2B2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817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6C18B-B9DF-491A-820D-2D86C1040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Carbon emissions from power sector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C42081-C38E-4BB3-858F-01A4BAF9A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417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57A474-20E1-4357-99FE-0A0297085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Carbon emissions from power sector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D06983-E9D1-41AB-B0F3-4F5923CA9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44811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F33321-75B9-4E52-9578-E28B9CFD9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Carbon emissions from power sector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234B3-8C91-4954-8062-2199CC708E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407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6977FD-7DDC-4967-9EC1-DD93EAA06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2D628A-0D2F-4E65-867D-78AA2E1057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140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ECFB77-B237-44D1-8FE2-59DE4DD46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E57A4-3862-43A7-9CE0-8782C2EB49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244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026620-EF8A-40F4-9236-661D58B8D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European gas imports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939986-5171-42F1-ACE5-F43B6D4D3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485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75F22C-E931-4410-A73B-51D989F7B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Wind and solar power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6582C-5D92-4B15-B8A5-1D2081A0A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4639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9C8E45-388C-4553-BCCA-732A9D764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59B947-1752-4977-93B7-69F8C96AEE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513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216</Words>
  <Application>Microsoft Office PowerPoint</Application>
  <PresentationFormat>On-screen Show (16:9)</PresentationFormat>
  <Paragraphs>46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Growth in primary energy and CO2  emissions </vt:lpstr>
      <vt:lpstr>Primary energy</vt:lpstr>
      <vt:lpstr>Primary energy growth by fuel</vt:lpstr>
      <vt:lpstr>Global energy consumption growth</vt:lpstr>
      <vt:lpstr>Global energy consumption growth</vt:lpstr>
      <vt:lpstr>US heating and cooling days</vt:lpstr>
      <vt:lpstr>US heating and cooling days</vt:lpstr>
      <vt:lpstr>Global energy consumption growth</vt:lpstr>
      <vt:lpstr>Global energy consumption growth</vt:lpstr>
      <vt:lpstr>Chinese industrial growth</vt:lpstr>
      <vt:lpstr>Global energy consumption growth</vt:lpstr>
      <vt:lpstr>Global energy consumption growth</vt:lpstr>
      <vt:lpstr>Global energy consumption growth</vt:lpstr>
      <vt:lpstr>Energy demand and carbon emissions </vt:lpstr>
      <vt:lpstr>PowerPoint Presentation</vt:lpstr>
      <vt:lpstr>Oil demand</vt:lpstr>
      <vt:lpstr>Oil demand</vt:lpstr>
      <vt:lpstr>Oil production</vt:lpstr>
      <vt:lpstr>Largest annual increases in oil production</vt:lpstr>
      <vt:lpstr>Concentration of US tight oil</vt:lpstr>
      <vt:lpstr>Oil production</vt:lpstr>
      <vt:lpstr>OPEC+ production agreements and OECD oil stocks</vt:lpstr>
      <vt:lpstr>OPEC+ production agreements and OECD oil stocks</vt:lpstr>
      <vt:lpstr>OPEC+ production agreements and OECD oil stocks</vt:lpstr>
      <vt:lpstr>OPEC+ production agreements and OECD oil stocks</vt:lpstr>
      <vt:lpstr>OPEC+ production agreements and OECD oil stocks</vt:lpstr>
      <vt:lpstr>PowerPoint Presentation</vt:lpstr>
      <vt:lpstr>Global growth in natural gas</vt:lpstr>
      <vt:lpstr>Largest increases in gas production </vt:lpstr>
      <vt:lpstr>Growth in US gas consumption</vt:lpstr>
      <vt:lpstr>Growth in Chinese gas consumption</vt:lpstr>
      <vt:lpstr>Annual increase in LNG exports</vt:lpstr>
      <vt:lpstr>US LNG exporters’ costs &amp; Asian spot prices</vt:lpstr>
      <vt:lpstr>PowerPoint Presentation</vt:lpstr>
      <vt:lpstr>Global coal consumption</vt:lpstr>
      <vt:lpstr>PowerPoint Presentation</vt:lpstr>
      <vt:lpstr>Growth in power generation</vt:lpstr>
      <vt:lpstr>Growth in power generation</vt:lpstr>
      <vt:lpstr>Penetration of renewables</vt:lpstr>
      <vt:lpstr>Penetration of renewables</vt:lpstr>
      <vt:lpstr>Power sector fuel mix</vt:lpstr>
      <vt:lpstr>Carbon emissions from power sector </vt:lpstr>
      <vt:lpstr>Carbon emissions from power sector </vt:lpstr>
      <vt:lpstr>Carbon emissions from power sector </vt:lpstr>
      <vt:lpstr>Carbon emissions from power sector </vt:lpstr>
      <vt:lpstr>Carbon emissions from power sector</vt:lpstr>
      <vt:lpstr>Carbon emissions from power sector</vt:lpstr>
      <vt:lpstr>Carbon emissions from power sector</vt:lpstr>
      <vt:lpstr>PowerPoint Presentation</vt:lpstr>
      <vt:lpstr>PowerPoint Presentation</vt:lpstr>
      <vt:lpstr>European gas imports</vt:lpstr>
      <vt:lpstr>Wind and solar power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Spencer Dale, group chief economist – presentation slide pack</dc:title>
  <dc:subject>BP Statistical Review of World Energy 2019</dc:subject>
  <dc:creator>BP</dc:creator>
  <cp:keywords>bp.com/statsreview</cp:keywords>
  <cp:lastModifiedBy>Alison Henry</cp:lastModifiedBy>
  <cp:revision>3</cp:revision>
  <dcterms:created xsi:type="dcterms:W3CDTF">2019-06-11T10:13:50Z</dcterms:created>
  <dcterms:modified xsi:type="dcterms:W3CDTF">2019-06-11T11:36:19Z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69bf4a9-87bd-4dbf-a36c-1db5158e5def_Enabled">
    <vt:lpwstr>True</vt:lpwstr>
  </property>
  <property fmtid="{D5CDD505-2E9C-101B-9397-08002B2CF9AE}" pid="3" name="MSIP_Label_569bf4a9-87bd-4dbf-a36c-1db5158e5def_SiteId">
    <vt:lpwstr>ea80952e-a476-42d4-aaf4-5457852b0f7e</vt:lpwstr>
  </property>
  <property fmtid="{D5CDD505-2E9C-101B-9397-08002B2CF9AE}" pid="4" name="MSIP_Label_569bf4a9-87bd-4dbf-a36c-1db5158e5def_Owner">
    <vt:lpwstr>Alison.Henry2@uk.bp.com</vt:lpwstr>
  </property>
  <property fmtid="{D5CDD505-2E9C-101B-9397-08002B2CF9AE}" pid="5" name="MSIP_Label_569bf4a9-87bd-4dbf-a36c-1db5158e5def_SetDate">
    <vt:lpwstr>2019-06-11T11:33:40.1244395Z</vt:lpwstr>
  </property>
  <property fmtid="{D5CDD505-2E9C-101B-9397-08002B2CF9AE}" pid="6" name="MSIP_Label_569bf4a9-87bd-4dbf-a36c-1db5158e5def_Name">
    <vt:lpwstr>General</vt:lpwstr>
  </property>
  <property fmtid="{D5CDD505-2E9C-101B-9397-08002B2CF9AE}" pid="7" name="MSIP_Label_569bf4a9-87bd-4dbf-a36c-1db5158e5def_Application">
    <vt:lpwstr>Microsoft Azure Information Protection</vt:lpwstr>
  </property>
  <property fmtid="{D5CDD505-2E9C-101B-9397-08002B2CF9AE}" pid="8" name="MSIP_Label_569bf4a9-87bd-4dbf-a36c-1db5158e5def_ActionId">
    <vt:lpwstr>fbbd808d-0384-4c4f-adc6-7742051e6445</vt:lpwstr>
  </property>
  <property fmtid="{D5CDD505-2E9C-101B-9397-08002B2CF9AE}" pid="9" name="MSIP_Label_569bf4a9-87bd-4dbf-a36c-1db5158e5def_Extended_MSFT_Method">
    <vt:lpwstr>Manual</vt:lpwstr>
  </property>
  <property fmtid="{D5CDD505-2E9C-101B-9397-08002B2CF9AE}" pid="10" name="Sensitivity">
    <vt:lpwstr>General</vt:lpwstr>
  </property>
</Properties>
</file>