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drawings/drawing1.xml" ContentType="application/vnd.openxmlformats-officedocument.drawingml.chartshapes+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drawings/drawing2.xml" ContentType="application/vnd.openxmlformats-officedocument.drawingml.chartshapes+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theme/themeOverride3.xml" ContentType="application/vnd.openxmlformats-officedocument.themeOverride+xml"/>
  <Override PartName="/ppt/drawings/drawing3.xml" ContentType="application/vnd.openxmlformats-officedocument.drawingml.chartshapes+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theme/themeOverride4.xml" ContentType="application/vnd.openxmlformats-officedocument.themeOverride+xml"/>
  <Override PartName="/ppt/drawings/drawing4.xml" ContentType="application/vnd.openxmlformats-officedocument.drawingml.chartshapes+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theme/themeOverride5.xml" ContentType="application/vnd.openxmlformats-officedocument.themeOverride+xml"/>
  <Override PartName="/ppt/drawings/drawing5.xml" ContentType="application/vnd.openxmlformats-officedocument.drawingml.chartshapes+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theme/themeOverride6.xml" ContentType="application/vnd.openxmlformats-officedocument.themeOverride+xml"/>
  <Override PartName="/ppt/drawings/drawing6.xml" ContentType="application/vnd.openxmlformats-officedocument.drawingml.chartshapes+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theme/themeOverride7.xml" ContentType="application/vnd.openxmlformats-officedocument.themeOverride+xml"/>
  <Override PartName="/ppt/drawings/drawing7.xml" ContentType="application/vnd.openxmlformats-officedocument.drawingml.chartshapes+xml"/>
  <Override PartName="/ppt/charts/chart8.xml" ContentType="application/vnd.openxmlformats-officedocument.drawingml.chart+xml"/>
  <Override PartName="/ppt/charts/style8.xml" ContentType="application/vnd.ms-office.chartstyle+xml"/>
  <Override PartName="/ppt/charts/colors8.xml" ContentType="application/vnd.ms-office.chartcolorstyle+xml"/>
  <Override PartName="/ppt/theme/themeOverride8.xml" ContentType="application/vnd.openxmlformats-officedocument.themeOverride+xml"/>
  <Override PartName="/ppt/drawings/drawing8.xml" ContentType="application/vnd.openxmlformats-officedocument.drawingml.chartshapes+xml"/>
  <Override PartName="/ppt/charts/chart9.xml" ContentType="application/vnd.openxmlformats-officedocument.drawingml.chart+xml"/>
  <Override PartName="/ppt/charts/style9.xml" ContentType="application/vnd.ms-office.chartstyle+xml"/>
  <Override PartName="/ppt/charts/colors9.xml" ContentType="application/vnd.ms-office.chartcolorstyle+xml"/>
  <Override PartName="/ppt/theme/themeOverride9.xml" ContentType="application/vnd.openxmlformats-officedocument.themeOverride+xml"/>
  <Override PartName="/ppt/charts/chart10.xml" ContentType="application/vnd.openxmlformats-officedocument.drawingml.chart+xml"/>
  <Override PartName="/ppt/charts/style10.xml" ContentType="application/vnd.ms-office.chartstyle+xml"/>
  <Override PartName="/ppt/charts/colors10.xml" ContentType="application/vnd.ms-office.chartcolorstyle+xml"/>
  <Override PartName="/ppt/theme/themeOverride10.xml" ContentType="application/vnd.openxmlformats-officedocument.themeOverride+xml"/>
  <Override PartName="/ppt/charts/chart11.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2.xml" ContentType="application/vnd.openxmlformats-officedocument.drawingml.chart+xml"/>
  <Override PartName="/ppt/charts/style12.xml" ContentType="application/vnd.ms-office.chartstyle+xml"/>
  <Override PartName="/ppt/charts/colors12.xml" ContentType="application/vnd.ms-office.chartcolorstyle+xml"/>
  <Override PartName="/ppt/theme/themeOverride11.xml" ContentType="application/vnd.openxmlformats-officedocument.themeOverride+xml"/>
  <Override PartName="/ppt/charts/chart13.xml" ContentType="application/vnd.openxmlformats-officedocument.drawingml.chart+xml"/>
  <Override PartName="/ppt/charts/style13.xml" ContentType="application/vnd.ms-office.chartstyle+xml"/>
  <Override PartName="/ppt/charts/colors13.xml" ContentType="application/vnd.ms-office.chartcolorstyle+xml"/>
  <Override PartName="/ppt/theme/themeOverride12.xml" ContentType="application/vnd.openxmlformats-officedocument.themeOverride+xml"/>
  <Override PartName="/ppt/drawings/drawing9.xml" ContentType="application/vnd.openxmlformats-officedocument.drawingml.chartshapes+xml"/>
  <Override PartName="/ppt/charts/chart14.xml" ContentType="application/vnd.openxmlformats-officedocument.drawingml.chart+xml"/>
  <Override PartName="/ppt/charts/style14.xml" ContentType="application/vnd.ms-office.chartstyle+xml"/>
  <Override PartName="/ppt/charts/colors14.xml" ContentType="application/vnd.ms-office.chartcolorstyle+xml"/>
  <Override PartName="/ppt/theme/themeOverride13.xml" ContentType="application/vnd.openxmlformats-officedocument.themeOverride+xml"/>
  <Override PartName="/ppt/charts/chart15.xml" ContentType="application/vnd.openxmlformats-officedocument.drawingml.chart+xml"/>
  <Override PartName="/ppt/charts/style15.xml" ContentType="application/vnd.ms-office.chartstyle+xml"/>
  <Override PartName="/ppt/charts/colors15.xml" ContentType="application/vnd.ms-office.chartcolorstyle+xml"/>
  <Override PartName="/ppt/theme/themeOverride14.xml" ContentType="application/vnd.openxmlformats-officedocument.themeOverride+xml"/>
  <Override PartName="/ppt/charts/chart16.xml" ContentType="application/vnd.openxmlformats-officedocument.drawingml.chart+xml"/>
  <Override PartName="/ppt/charts/style16.xml" ContentType="application/vnd.ms-office.chartstyle+xml"/>
  <Override PartName="/ppt/charts/colors16.xml" ContentType="application/vnd.ms-office.chartcolorstyle+xml"/>
  <Override PartName="/ppt/theme/themeOverride15.xml" ContentType="application/vnd.openxmlformats-officedocument.themeOverride+xml"/>
  <Override PartName="/ppt/charts/chart17.xml" ContentType="application/vnd.openxmlformats-officedocument.drawingml.chart+xml"/>
  <Override PartName="/ppt/charts/style17.xml" ContentType="application/vnd.ms-office.chartstyle+xml"/>
  <Override PartName="/ppt/charts/colors17.xml" ContentType="application/vnd.ms-office.chartcolorstyle+xml"/>
  <Override PartName="/ppt/theme/themeOverride16.xml" ContentType="application/vnd.openxmlformats-officedocument.themeOverride+xml"/>
  <Override PartName="/ppt/drawings/drawing10.xml" ContentType="application/vnd.openxmlformats-officedocument.drawingml.chartshapes+xml"/>
  <Override PartName="/ppt/charts/chart18.xml" ContentType="application/vnd.openxmlformats-officedocument.drawingml.chart+xml"/>
  <Override PartName="/ppt/charts/style18.xml" ContentType="application/vnd.ms-office.chartstyle+xml"/>
  <Override PartName="/ppt/charts/colors18.xml" ContentType="application/vnd.ms-office.chartcolorstyle+xml"/>
  <Override PartName="/ppt/theme/themeOverride17.xml" ContentType="application/vnd.openxmlformats-officedocument.themeOverride+xml"/>
  <Override PartName="/ppt/drawings/drawing11.xml" ContentType="application/vnd.openxmlformats-officedocument.drawingml.chartshapes+xml"/>
  <Override PartName="/ppt/charts/chart19.xml" ContentType="application/vnd.openxmlformats-officedocument.drawingml.chart+xml"/>
  <Override PartName="/ppt/charts/style19.xml" ContentType="application/vnd.ms-office.chartstyle+xml"/>
  <Override PartName="/ppt/charts/colors19.xml" ContentType="application/vnd.ms-office.chartcolorstyle+xml"/>
  <Override PartName="/ppt/theme/themeOverride18.xml" ContentType="application/vnd.openxmlformats-officedocument.themeOverride+xml"/>
  <Override PartName="/ppt/drawings/drawing12.xml" ContentType="application/vnd.openxmlformats-officedocument.drawingml.chartshapes+xml"/>
  <Override PartName="/ppt/charts/chart20.xml" ContentType="application/vnd.openxmlformats-officedocument.drawingml.chart+xml"/>
  <Override PartName="/ppt/charts/style20.xml" ContentType="application/vnd.ms-office.chartstyle+xml"/>
  <Override PartName="/ppt/charts/colors20.xml" ContentType="application/vnd.ms-office.chartcolorstyle+xml"/>
  <Override PartName="/ppt/theme/themeOverride19.xml" ContentType="application/vnd.openxmlformats-officedocument.themeOverride+xml"/>
  <Override PartName="/ppt/drawings/drawing13.xml" ContentType="application/vnd.openxmlformats-officedocument.drawingml.chartshapes+xml"/>
  <Override PartName="/ppt/charts/chart21.xml" ContentType="application/vnd.openxmlformats-officedocument.drawingml.chart+xml"/>
  <Override PartName="/ppt/charts/style21.xml" ContentType="application/vnd.ms-office.chartstyle+xml"/>
  <Override PartName="/ppt/charts/colors21.xml" ContentType="application/vnd.ms-office.chartcolorstyle+xml"/>
  <Override PartName="/ppt/theme/themeOverride20.xml" ContentType="application/vnd.openxmlformats-officedocument.themeOverride+xml"/>
  <Override PartName="/ppt/drawings/drawing14.xml" ContentType="application/vnd.openxmlformats-officedocument.drawingml.chartshapes+xml"/>
  <Override PartName="/ppt/charts/chart22.xml" ContentType="application/vnd.openxmlformats-officedocument.drawingml.chart+xml"/>
  <Override PartName="/ppt/charts/style22.xml" ContentType="application/vnd.ms-office.chartstyle+xml"/>
  <Override PartName="/ppt/charts/colors22.xml" ContentType="application/vnd.ms-office.chartcolorstyle+xml"/>
  <Override PartName="/ppt/theme/themeOverride21.xml" ContentType="application/vnd.openxmlformats-officedocument.themeOverride+xml"/>
  <Override PartName="/ppt/drawings/drawing15.xml" ContentType="application/vnd.openxmlformats-officedocument.drawingml.chartshapes+xml"/>
  <Override PartName="/ppt/charts/chart23.xml" ContentType="application/vnd.openxmlformats-officedocument.drawingml.chart+xml"/>
  <Override PartName="/ppt/charts/style23.xml" ContentType="application/vnd.ms-office.chartstyle+xml"/>
  <Override PartName="/ppt/charts/colors23.xml" ContentType="application/vnd.ms-office.chartcolorstyle+xml"/>
  <Override PartName="/ppt/theme/themeOverride22.xml" ContentType="application/vnd.openxmlformats-officedocument.themeOverride+xml"/>
  <Override PartName="/ppt/drawings/drawing16.xml" ContentType="application/vnd.openxmlformats-officedocument.drawingml.chartshapes+xml"/>
  <Override PartName="/ppt/charts/chart24.xml" ContentType="application/vnd.openxmlformats-officedocument.drawingml.chart+xml"/>
  <Override PartName="/ppt/charts/style24.xml" ContentType="application/vnd.ms-office.chartstyle+xml"/>
  <Override PartName="/ppt/charts/colors24.xml" ContentType="application/vnd.ms-office.chartcolorstyle+xml"/>
  <Override PartName="/ppt/theme/themeOverride23.xml" ContentType="application/vnd.openxmlformats-officedocument.themeOverride+xml"/>
  <Override PartName="/ppt/drawings/drawing17.xml" ContentType="application/vnd.openxmlformats-officedocument.drawingml.chartshapes+xml"/>
  <Override PartName="/ppt/charts/chart25.xml" ContentType="application/vnd.openxmlformats-officedocument.drawingml.chart+xml"/>
  <Override PartName="/ppt/charts/style25.xml" ContentType="application/vnd.ms-office.chartstyle+xml"/>
  <Override PartName="/ppt/charts/colors25.xml" ContentType="application/vnd.ms-office.chartcolorstyle+xml"/>
  <Override PartName="/ppt/theme/themeOverride24.xml" ContentType="application/vnd.openxmlformats-officedocument.themeOverride+xml"/>
  <Override PartName="/ppt/drawings/drawing18.xml" ContentType="application/vnd.openxmlformats-officedocument.drawingml.chartshapes+xml"/>
  <Override PartName="/ppt/charts/chart26.xml" ContentType="application/vnd.openxmlformats-officedocument.drawingml.chart+xml"/>
  <Override PartName="/ppt/charts/style26.xml" ContentType="application/vnd.ms-office.chartstyle+xml"/>
  <Override PartName="/ppt/charts/colors26.xml" ContentType="application/vnd.ms-office.chartcolorstyle+xml"/>
  <Override PartName="/ppt/drawings/drawing19.xml" ContentType="application/vnd.openxmlformats-officedocument.drawingml.chartshapes+xml"/>
  <Override PartName="/ppt/charts/chart27.xml" ContentType="application/vnd.openxmlformats-officedocument.drawingml.chart+xml"/>
  <Override PartName="/ppt/charts/style27.xml" ContentType="application/vnd.ms-office.chartstyle+xml"/>
  <Override PartName="/ppt/charts/colors27.xml" ContentType="application/vnd.ms-office.chartcolorstyle+xml"/>
  <Override PartName="/ppt/drawings/drawing20.xml" ContentType="application/vnd.openxmlformats-officedocument.drawingml.chartshapes+xml"/>
  <Override PartName="/ppt/charts/chart28.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29.xml" ContentType="application/vnd.openxmlformats-officedocument.drawingml.chart+xml"/>
  <Override PartName="/ppt/theme/themeOverride25.xml" ContentType="application/vnd.openxmlformats-officedocument.themeOverride+xml"/>
  <Override PartName="/ppt/drawings/drawing21.xml" ContentType="application/vnd.openxmlformats-officedocument.drawingml.chartshapes+xml"/>
  <Override PartName="/ppt/charts/chart30.xml" ContentType="application/vnd.openxmlformats-officedocument.drawingml.chart+xml"/>
  <Override PartName="/ppt/charts/style29.xml" ContentType="application/vnd.ms-office.chartstyle+xml"/>
  <Override PartName="/ppt/charts/colors29.xml" ContentType="application/vnd.ms-office.chartcolorstyle+xml"/>
  <Override PartName="/ppt/drawings/drawing22.xml" ContentType="application/vnd.openxmlformats-officedocument.drawingml.chartshapes+xml"/>
  <Override PartName="/ppt/charts/chart31.xml" ContentType="application/vnd.openxmlformats-officedocument.drawingml.chart+xml"/>
  <Override PartName="/ppt/drawings/drawing23.xml" ContentType="application/vnd.openxmlformats-officedocument.drawingml.chartshapes+xml"/>
  <Override PartName="/ppt/charts/chart32.xml" ContentType="application/vnd.openxmlformats-officedocument.drawingml.chart+xml"/>
  <Override PartName="/ppt/drawings/drawing24.xml" ContentType="application/vnd.openxmlformats-officedocument.drawingml.chartshapes+xml"/>
  <Override PartName="/ppt/charts/chart33.xml" ContentType="application/vnd.openxmlformats-officedocument.drawingml.chart+xml"/>
  <Override PartName="/ppt/theme/themeOverride26.xml" ContentType="application/vnd.openxmlformats-officedocument.themeOverride+xml"/>
  <Override PartName="/ppt/drawings/drawing25.xml" ContentType="application/vnd.openxmlformats-officedocument.drawingml.chartshapes+xml"/>
  <Override PartName="/ppt/charts/chart34.xml" ContentType="application/vnd.openxmlformats-officedocument.drawingml.chart+xml"/>
  <Override PartName="/ppt/charts/style30.xml" ContentType="application/vnd.ms-office.chartstyle+xml"/>
  <Override PartName="/ppt/charts/colors30.xml" ContentType="application/vnd.ms-office.chartcolorstyle+xml"/>
  <Override PartName="/ppt/drawings/drawing26.xml" ContentType="application/vnd.openxmlformats-officedocument.drawingml.chartshapes+xml"/>
  <Override PartName="/ppt/charts/chart35.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36.xml" ContentType="application/vnd.openxmlformats-officedocument.drawingml.chart+xml"/>
  <Override PartName="/ppt/charts/style32.xml" ContentType="application/vnd.ms-office.chartstyle+xml"/>
  <Override PartName="/ppt/charts/colors32.xml" ContentType="application/vnd.ms-office.chartcolorstyle+xml"/>
  <Override PartName="/ppt/drawings/drawing27.xml" ContentType="application/vnd.openxmlformats-officedocument.drawingml.chartshapes+xml"/>
  <Override PartName="/ppt/charts/chart37.xml" ContentType="application/vnd.openxmlformats-officedocument.drawingml.chart+xml"/>
  <Override PartName="/ppt/charts/style33.xml" ContentType="application/vnd.ms-office.chartstyle+xml"/>
  <Override PartName="/ppt/charts/colors33.xml" ContentType="application/vnd.ms-office.chartcolorstyle+xml"/>
  <Override PartName="/ppt/drawings/drawing28.xml" ContentType="application/vnd.openxmlformats-officedocument.drawingml.chartshapes+xml"/>
  <Override PartName="/ppt/charts/chart38.xml" ContentType="application/vnd.openxmlformats-officedocument.drawingml.chart+xml"/>
  <Override PartName="/ppt/charts/style34.xml" ContentType="application/vnd.ms-office.chartstyle+xml"/>
  <Override PartName="/ppt/charts/colors34.xml" ContentType="application/vnd.ms-office.chartcolorstyle+xml"/>
  <Override PartName="/ppt/drawings/drawing29.xml" ContentType="application/vnd.openxmlformats-officedocument.drawingml.chartshapes+xml"/>
  <Override PartName="/ppt/charts/chart39.xml" ContentType="application/vnd.openxmlformats-officedocument.drawingml.chart+xml"/>
  <Override PartName="/ppt/charts/style35.xml" ContentType="application/vnd.ms-office.chartstyle+xml"/>
  <Override PartName="/ppt/charts/colors35.xml" ContentType="application/vnd.ms-office.chartcolorstyle+xml"/>
  <Override PartName="/ppt/drawings/drawing30.xml" ContentType="application/vnd.openxmlformats-officedocument.drawingml.chartshapes+xml"/>
  <Override PartName="/ppt/charts/chart40.xml" ContentType="application/vnd.openxmlformats-officedocument.drawingml.chart+xml"/>
  <Override PartName="/ppt/charts/style36.xml" ContentType="application/vnd.ms-office.chartstyle+xml"/>
  <Override PartName="/ppt/charts/colors36.xml" ContentType="application/vnd.ms-office.chartcolorstyle+xml"/>
  <Override PartName="/ppt/drawings/drawing31.xml" ContentType="application/vnd.openxmlformats-officedocument.drawingml.chartshapes+xml"/>
  <Override PartName="/ppt/charts/chart41.xml" ContentType="application/vnd.openxmlformats-officedocument.drawingml.chart+xml"/>
  <Override PartName="/ppt/charts/style37.xml" ContentType="application/vnd.ms-office.chartstyle+xml"/>
  <Override PartName="/ppt/charts/colors37.xml" ContentType="application/vnd.ms-office.chartcolorstyle+xml"/>
  <Override PartName="/ppt/drawings/drawing32.xml" ContentType="application/vnd.openxmlformats-officedocument.drawingml.chartshapes+xml"/>
  <Override PartName="/ppt/charts/chart42.xml" ContentType="application/vnd.openxmlformats-officedocument.drawingml.chart+xml"/>
  <Override PartName="/ppt/charts/style38.xml" ContentType="application/vnd.ms-office.chartstyle+xml"/>
  <Override PartName="/ppt/charts/colors38.xml" ContentType="application/vnd.ms-office.chartcolorstyle+xml"/>
  <Override PartName="/ppt/drawings/drawing33.xml" ContentType="application/vnd.openxmlformats-officedocument.drawingml.chartshapes+xml"/>
  <Override PartName="/ppt/charts/chart43.xml" ContentType="application/vnd.openxmlformats-officedocument.drawingml.chart+xml"/>
  <Override PartName="/ppt/charts/style39.xml" ContentType="application/vnd.ms-office.chartstyle+xml"/>
  <Override PartName="/ppt/charts/colors39.xml" ContentType="application/vnd.ms-office.chartcolorstyle+xml"/>
  <Override PartName="/ppt/drawings/drawing34.xml" ContentType="application/vnd.openxmlformats-officedocument.drawingml.chartshapes+xml"/>
  <Override PartName="/ppt/charts/chart44.xml" ContentType="application/vnd.openxmlformats-officedocument.drawingml.chart+xml"/>
  <Override PartName="/ppt/charts/style40.xml" ContentType="application/vnd.ms-office.chartstyle+xml"/>
  <Override PartName="/ppt/charts/colors40.xml" ContentType="application/vnd.ms-office.chartcolorstyle+xml"/>
  <Override PartName="/ppt/drawings/drawing35.xml" ContentType="application/vnd.openxmlformats-officedocument.drawingml.chartshapes+xml"/>
  <Override PartName="/ppt/charts/chart45.xml" ContentType="application/vnd.openxmlformats-officedocument.drawingml.chart+xml"/>
  <Override PartName="/ppt/charts/style41.xml" ContentType="application/vnd.ms-office.chartstyle+xml"/>
  <Override PartName="/ppt/charts/colors41.xml" ContentType="application/vnd.ms-office.chartcolorstyle+xml"/>
  <Override PartName="/ppt/drawings/drawing36.xml" ContentType="application/vnd.openxmlformats-officedocument.drawingml.chartshapes+xml"/>
  <Override PartName="/ppt/charts/chart46.xml" ContentType="application/vnd.openxmlformats-officedocument.drawingml.chart+xml"/>
  <Override PartName="/ppt/charts/style42.xml" ContentType="application/vnd.ms-office.chartstyle+xml"/>
  <Override PartName="/ppt/charts/colors42.xml" ContentType="application/vnd.ms-office.chartcolorstyle+xml"/>
  <Override PartName="/ppt/drawings/drawing37.xml" ContentType="application/vnd.openxmlformats-officedocument.drawingml.chartshapes+xml"/>
  <Override PartName="/ppt/charts/chart47.xml" ContentType="application/vnd.openxmlformats-officedocument.drawingml.chart+xml"/>
  <Override PartName="/ppt/charts/style43.xml" ContentType="application/vnd.ms-office.chartstyle+xml"/>
  <Override PartName="/ppt/charts/colors43.xml" ContentType="application/vnd.ms-office.chartcolorstyle+xml"/>
  <Override PartName="/ppt/drawings/drawing38.xml" ContentType="application/vnd.openxmlformats-officedocument.drawingml.chartshapes+xml"/>
  <Override PartName="/ppt/charts/chart48.xml" ContentType="application/vnd.openxmlformats-officedocument.drawingml.chart+xml"/>
  <Override PartName="/ppt/drawings/drawing39.xml" ContentType="application/vnd.openxmlformats-officedocument.drawingml.chartshapes+xml"/>
  <Override PartName="/ppt/charts/chart49.xml" ContentType="application/vnd.openxmlformats-officedocument.drawingml.chart+xml"/>
  <Override PartName="/ppt/drawings/drawing40.xml" ContentType="application/vnd.openxmlformats-officedocument.drawingml.chartshapes+xml"/>
  <Override PartName="/ppt/charts/chart50.xml" ContentType="application/vnd.openxmlformats-officedocument.drawingml.chart+xml"/>
  <Override PartName="/ppt/drawings/drawing41.xml" ContentType="application/vnd.openxmlformats-officedocument.drawingml.chartshapes+xml"/>
  <Override PartName="/ppt/charts/chart51.xml" ContentType="application/vnd.openxmlformats-officedocument.drawingml.chart+xml"/>
  <Override PartName="/ppt/drawings/drawing42.xml" ContentType="application/vnd.openxmlformats-officedocument.drawingml.chartshapes+xml"/>
  <Override PartName="/ppt/charts/chart52.xml" ContentType="application/vnd.openxmlformats-officedocument.drawingml.chart+xml"/>
  <Override PartName="/ppt/drawings/drawing43.xml" ContentType="application/vnd.openxmlformats-officedocument.drawingml.chartshapes+xml"/>
  <Override PartName="/ppt/charts/chart53.xml" ContentType="application/vnd.openxmlformats-officedocument.drawingml.chart+xml"/>
  <Override PartName="/ppt/drawings/drawing44.xml" ContentType="application/vnd.openxmlformats-officedocument.drawingml.chartshapes+xml"/>
  <Override PartName="/ppt/charts/chart54.xml" ContentType="application/vnd.openxmlformats-officedocument.drawingml.chart+xml"/>
  <Override PartName="/ppt/drawings/drawing45.xml" ContentType="application/vnd.openxmlformats-officedocument.drawingml.chartshapes+xml"/>
  <Override PartName="/ppt/charts/chart55.xml" ContentType="application/vnd.openxmlformats-officedocument.drawingml.chart+xml"/>
  <Override PartName="/ppt/drawings/drawing46.xml" ContentType="application/vnd.openxmlformats-officedocument.drawingml.chartshapes+xml"/>
  <Override PartName="/ppt/charts/chart56.xml" ContentType="application/vnd.openxmlformats-officedocument.drawingml.chart+xml"/>
  <Override PartName="/ppt/drawings/drawing47.xml" ContentType="application/vnd.openxmlformats-officedocument.drawingml.chartshapes+xml"/>
  <Override PartName="/ppt/charts/chart57.xml" ContentType="application/vnd.openxmlformats-officedocument.drawingml.chart+xml"/>
  <Override PartName="/ppt/drawings/drawing48.xml" ContentType="application/vnd.openxmlformats-officedocument.drawingml.chartshapes+xml"/>
  <Override PartName="/ppt/charts/chart58.xml" ContentType="application/vnd.openxmlformats-officedocument.drawingml.chart+xml"/>
  <Override PartName="/ppt/drawings/drawing49.xml" ContentType="application/vnd.openxmlformats-officedocument.drawingml.chartshapes+xml"/>
  <Override PartName="/ppt/charts/chart59.xml" ContentType="application/vnd.openxmlformats-officedocument.drawingml.chart+xml"/>
  <Override PartName="/ppt/theme/themeOverride27.xml" ContentType="application/vnd.openxmlformats-officedocument.themeOverride+xml"/>
  <Override PartName="/ppt/drawings/drawing50.xml" ContentType="application/vnd.openxmlformats-officedocument.drawingml.chartshapes+xml"/>
  <Override PartName="/ppt/charts/chart60.xml" ContentType="application/vnd.openxmlformats-officedocument.drawingml.chart+xml"/>
  <Override PartName="/ppt/drawings/drawing51.xml" ContentType="application/vnd.openxmlformats-officedocument.drawingml.chartshapes+xml"/>
  <Override PartName="/ppt/charts/chart61.xml" ContentType="application/vnd.openxmlformats-officedocument.drawingml.chart+xml"/>
  <Override PartName="/ppt/drawings/drawing52.xml" ContentType="application/vnd.openxmlformats-officedocument.drawingml.chartshapes+xml"/>
  <Override PartName="/ppt/charts/chart62.xml" ContentType="application/vnd.openxmlformats-officedocument.drawingml.chart+xml"/>
  <Override PartName="/ppt/charts/style44.xml" ContentType="application/vnd.ms-office.chartstyle+xml"/>
  <Override PartName="/ppt/charts/colors44.xml" ContentType="application/vnd.ms-office.chartcolorstyle+xml"/>
  <Override PartName="/ppt/drawings/drawing53.xml" ContentType="application/vnd.openxmlformats-officedocument.drawingml.chartshapes+xml"/>
  <Override PartName="/ppt/charts/chart63.xml" ContentType="application/vnd.openxmlformats-officedocument.drawingml.chart+xml"/>
  <Override PartName="/ppt/charts/style45.xml" ContentType="application/vnd.ms-office.chartstyle+xml"/>
  <Override PartName="/ppt/charts/colors45.xml" ContentType="application/vnd.ms-office.chartcolorstyle+xml"/>
  <Override PartName="/ppt/drawings/drawing54.xml" ContentType="application/vnd.openxmlformats-officedocument.drawingml.chartshapes+xml"/>
  <Override PartName="/ppt/charts/chart64.xml" ContentType="application/vnd.openxmlformats-officedocument.drawingml.chart+xml"/>
  <Override PartName="/ppt/charts/style46.xml" ContentType="application/vnd.ms-office.chartstyle+xml"/>
  <Override PartName="/ppt/charts/colors46.xml" ContentType="application/vnd.ms-office.chartcolorstyle+xml"/>
  <Override PartName="/ppt/drawings/drawing55.xml" ContentType="application/vnd.openxmlformats-officedocument.drawingml.chartshapes+xml"/>
  <Override PartName="/ppt/charts/chart65.xml" ContentType="application/vnd.openxmlformats-officedocument.drawingml.chart+xml"/>
  <Override PartName="/ppt/charts/style47.xml" ContentType="application/vnd.ms-office.chartstyle+xml"/>
  <Override PartName="/ppt/charts/colors47.xml" ContentType="application/vnd.ms-office.chartcolorstyle+xml"/>
  <Override PartName="/ppt/drawings/drawing56.xml" ContentType="application/vnd.openxmlformats-officedocument.drawingml.chartshapes+xml"/>
  <Override PartName="/ppt/charts/chart66.xml" ContentType="application/vnd.openxmlformats-officedocument.drawingml.chart+xml"/>
  <Override PartName="/ppt/charts/style48.xml" ContentType="application/vnd.ms-office.chartstyle+xml"/>
  <Override PartName="/ppt/charts/colors48.xml" ContentType="application/vnd.ms-office.chartcolorstyle+xml"/>
  <Override PartName="/ppt/drawings/drawing57.xml" ContentType="application/vnd.openxmlformats-officedocument.drawingml.chartshapes+xml"/>
  <Override PartName="/ppt/charts/chart67.xml" ContentType="application/vnd.openxmlformats-officedocument.drawingml.chart+xml"/>
  <Override PartName="/ppt/charts/style49.xml" ContentType="application/vnd.ms-office.chartstyle+xml"/>
  <Override PartName="/ppt/charts/colors49.xml" ContentType="application/vnd.ms-office.chartcolorstyle+xml"/>
  <Override PartName="/ppt/drawings/drawing58.xml" ContentType="application/vnd.openxmlformats-officedocument.drawingml.chartshapes+xml"/>
  <Override PartName="/ppt/charts/chart68.xml" ContentType="application/vnd.openxmlformats-officedocument.drawingml.chart+xml"/>
  <Override PartName="/ppt/charts/style50.xml" ContentType="application/vnd.ms-office.chartstyle+xml"/>
  <Override PartName="/ppt/charts/colors50.xml" ContentType="application/vnd.ms-office.chartcolorstyle+xml"/>
  <Override PartName="/ppt/drawings/drawing59.xml" ContentType="application/vnd.openxmlformats-officedocument.drawingml.chartshapes+xml"/>
  <Override PartName="/ppt/charts/chart69.xml" ContentType="application/vnd.openxmlformats-officedocument.drawingml.chart+xml"/>
  <Override PartName="/ppt/charts/style51.xml" ContentType="application/vnd.ms-office.chartstyle+xml"/>
  <Override PartName="/ppt/charts/colors51.xml" ContentType="application/vnd.ms-office.chartcolorstyle+xml"/>
  <Override PartName="/ppt/drawings/drawing60.xml" ContentType="application/vnd.openxmlformats-officedocument.drawingml.chartshapes+xml"/>
  <Override PartName="/ppt/charts/chart70.xml" ContentType="application/vnd.openxmlformats-officedocument.drawingml.chart+xml"/>
  <Override PartName="/ppt/charts/style52.xml" ContentType="application/vnd.ms-office.chartstyle+xml"/>
  <Override PartName="/ppt/charts/colors52.xml" ContentType="application/vnd.ms-office.chartcolorstyle+xml"/>
  <Override PartName="/ppt/drawings/drawing61.xml" ContentType="application/vnd.openxmlformats-officedocument.drawingml.chartshapes+xml"/>
  <Override PartName="/ppt/charts/chart71.xml" ContentType="application/vnd.openxmlformats-officedocument.drawingml.chart+xml"/>
  <Override PartName="/ppt/charts/style53.xml" ContentType="application/vnd.ms-office.chartstyle+xml"/>
  <Override PartName="/ppt/charts/colors53.xml" ContentType="application/vnd.ms-office.chartcolorstyle+xml"/>
  <Override PartName="/ppt/drawings/drawing62.xml" ContentType="application/vnd.openxmlformats-officedocument.drawingml.chartshapes+xml"/>
  <Override PartName="/ppt/charts/chart72.xml" ContentType="application/vnd.openxmlformats-officedocument.drawingml.chart+xml"/>
  <Override PartName="/ppt/charts/style54.xml" ContentType="application/vnd.ms-office.chartstyle+xml"/>
  <Override PartName="/ppt/charts/colors54.xml" ContentType="application/vnd.ms-office.chartcolorstyle+xml"/>
  <Override PartName="/ppt/drawings/drawing63.xml" ContentType="application/vnd.openxmlformats-officedocument.drawingml.chartshapes+xml"/>
  <Override PartName="/ppt/charts/chart73.xml" ContentType="application/vnd.openxmlformats-officedocument.drawingml.chart+xml"/>
  <Override PartName="/ppt/charts/style55.xml" ContentType="application/vnd.ms-office.chartstyle+xml"/>
  <Override PartName="/ppt/charts/colors55.xml" ContentType="application/vnd.ms-office.chartcolorstyle+xml"/>
  <Override PartName="/ppt/drawings/drawing64.xml" ContentType="application/vnd.openxmlformats-officedocument.drawingml.chartshapes+xml"/>
  <Override PartName="/ppt/charts/chart74.xml" ContentType="application/vnd.openxmlformats-officedocument.drawingml.chart+xml"/>
  <Override PartName="/ppt/charts/style56.xml" ContentType="application/vnd.ms-office.chartstyle+xml"/>
  <Override PartName="/ppt/charts/colors56.xml" ContentType="application/vnd.ms-office.chartcolorstyle+xml"/>
  <Override PartName="/ppt/drawings/drawing65.xml" ContentType="application/vnd.openxmlformats-officedocument.drawingml.chartshapes+xml"/>
  <Override PartName="/ppt/charts/chart75.xml" ContentType="application/vnd.openxmlformats-officedocument.drawingml.chart+xml"/>
  <Override PartName="/ppt/charts/style57.xml" ContentType="application/vnd.ms-office.chartstyle+xml"/>
  <Override PartName="/ppt/charts/colors57.xml" ContentType="application/vnd.ms-office.chartcolorstyle+xml"/>
  <Override PartName="/ppt/drawings/drawing66.xml" ContentType="application/vnd.openxmlformats-officedocument.drawingml.chartshapes+xml"/>
  <Override PartName="/ppt/charts/chart76.xml" ContentType="application/vnd.openxmlformats-officedocument.drawingml.chart+xml"/>
  <Override PartName="/ppt/charts/style58.xml" ContentType="application/vnd.ms-office.chartstyle+xml"/>
  <Override PartName="/ppt/charts/colors58.xml" ContentType="application/vnd.ms-office.chartcolorstyle+xml"/>
  <Override PartName="/ppt/drawings/drawing67.xml" ContentType="application/vnd.openxmlformats-officedocument.drawingml.chartshapes+xml"/>
  <Override PartName="/ppt/charts/chart77.xml" ContentType="application/vnd.openxmlformats-officedocument.drawingml.chart+xml"/>
  <Override PartName="/ppt/charts/style59.xml" ContentType="application/vnd.ms-office.chartstyle+xml"/>
  <Override PartName="/ppt/charts/colors59.xml" ContentType="application/vnd.ms-office.chartcolorstyle+xml"/>
  <Override PartName="/ppt/drawings/drawing68.xml" ContentType="application/vnd.openxmlformats-officedocument.drawingml.chartshapes+xml"/>
  <Override PartName="/ppt/charts/chart78.xml" ContentType="application/vnd.openxmlformats-officedocument.drawingml.chart+xml"/>
  <Override PartName="/ppt/charts/style60.xml" ContentType="application/vnd.ms-office.chartstyle+xml"/>
  <Override PartName="/ppt/charts/colors60.xml" ContentType="application/vnd.ms-office.chartcolorstyle+xml"/>
  <Override PartName="/ppt/drawings/drawing69.xml" ContentType="application/vnd.openxmlformats-officedocument.drawingml.chartshapes+xml"/>
  <Override PartName="/ppt/charts/chart79.xml" ContentType="application/vnd.openxmlformats-officedocument.drawingml.chart+xml"/>
  <Override PartName="/ppt/charts/style61.xml" ContentType="application/vnd.ms-office.chartstyle+xml"/>
  <Override PartName="/ppt/charts/colors61.xml" ContentType="application/vnd.ms-office.chartcolorstyle+xml"/>
  <Override PartName="/ppt/drawings/drawing70.xml" ContentType="application/vnd.openxmlformats-officedocument.drawingml.chartshapes+xml"/>
  <Override PartName="/ppt/charts/chart80.xml" ContentType="application/vnd.openxmlformats-officedocument.drawingml.chart+xml"/>
  <Override PartName="/ppt/charts/style62.xml" ContentType="application/vnd.ms-office.chartstyle+xml"/>
  <Override PartName="/ppt/charts/colors62.xml" ContentType="application/vnd.ms-office.chartcolorstyle+xml"/>
  <Override PartName="/ppt/drawings/drawing71.xml" ContentType="application/vnd.openxmlformats-officedocument.drawingml.chartshapes+xml"/>
  <Override PartName="/ppt/charts/chart81.xml" ContentType="application/vnd.openxmlformats-officedocument.drawingml.chart+xml"/>
  <Override PartName="/ppt/charts/style63.xml" ContentType="application/vnd.ms-office.chartstyle+xml"/>
  <Override PartName="/ppt/charts/colors63.xml" ContentType="application/vnd.ms-office.chartcolorstyle+xml"/>
  <Override PartName="/ppt/theme/themeOverride28.xml" ContentType="application/vnd.openxmlformats-officedocument.themeOverride+xml"/>
  <Override PartName="/ppt/drawings/drawing72.xml" ContentType="application/vnd.openxmlformats-officedocument.drawingml.chartshapes+xml"/>
  <Override PartName="/ppt/charts/chart82.xml" ContentType="application/vnd.openxmlformats-officedocument.drawingml.chart+xml"/>
  <Override PartName="/ppt/charts/style64.xml" ContentType="application/vnd.ms-office.chartstyle+xml"/>
  <Override PartName="/ppt/charts/colors64.xml" ContentType="application/vnd.ms-office.chartcolorstyle+xml"/>
  <Override PartName="/ppt/drawings/drawing73.xml" ContentType="application/vnd.openxmlformats-officedocument.drawingml.chartshapes+xml"/>
  <Override PartName="/ppt/charts/chart83.xml" ContentType="application/vnd.openxmlformats-officedocument.drawingml.chart+xml"/>
  <Override PartName="/ppt/charts/style65.xml" ContentType="application/vnd.ms-office.chartstyle+xml"/>
  <Override PartName="/ppt/charts/colors65.xml" ContentType="application/vnd.ms-office.chartcolorstyle+xml"/>
  <Override PartName="/ppt/drawings/drawing74.xml" ContentType="application/vnd.openxmlformats-officedocument.drawingml.chartshapes+xml"/>
  <Override PartName="/ppt/charts/chart84.xml" ContentType="application/vnd.openxmlformats-officedocument.drawingml.chart+xml"/>
  <Override PartName="/ppt/charts/style66.xml" ContentType="application/vnd.ms-office.chartstyle+xml"/>
  <Override PartName="/ppt/charts/colors66.xml" ContentType="application/vnd.ms-office.chartcolorstyle+xml"/>
  <Override PartName="/ppt/drawings/drawing75.xml" ContentType="application/vnd.openxmlformats-officedocument.drawingml.chartshapes+xml"/>
  <Override PartName="/ppt/charts/chart85.xml" ContentType="application/vnd.openxmlformats-officedocument.drawingml.chart+xml"/>
  <Override PartName="/ppt/charts/style67.xml" ContentType="application/vnd.ms-office.chartstyle+xml"/>
  <Override PartName="/ppt/charts/colors67.xml" ContentType="application/vnd.ms-office.chartcolorstyle+xml"/>
  <Override PartName="/ppt/drawings/drawing76.xml" ContentType="application/vnd.openxmlformats-officedocument.drawingml.chartshapes+xml"/>
  <Override PartName="/ppt/charts/chart86.xml" ContentType="application/vnd.openxmlformats-officedocument.drawingml.chart+xml"/>
  <Override PartName="/ppt/charts/style68.xml" ContentType="application/vnd.ms-office.chartstyle+xml"/>
  <Override PartName="/ppt/charts/colors68.xml" ContentType="application/vnd.ms-office.chartcolorstyle+xml"/>
  <Override PartName="/ppt/drawings/drawing77.xml" ContentType="application/vnd.openxmlformats-officedocument.drawingml.chartshapes+xml"/>
  <Override PartName="/ppt/charts/chart87.xml" ContentType="application/vnd.openxmlformats-officedocument.drawingml.chart+xml"/>
  <Override PartName="/ppt/charts/style69.xml" ContentType="application/vnd.ms-office.chartstyle+xml"/>
  <Override PartName="/ppt/charts/colors69.xml" ContentType="application/vnd.ms-office.chartcolorstyle+xml"/>
  <Override PartName="/ppt/drawings/drawing78.xml" ContentType="application/vnd.openxmlformats-officedocument.drawingml.chartshapes+xml"/>
  <Override PartName="/ppt/charts/chart88.xml" ContentType="application/vnd.openxmlformats-officedocument.drawingml.chart+xml"/>
  <Override PartName="/ppt/charts/style70.xml" ContentType="application/vnd.ms-office.chartstyle+xml"/>
  <Override PartName="/ppt/charts/colors70.xml" ContentType="application/vnd.ms-office.chartcolorstyle+xml"/>
  <Override PartName="/ppt/drawings/drawing79.xml" ContentType="application/vnd.openxmlformats-officedocument.drawingml.chartshapes+xml"/>
  <Override PartName="/ppt/charts/chart89.xml" ContentType="application/vnd.openxmlformats-officedocument.drawingml.chart+xml"/>
  <Override PartName="/ppt/charts/style71.xml" ContentType="application/vnd.ms-office.chartstyle+xml"/>
  <Override PartName="/ppt/charts/colors71.xml" ContentType="application/vnd.ms-office.chartcolorstyle+xml"/>
  <Override PartName="/ppt/drawings/drawing80.xml" ContentType="application/vnd.openxmlformats-officedocument.drawingml.chartshapes+xml"/>
  <Override PartName="/ppt/charts/chart90.xml" ContentType="application/vnd.openxmlformats-officedocument.drawingml.chart+xml"/>
  <Override PartName="/ppt/charts/style72.xml" ContentType="application/vnd.ms-office.chartstyle+xml"/>
  <Override PartName="/ppt/charts/colors72.xml" ContentType="application/vnd.ms-office.chartcolorstyle+xml"/>
  <Override PartName="/ppt/drawings/drawing81.xml" ContentType="application/vnd.openxmlformats-officedocument.drawingml.chartshapes+xml"/>
  <Override PartName="/ppt/charts/chart91.xml" ContentType="application/vnd.openxmlformats-officedocument.drawingml.chart+xml"/>
  <Override PartName="/ppt/charts/style73.xml" ContentType="application/vnd.ms-office.chartstyle+xml"/>
  <Override PartName="/ppt/charts/colors73.xml" ContentType="application/vnd.ms-office.chartcolorstyle+xml"/>
  <Override PartName="/ppt/drawings/drawing82.xml" ContentType="application/vnd.openxmlformats-officedocument.drawingml.chartshape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75" r:id="rId1"/>
  </p:sldMasterIdLst>
  <p:notesMasterIdLst>
    <p:notesMasterId r:id="rId154"/>
  </p:notesMasterIdLst>
  <p:handoutMasterIdLst>
    <p:handoutMasterId r:id="rId155"/>
  </p:handoutMasterIdLst>
  <p:sldIdLst>
    <p:sldId id="472" r:id="rId2"/>
    <p:sldId id="262" r:id="rId3"/>
    <p:sldId id="304" r:id="rId4"/>
    <p:sldId id="481" r:id="rId5"/>
    <p:sldId id="387" r:id="rId6"/>
    <p:sldId id="388" r:id="rId7"/>
    <p:sldId id="389" r:id="rId8"/>
    <p:sldId id="394" r:id="rId9"/>
    <p:sldId id="342" r:id="rId10"/>
    <p:sldId id="395" r:id="rId11"/>
    <p:sldId id="325" r:id="rId12"/>
    <p:sldId id="396" r:id="rId13"/>
    <p:sldId id="339" r:id="rId14"/>
    <p:sldId id="397" r:id="rId15"/>
    <p:sldId id="340" r:id="rId16"/>
    <p:sldId id="398" r:id="rId17"/>
    <p:sldId id="341" r:id="rId18"/>
    <p:sldId id="399" r:id="rId19"/>
    <p:sldId id="343" r:id="rId20"/>
    <p:sldId id="400" r:id="rId21"/>
    <p:sldId id="344" r:id="rId22"/>
    <p:sldId id="402" r:id="rId23"/>
    <p:sldId id="345" r:id="rId24"/>
    <p:sldId id="403" r:id="rId25"/>
    <p:sldId id="407" r:id="rId26"/>
    <p:sldId id="404" r:id="rId27"/>
    <p:sldId id="347" r:id="rId28"/>
    <p:sldId id="405" r:id="rId29"/>
    <p:sldId id="408" r:id="rId30"/>
    <p:sldId id="406" r:id="rId31"/>
    <p:sldId id="309" r:id="rId32"/>
    <p:sldId id="473" r:id="rId33"/>
    <p:sldId id="327" r:id="rId34"/>
    <p:sldId id="409" r:id="rId35"/>
    <p:sldId id="349" r:id="rId36"/>
    <p:sldId id="410" r:id="rId37"/>
    <p:sldId id="350" r:id="rId38"/>
    <p:sldId id="411" r:id="rId39"/>
    <p:sldId id="351" r:id="rId40"/>
    <p:sldId id="412" r:id="rId41"/>
    <p:sldId id="352" r:id="rId42"/>
    <p:sldId id="413" r:id="rId43"/>
    <p:sldId id="353" r:id="rId44"/>
    <p:sldId id="414" r:id="rId45"/>
    <p:sldId id="354" r:id="rId46"/>
    <p:sldId id="415" r:id="rId47"/>
    <p:sldId id="292" r:id="rId48"/>
    <p:sldId id="474" r:id="rId49"/>
    <p:sldId id="329" r:id="rId50"/>
    <p:sldId id="461" r:id="rId51"/>
    <p:sldId id="462" r:id="rId52"/>
    <p:sldId id="463" r:id="rId53"/>
    <p:sldId id="464" r:id="rId54"/>
    <p:sldId id="465" r:id="rId55"/>
    <p:sldId id="466" r:id="rId56"/>
    <p:sldId id="467" r:id="rId57"/>
    <p:sldId id="468" r:id="rId58"/>
    <p:sldId id="469" r:id="rId59"/>
    <p:sldId id="470" r:id="rId60"/>
    <p:sldId id="471" r:id="rId61"/>
    <p:sldId id="335" r:id="rId62"/>
    <p:sldId id="475" r:id="rId63"/>
    <p:sldId id="336" r:id="rId64"/>
    <p:sldId id="416" r:id="rId65"/>
    <p:sldId id="358" r:id="rId66"/>
    <p:sldId id="417" r:id="rId67"/>
    <p:sldId id="356" r:id="rId68"/>
    <p:sldId id="418" r:id="rId69"/>
    <p:sldId id="359" r:id="rId70"/>
    <p:sldId id="419" r:id="rId71"/>
    <p:sldId id="357" r:id="rId72"/>
    <p:sldId id="420" r:id="rId73"/>
    <p:sldId id="355" r:id="rId74"/>
    <p:sldId id="421" r:id="rId75"/>
    <p:sldId id="302" r:id="rId76"/>
    <p:sldId id="476" r:id="rId77"/>
    <p:sldId id="330" r:id="rId78"/>
    <p:sldId id="422" r:id="rId79"/>
    <p:sldId id="360" r:id="rId80"/>
    <p:sldId id="423" r:id="rId81"/>
    <p:sldId id="367" r:id="rId82"/>
    <p:sldId id="424" r:id="rId83"/>
    <p:sldId id="362" r:id="rId84"/>
    <p:sldId id="425" r:id="rId85"/>
    <p:sldId id="363" r:id="rId86"/>
    <p:sldId id="426" r:id="rId87"/>
    <p:sldId id="364" r:id="rId88"/>
    <p:sldId id="427" r:id="rId89"/>
    <p:sldId id="366" r:id="rId90"/>
    <p:sldId id="428" r:id="rId91"/>
    <p:sldId id="308" r:id="rId92"/>
    <p:sldId id="477" r:id="rId93"/>
    <p:sldId id="331" r:id="rId94"/>
    <p:sldId id="429" r:id="rId95"/>
    <p:sldId id="368" r:id="rId96"/>
    <p:sldId id="430" r:id="rId97"/>
    <p:sldId id="369" r:id="rId98"/>
    <p:sldId id="431" r:id="rId99"/>
    <p:sldId id="370" r:id="rId100"/>
    <p:sldId id="432" r:id="rId101"/>
    <p:sldId id="371" r:id="rId102"/>
    <p:sldId id="433" r:id="rId103"/>
    <p:sldId id="372" r:id="rId104"/>
    <p:sldId id="434" r:id="rId105"/>
    <p:sldId id="306" r:id="rId106"/>
    <p:sldId id="478" r:id="rId107"/>
    <p:sldId id="332" r:id="rId108"/>
    <p:sldId id="435" r:id="rId109"/>
    <p:sldId id="373" r:id="rId110"/>
    <p:sldId id="436" r:id="rId111"/>
    <p:sldId id="376" r:id="rId112"/>
    <p:sldId id="439" r:id="rId113"/>
    <p:sldId id="374" r:id="rId114"/>
    <p:sldId id="437" r:id="rId115"/>
    <p:sldId id="375" r:id="rId116"/>
    <p:sldId id="438" r:id="rId117"/>
    <p:sldId id="305" r:id="rId118"/>
    <p:sldId id="479" r:id="rId119"/>
    <p:sldId id="333" r:id="rId120"/>
    <p:sldId id="440" r:id="rId121"/>
    <p:sldId id="377" r:id="rId122"/>
    <p:sldId id="441" r:id="rId123"/>
    <p:sldId id="378" r:id="rId124"/>
    <p:sldId id="442" r:id="rId125"/>
    <p:sldId id="379" r:id="rId126"/>
    <p:sldId id="443" r:id="rId127"/>
    <p:sldId id="381" r:id="rId128"/>
    <p:sldId id="444" r:id="rId129"/>
    <p:sldId id="380" r:id="rId130"/>
    <p:sldId id="445" r:id="rId131"/>
    <p:sldId id="337" r:id="rId132"/>
    <p:sldId id="480" r:id="rId133"/>
    <p:sldId id="334" r:id="rId134"/>
    <p:sldId id="446" r:id="rId135"/>
    <p:sldId id="382" r:id="rId136"/>
    <p:sldId id="447" r:id="rId137"/>
    <p:sldId id="383" r:id="rId138"/>
    <p:sldId id="448" r:id="rId139"/>
    <p:sldId id="384" r:id="rId140"/>
    <p:sldId id="449" r:id="rId141"/>
    <p:sldId id="385" r:id="rId142"/>
    <p:sldId id="450" r:id="rId143"/>
    <p:sldId id="307" r:id="rId144"/>
    <p:sldId id="338" r:id="rId145"/>
    <p:sldId id="452" r:id="rId146"/>
    <p:sldId id="453" r:id="rId147"/>
    <p:sldId id="454" r:id="rId148"/>
    <p:sldId id="455" r:id="rId149"/>
    <p:sldId id="456" r:id="rId150"/>
    <p:sldId id="458" r:id="rId151"/>
    <p:sldId id="460" r:id="rId152"/>
    <p:sldId id="282" r:id="rId153"/>
  </p:sldIdLst>
  <p:sldSz cx="9144000" cy="6858000" type="screen4x3"/>
  <p:notesSz cx="7315200" cy="96012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orient="horz" pos="870">
          <p15:clr>
            <a:srgbClr val="A4A3A4"/>
          </p15:clr>
        </p15:guide>
        <p15:guide id="4" pos="2848">
          <p15:clr>
            <a:srgbClr val="A4A3A4"/>
          </p15:clr>
        </p15:guide>
      </p15:sldGuideLst>
    </p:ext>
    <p:ext uri="{2D200454-40CA-4A62-9FC3-DE9A4176ACB9}">
      <p15:notesGuideLst xmlns:p15="http://schemas.microsoft.com/office/powerpoint/2012/main">
        <p15:guide id="1" orient="horz" pos="3024" userDrawn="1">
          <p15:clr>
            <a:srgbClr val="A4A3A4"/>
          </p15:clr>
        </p15:guide>
        <p15:guide id="2" pos="2304"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33340"/>
    <a:srgbClr val="FF8989"/>
    <a:srgbClr val="FFB3B3"/>
    <a:srgbClr val="FFFFFF"/>
    <a:srgbClr val="333333"/>
    <a:srgbClr val="169DD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75" autoAdjust="0"/>
    <p:restoredTop sz="92972" autoAdjust="0"/>
  </p:normalViewPr>
  <p:slideViewPr>
    <p:cSldViewPr snapToGrid="0">
      <p:cViewPr varScale="1">
        <p:scale>
          <a:sx n="74" d="100"/>
          <a:sy n="74" d="100"/>
        </p:scale>
        <p:origin x="1164" y="60"/>
      </p:cViewPr>
      <p:guideLst>
        <p:guide orient="horz" pos="2160"/>
        <p:guide pos="2880"/>
        <p:guide orient="horz" pos="870"/>
        <p:guide pos="2848"/>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snapToGrid="0">
      <p:cViewPr varScale="1">
        <p:scale>
          <a:sx n="68" d="100"/>
          <a:sy n="68" d="100"/>
        </p:scale>
        <p:origin x="2478" y="84"/>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slide" Target="slides/slide137.xml"/><Relationship Id="rId159" Type="http://schemas.openxmlformats.org/officeDocument/2006/relationships/tableStyles" Target="tableStyles.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53" Type="http://schemas.openxmlformats.org/officeDocument/2006/relationships/slide" Target="slides/slide52.xml"/><Relationship Id="rId74" Type="http://schemas.openxmlformats.org/officeDocument/2006/relationships/slide" Target="slides/slide73.xml"/><Relationship Id="rId128" Type="http://schemas.openxmlformats.org/officeDocument/2006/relationships/slide" Target="slides/slide127.xml"/><Relationship Id="rId149" Type="http://schemas.openxmlformats.org/officeDocument/2006/relationships/slide" Target="slides/slide148.xml"/><Relationship Id="rId5" Type="http://schemas.openxmlformats.org/officeDocument/2006/relationships/slide" Target="slides/slide4.xml"/><Relationship Id="rId95" Type="http://schemas.openxmlformats.org/officeDocument/2006/relationships/slide" Target="slides/slide94.xml"/><Relationship Id="rId22" Type="http://schemas.openxmlformats.org/officeDocument/2006/relationships/slide" Target="slides/slide21.xml"/><Relationship Id="rId43" Type="http://schemas.openxmlformats.org/officeDocument/2006/relationships/slide" Target="slides/slide42.xml"/><Relationship Id="rId64" Type="http://schemas.openxmlformats.org/officeDocument/2006/relationships/slide" Target="slides/slide63.xml"/><Relationship Id="rId118" Type="http://schemas.openxmlformats.org/officeDocument/2006/relationships/slide" Target="slides/slide117.xml"/><Relationship Id="rId139" Type="http://schemas.openxmlformats.org/officeDocument/2006/relationships/slide" Target="slides/slide138.xml"/><Relationship Id="rId80" Type="http://schemas.openxmlformats.org/officeDocument/2006/relationships/slide" Target="slides/slide79.xml"/><Relationship Id="rId85" Type="http://schemas.openxmlformats.org/officeDocument/2006/relationships/slide" Target="slides/slide84.xml"/><Relationship Id="rId150" Type="http://schemas.openxmlformats.org/officeDocument/2006/relationships/slide" Target="slides/slide149.xml"/><Relationship Id="rId155" Type="http://schemas.openxmlformats.org/officeDocument/2006/relationships/handoutMaster" Target="handoutMasters/handoutMaster1.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slide" Target="slides/slide128.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40" Type="http://schemas.openxmlformats.org/officeDocument/2006/relationships/slide" Target="slides/slide139.xml"/><Relationship Id="rId145" Type="http://schemas.openxmlformats.org/officeDocument/2006/relationships/slide" Target="slides/slide144.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slide" Target="slides/slide129.xml"/><Relationship Id="rId135" Type="http://schemas.openxmlformats.org/officeDocument/2006/relationships/slide" Target="slides/slide134.xml"/><Relationship Id="rId151" Type="http://schemas.openxmlformats.org/officeDocument/2006/relationships/slide" Target="slides/slide150.xml"/><Relationship Id="rId156" Type="http://schemas.openxmlformats.org/officeDocument/2006/relationships/presProps" Target="presProps.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slide" Target="slides/slide140.xml"/><Relationship Id="rId146" Type="http://schemas.openxmlformats.org/officeDocument/2006/relationships/slide" Target="slides/slide145.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157" Type="http://schemas.openxmlformats.org/officeDocument/2006/relationships/viewProps" Target="viewProps.xml"/><Relationship Id="rId61" Type="http://schemas.openxmlformats.org/officeDocument/2006/relationships/slide" Target="slides/slide60.xml"/><Relationship Id="rId82" Type="http://schemas.openxmlformats.org/officeDocument/2006/relationships/slide" Target="slides/slide81.xml"/><Relationship Id="rId152" Type="http://schemas.openxmlformats.org/officeDocument/2006/relationships/slide" Target="slides/slide15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48" Type="http://schemas.openxmlformats.org/officeDocument/2006/relationships/slide" Target="slides/slide147.xml"/><Relationship Id="rId4" Type="http://schemas.openxmlformats.org/officeDocument/2006/relationships/slide" Target="slides/slide3.xml"/><Relationship Id="rId9" Type="http://schemas.openxmlformats.org/officeDocument/2006/relationships/slide" Target="slides/slide8.xml"/><Relationship Id="rId26" Type="http://schemas.openxmlformats.org/officeDocument/2006/relationships/slide" Target="slides/slide25.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54" Type="http://schemas.openxmlformats.org/officeDocument/2006/relationships/notesMaster" Target="notesMasters/notesMaster1.xml"/><Relationship Id="rId16" Type="http://schemas.openxmlformats.org/officeDocument/2006/relationships/slide" Target="slides/slide15.xml"/><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slide" Target="slides/slide143.xml"/><Relationship Id="rId90" Type="http://schemas.openxmlformats.org/officeDocument/2006/relationships/slide" Target="slides/slide89.xml"/><Relationship Id="rId27" Type="http://schemas.openxmlformats.org/officeDocument/2006/relationships/slide" Target="slides/slide26.xml"/><Relationship Id="rId48" Type="http://schemas.openxmlformats.org/officeDocument/2006/relationships/slide" Target="slides/slide47.xml"/><Relationship Id="rId69" Type="http://schemas.openxmlformats.org/officeDocument/2006/relationships/slide" Target="slides/slide68.xml"/><Relationship Id="rId113" Type="http://schemas.openxmlformats.org/officeDocument/2006/relationships/slide" Target="slides/slide112.xml"/><Relationship Id="rId134" Type="http://schemas.openxmlformats.org/officeDocument/2006/relationships/slide" Target="slides/slide133.xml"/></Relationships>
</file>

<file path=ppt/charts/_rels/chart1.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5" Type="http://schemas.openxmlformats.org/officeDocument/2006/relationships/chartUserShapes" Target="../drawings/drawing1.xml"/><Relationship Id="rId4"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5" Type="http://schemas.openxmlformats.org/officeDocument/2006/relationships/chartUserShapes" Target="../drawings/drawing2.xml"/><Relationship Id="rId4" Type="http://schemas.openxmlformats.org/officeDocument/2006/relationships/package" Target="../embeddings/Microsoft_Excel_Worksheet2.xlsx"/></Relationships>
</file>

<file path=ppt/charts/_rels/chart3.xml.rels><?xml version="1.0" encoding="UTF-8" standalone="yes"?>
<Relationships xmlns="http://schemas.openxmlformats.org/package/2006/relationships"><Relationship Id="rId3" Type="http://schemas.openxmlformats.org/officeDocument/2006/relationships/themeOverride" Target="../theme/themeOverride3.xml"/><Relationship Id="rId2" Type="http://schemas.microsoft.com/office/2011/relationships/chartColorStyle" Target="colors3.xml"/><Relationship Id="rId1" Type="http://schemas.microsoft.com/office/2011/relationships/chartStyle" Target="style3.xml"/><Relationship Id="rId5" Type="http://schemas.openxmlformats.org/officeDocument/2006/relationships/chartUserShapes" Target="../drawings/drawing3.xml"/><Relationship Id="rId4" Type="http://schemas.openxmlformats.org/officeDocument/2006/relationships/package" Target="../embeddings/Microsoft_Excel_Worksheet3.xlsx"/></Relationships>
</file>

<file path=ppt/charts/_rels/chart4.xml.rels><?xml version="1.0" encoding="UTF-8" standalone="yes"?>
<Relationships xmlns="http://schemas.openxmlformats.org/package/2006/relationships"><Relationship Id="rId3" Type="http://schemas.openxmlformats.org/officeDocument/2006/relationships/themeOverride" Target="../theme/themeOverride4.xml"/><Relationship Id="rId2" Type="http://schemas.microsoft.com/office/2011/relationships/chartColorStyle" Target="colors4.xml"/><Relationship Id="rId1" Type="http://schemas.microsoft.com/office/2011/relationships/chartStyle" Target="style4.xml"/><Relationship Id="rId5" Type="http://schemas.openxmlformats.org/officeDocument/2006/relationships/chartUserShapes" Target="../drawings/drawing4.xml"/><Relationship Id="rId4" Type="http://schemas.openxmlformats.org/officeDocument/2006/relationships/package" Target="../embeddings/Microsoft_Excel_Worksheet4.xlsx"/></Relationships>
</file>

<file path=ppt/charts/_rels/chart5.xml.rels><?xml version="1.0" encoding="UTF-8" standalone="yes"?>
<Relationships xmlns="http://schemas.openxmlformats.org/package/2006/relationships"><Relationship Id="rId3" Type="http://schemas.openxmlformats.org/officeDocument/2006/relationships/themeOverride" Target="../theme/themeOverride5.xml"/><Relationship Id="rId2" Type="http://schemas.microsoft.com/office/2011/relationships/chartColorStyle" Target="colors5.xml"/><Relationship Id="rId1" Type="http://schemas.microsoft.com/office/2011/relationships/chartStyle" Target="style5.xml"/><Relationship Id="rId5" Type="http://schemas.openxmlformats.org/officeDocument/2006/relationships/chartUserShapes" Target="../drawings/drawing5.xml"/><Relationship Id="rId4" Type="http://schemas.openxmlformats.org/officeDocument/2006/relationships/package" Target="../embeddings/Microsoft_Excel_Worksheet5.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6.xml"/><Relationship Id="rId2" Type="http://schemas.microsoft.com/office/2011/relationships/chartColorStyle" Target="colors6.xml"/><Relationship Id="rId1" Type="http://schemas.microsoft.com/office/2011/relationships/chartStyle" Target="style6.xml"/><Relationship Id="rId5" Type="http://schemas.openxmlformats.org/officeDocument/2006/relationships/chartUserShapes" Target="../drawings/drawing6.xml"/><Relationship Id="rId4" Type="http://schemas.openxmlformats.org/officeDocument/2006/relationships/package" Target="../embeddings/Microsoft_Excel_Worksheet6.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7.xml"/><Relationship Id="rId2" Type="http://schemas.microsoft.com/office/2011/relationships/chartColorStyle" Target="colors7.xml"/><Relationship Id="rId1" Type="http://schemas.microsoft.com/office/2011/relationships/chartStyle" Target="style7.xml"/><Relationship Id="rId5" Type="http://schemas.openxmlformats.org/officeDocument/2006/relationships/chartUserShapes" Target="../drawings/drawing7.xml"/><Relationship Id="rId4" Type="http://schemas.openxmlformats.org/officeDocument/2006/relationships/package" Target="../embeddings/Microsoft_Excel_Worksheet7.xlsx"/></Relationships>
</file>

<file path=ppt/charts/_rels/chart8.xml.rels><?xml version="1.0" encoding="UTF-8" standalone="yes"?>
<Relationships xmlns="http://schemas.openxmlformats.org/package/2006/relationships"><Relationship Id="rId3" Type="http://schemas.openxmlformats.org/officeDocument/2006/relationships/themeOverride" Target="../theme/themeOverride8.xml"/><Relationship Id="rId2" Type="http://schemas.microsoft.com/office/2011/relationships/chartColorStyle" Target="colors8.xml"/><Relationship Id="rId1" Type="http://schemas.microsoft.com/office/2011/relationships/chartStyle" Target="style8.xml"/><Relationship Id="rId5" Type="http://schemas.openxmlformats.org/officeDocument/2006/relationships/chartUserShapes" Target="../drawings/drawing8.xml"/><Relationship Id="rId4" Type="http://schemas.openxmlformats.org/officeDocument/2006/relationships/package" Target="../embeddings/Microsoft_Excel_Worksheet8.xlsx"/></Relationships>
</file>

<file path=ppt/charts/_rels/chart9.xml.rels><?xml version="1.0" encoding="UTF-8" standalone="yes"?>
<Relationships xmlns="http://schemas.openxmlformats.org/package/2006/relationships"><Relationship Id="rId3" Type="http://schemas.openxmlformats.org/officeDocument/2006/relationships/themeOverride" Target="../theme/themeOverride9.xml"/><Relationship Id="rId2" Type="http://schemas.microsoft.com/office/2011/relationships/chartColorStyle" Target="colors9.xml"/><Relationship Id="rId1" Type="http://schemas.microsoft.com/office/2011/relationships/chartStyle" Target="style9.xml"/><Relationship Id="rId4" Type="http://schemas.openxmlformats.org/officeDocument/2006/relationships/package" Target="../embeddings/Microsoft_Excel_Worksheet9.xlsx"/></Relationships>
</file>

<file path=ppt/charts/_rels/chart10.xml.rels><?xml version="1.0" encoding="UTF-8" standalone="yes"?>
<Relationships xmlns="http://schemas.openxmlformats.org/package/2006/relationships"><Relationship Id="rId3" Type="http://schemas.openxmlformats.org/officeDocument/2006/relationships/themeOverride" Target="../theme/themeOverride10.xml"/><Relationship Id="rId2" Type="http://schemas.microsoft.com/office/2011/relationships/chartColorStyle" Target="colors10.xml"/><Relationship Id="rId1" Type="http://schemas.microsoft.com/office/2011/relationships/chartStyle" Target="style10.xml"/><Relationship Id="rId4" Type="http://schemas.openxmlformats.org/officeDocument/2006/relationships/package" Target="../embeddings/Microsoft_Excel_Worksheet10.xlsx"/></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11.xml"/><Relationship Id="rId1" Type="http://schemas.microsoft.com/office/2011/relationships/chartStyle" Target="style11.xml"/></Relationships>
</file>

<file path=ppt/charts/_rels/chart12.xml.rels><?xml version="1.0" encoding="UTF-8" standalone="yes"?>
<Relationships xmlns="http://schemas.openxmlformats.org/package/2006/relationships"><Relationship Id="rId3" Type="http://schemas.openxmlformats.org/officeDocument/2006/relationships/themeOverride" Target="../theme/themeOverride11.xml"/><Relationship Id="rId2" Type="http://schemas.microsoft.com/office/2011/relationships/chartColorStyle" Target="colors12.xml"/><Relationship Id="rId1" Type="http://schemas.microsoft.com/office/2011/relationships/chartStyle" Target="style12.xml"/><Relationship Id="rId4" Type="http://schemas.openxmlformats.org/officeDocument/2006/relationships/package" Target="../embeddings/Microsoft_Excel_Worksheet12.xlsx"/></Relationships>
</file>

<file path=ppt/charts/_rels/chart13.xml.rels><?xml version="1.0" encoding="UTF-8" standalone="yes"?>
<Relationships xmlns="http://schemas.openxmlformats.org/package/2006/relationships"><Relationship Id="rId3" Type="http://schemas.openxmlformats.org/officeDocument/2006/relationships/themeOverride" Target="../theme/themeOverride12.xml"/><Relationship Id="rId2" Type="http://schemas.microsoft.com/office/2011/relationships/chartColorStyle" Target="colors13.xml"/><Relationship Id="rId1" Type="http://schemas.microsoft.com/office/2011/relationships/chartStyle" Target="style13.xml"/><Relationship Id="rId5" Type="http://schemas.openxmlformats.org/officeDocument/2006/relationships/chartUserShapes" Target="../drawings/drawing9.xml"/><Relationship Id="rId4" Type="http://schemas.openxmlformats.org/officeDocument/2006/relationships/package" Target="../embeddings/Microsoft_Excel_Worksheet13.xlsx"/></Relationships>
</file>

<file path=ppt/charts/_rels/chart14.xml.rels><?xml version="1.0" encoding="UTF-8" standalone="yes"?>
<Relationships xmlns="http://schemas.openxmlformats.org/package/2006/relationships"><Relationship Id="rId3" Type="http://schemas.openxmlformats.org/officeDocument/2006/relationships/themeOverride" Target="../theme/themeOverride13.xml"/><Relationship Id="rId2" Type="http://schemas.microsoft.com/office/2011/relationships/chartColorStyle" Target="colors14.xml"/><Relationship Id="rId1" Type="http://schemas.microsoft.com/office/2011/relationships/chartStyle" Target="style14.xml"/><Relationship Id="rId4" Type="http://schemas.openxmlformats.org/officeDocument/2006/relationships/package" Target="../embeddings/Microsoft_Excel_Worksheet14.xlsx"/></Relationships>
</file>

<file path=ppt/charts/_rels/chart15.xml.rels><?xml version="1.0" encoding="UTF-8" standalone="yes"?>
<Relationships xmlns="http://schemas.openxmlformats.org/package/2006/relationships"><Relationship Id="rId3" Type="http://schemas.openxmlformats.org/officeDocument/2006/relationships/themeOverride" Target="../theme/themeOverride14.xml"/><Relationship Id="rId2" Type="http://schemas.microsoft.com/office/2011/relationships/chartColorStyle" Target="colors15.xml"/><Relationship Id="rId1" Type="http://schemas.microsoft.com/office/2011/relationships/chartStyle" Target="style15.xml"/><Relationship Id="rId4" Type="http://schemas.openxmlformats.org/officeDocument/2006/relationships/package" Target="../embeddings/Microsoft_Excel_Worksheet15.xlsx"/></Relationships>
</file>

<file path=ppt/charts/_rels/chart16.xml.rels><?xml version="1.0" encoding="UTF-8" standalone="yes"?>
<Relationships xmlns="http://schemas.openxmlformats.org/package/2006/relationships"><Relationship Id="rId3" Type="http://schemas.openxmlformats.org/officeDocument/2006/relationships/themeOverride" Target="../theme/themeOverride15.xml"/><Relationship Id="rId2" Type="http://schemas.microsoft.com/office/2011/relationships/chartColorStyle" Target="colors16.xml"/><Relationship Id="rId1" Type="http://schemas.microsoft.com/office/2011/relationships/chartStyle" Target="style16.xml"/><Relationship Id="rId4" Type="http://schemas.openxmlformats.org/officeDocument/2006/relationships/package" Target="../embeddings/Microsoft_Excel_Worksheet16.xlsx"/></Relationships>
</file>

<file path=ppt/charts/_rels/chart17.xml.rels><?xml version="1.0" encoding="UTF-8" standalone="yes"?>
<Relationships xmlns="http://schemas.openxmlformats.org/package/2006/relationships"><Relationship Id="rId3" Type="http://schemas.openxmlformats.org/officeDocument/2006/relationships/themeOverride" Target="../theme/themeOverride16.xml"/><Relationship Id="rId2" Type="http://schemas.microsoft.com/office/2011/relationships/chartColorStyle" Target="colors17.xml"/><Relationship Id="rId1" Type="http://schemas.microsoft.com/office/2011/relationships/chartStyle" Target="style17.xml"/><Relationship Id="rId5" Type="http://schemas.openxmlformats.org/officeDocument/2006/relationships/chartUserShapes" Target="../drawings/drawing10.xml"/><Relationship Id="rId4" Type="http://schemas.openxmlformats.org/officeDocument/2006/relationships/package" Target="../embeddings/Microsoft_Excel_Worksheet17.xlsx"/></Relationships>
</file>

<file path=ppt/charts/_rels/chart18.xml.rels><?xml version="1.0" encoding="UTF-8" standalone="yes"?>
<Relationships xmlns="http://schemas.openxmlformats.org/package/2006/relationships"><Relationship Id="rId3" Type="http://schemas.openxmlformats.org/officeDocument/2006/relationships/themeOverride" Target="../theme/themeOverride17.xml"/><Relationship Id="rId2" Type="http://schemas.microsoft.com/office/2011/relationships/chartColorStyle" Target="colors18.xml"/><Relationship Id="rId1" Type="http://schemas.microsoft.com/office/2011/relationships/chartStyle" Target="style18.xml"/><Relationship Id="rId5" Type="http://schemas.openxmlformats.org/officeDocument/2006/relationships/chartUserShapes" Target="../drawings/drawing11.xml"/><Relationship Id="rId4" Type="http://schemas.openxmlformats.org/officeDocument/2006/relationships/package" Target="../embeddings/Microsoft_Excel_Worksheet18.xlsx"/></Relationships>
</file>

<file path=ppt/charts/_rels/chart19.xml.rels><?xml version="1.0" encoding="UTF-8" standalone="yes"?>
<Relationships xmlns="http://schemas.openxmlformats.org/package/2006/relationships"><Relationship Id="rId3" Type="http://schemas.openxmlformats.org/officeDocument/2006/relationships/themeOverride" Target="../theme/themeOverride18.xml"/><Relationship Id="rId2" Type="http://schemas.microsoft.com/office/2011/relationships/chartColorStyle" Target="colors19.xml"/><Relationship Id="rId1" Type="http://schemas.microsoft.com/office/2011/relationships/chartStyle" Target="style19.xml"/><Relationship Id="rId5" Type="http://schemas.openxmlformats.org/officeDocument/2006/relationships/chartUserShapes" Target="../drawings/drawing12.xml"/><Relationship Id="rId4" Type="http://schemas.openxmlformats.org/officeDocument/2006/relationships/package" Target="../embeddings/Microsoft_Excel_Worksheet19.xlsx"/></Relationships>
</file>

<file path=ppt/charts/_rels/chart20.xml.rels><?xml version="1.0" encoding="UTF-8" standalone="yes"?>
<Relationships xmlns="http://schemas.openxmlformats.org/package/2006/relationships"><Relationship Id="rId3" Type="http://schemas.openxmlformats.org/officeDocument/2006/relationships/themeOverride" Target="../theme/themeOverride19.xml"/><Relationship Id="rId2" Type="http://schemas.microsoft.com/office/2011/relationships/chartColorStyle" Target="colors20.xml"/><Relationship Id="rId1" Type="http://schemas.microsoft.com/office/2011/relationships/chartStyle" Target="style20.xml"/><Relationship Id="rId5" Type="http://schemas.openxmlformats.org/officeDocument/2006/relationships/chartUserShapes" Target="../drawings/drawing13.xml"/><Relationship Id="rId4" Type="http://schemas.openxmlformats.org/officeDocument/2006/relationships/package" Target="../embeddings/Microsoft_Excel_Worksheet20.xlsx"/></Relationships>
</file>

<file path=ppt/charts/_rels/chart21.xml.rels><?xml version="1.0" encoding="UTF-8" standalone="yes"?>
<Relationships xmlns="http://schemas.openxmlformats.org/package/2006/relationships"><Relationship Id="rId3" Type="http://schemas.openxmlformats.org/officeDocument/2006/relationships/themeOverride" Target="../theme/themeOverride20.xml"/><Relationship Id="rId2" Type="http://schemas.microsoft.com/office/2011/relationships/chartColorStyle" Target="colors21.xml"/><Relationship Id="rId1" Type="http://schemas.microsoft.com/office/2011/relationships/chartStyle" Target="style21.xml"/><Relationship Id="rId5" Type="http://schemas.openxmlformats.org/officeDocument/2006/relationships/chartUserShapes" Target="../drawings/drawing14.xml"/><Relationship Id="rId4" Type="http://schemas.openxmlformats.org/officeDocument/2006/relationships/package" Target="../embeddings/Microsoft_Excel_Worksheet21.xlsx"/></Relationships>
</file>

<file path=ppt/charts/_rels/chart22.xml.rels><?xml version="1.0" encoding="UTF-8" standalone="yes"?>
<Relationships xmlns="http://schemas.openxmlformats.org/package/2006/relationships"><Relationship Id="rId3" Type="http://schemas.openxmlformats.org/officeDocument/2006/relationships/themeOverride" Target="../theme/themeOverride21.xml"/><Relationship Id="rId2" Type="http://schemas.microsoft.com/office/2011/relationships/chartColorStyle" Target="colors22.xml"/><Relationship Id="rId1" Type="http://schemas.microsoft.com/office/2011/relationships/chartStyle" Target="style22.xml"/><Relationship Id="rId5" Type="http://schemas.openxmlformats.org/officeDocument/2006/relationships/chartUserShapes" Target="../drawings/drawing15.xml"/><Relationship Id="rId4" Type="http://schemas.openxmlformats.org/officeDocument/2006/relationships/package" Target="../embeddings/Microsoft_Excel_Worksheet22.xlsx"/></Relationships>
</file>

<file path=ppt/charts/_rels/chart23.xml.rels><?xml version="1.0" encoding="UTF-8" standalone="yes"?>
<Relationships xmlns="http://schemas.openxmlformats.org/package/2006/relationships"><Relationship Id="rId3" Type="http://schemas.openxmlformats.org/officeDocument/2006/relationships/themeOverride" Target="../theme/themeOverride22.xml"/><Relationship Id="rId2" Type="http://schemas.microsoft.com/office/2011/relationships/chartColorStyle" Target="colors23.xml"/><Relationship Id="rId1" Type="http://schemas.microsoft.com/office/2011/relationships/chartStyle" Target="style23.xml"/><Relationship Id="rId5" Type="http://schemas.openxmlformats.org/officeDocument/2006/relationships/chartUserShapes" Target="../drawings/drawing16.xml"/><Relationship Id="rId4" Type="http://schemas.openxmlformats.org/officeDocument/2006/relationships/package" Target="../embeddings/Microsoft_Excel_Worksheet23.xlsx"/></Relationships>
</file>

<file path=ppt/charts/_rels/chart24.xml.rels><?xml version="1.0" encoding="UTF-8" standalone="yes"?>
<Relationships xmlns="http://schemas.openxmlformats.org/package/2006/relationships"><Relationship Id="rId3" Type="http://schemas.openxmlformats.org/officeDocument/2006/relationships/themeOverride" Target="../theme/themeOverride23.xml"/><Relationship Id="rId2" Type="http://schemas.microsoft.com/office/2011/relationships/chartColorStyle" Target="colors24.xml"/><Relationship Id="rId1" Type="http://schemas.microsoft.com/office/2011/relationships/chartStyle" Target="style24.xml"/><Relationship Id="rId5" Type="http://schemas.openxmlformats.org/officeDocument/2006/relationships/chartUserShapes" Target="../drawings/drawing17.xml"/><Relationship Id="rId4" Type="http://schemas.openxmlformats.org/officeDocument/2006/relationships/package" Target="../embeddings/Microsoft_Excel_Worksheet24.xlsx"/></Relationships>
</file>

<file path=ppt/charts/_rels/chart25.xml.rels><?xml version="1.0" encoding="UTF-8" standalone="yes"?>
<Relationships xmlns="http://schemas.openxmlformats.org/package/2006/relationships"><Relationship Id="rId3" Type="http://schemas.openxmlformats.org/officeDocument/2006/relationships/themeOverride" Target="../theme/themeOverride24.xml"/><Relationship Id="rId2" Type="http://schemas.microsoft.com/office/2011/relationships/chartColorStyle" Target="colors25.xml"/><Relationship Id="rId1" Type="http://schemas.microsoft.com/office/2011/relationships/chartStyle" Target="style25.xml"/><Relationship Id="rId5" Type="http://schemas.openxmlformats.org/officeDocument/2006/relationships/chartUserShapes" Target="../drawings/drawing18.xml"/><Relationship Id="rId4" Type="http://schemas.openxmlformats.org/officeDocument/2006/relationships/package" Target="../embeddings/Microsoft_Excel_Worksheet25.xlsx"/></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26.xml"/><Relationship Id="rId1" Type="http://schemas.microsoft.com/office/2011/relationships/chartStyle" Target="style26.xml"/><Relationship Id="rId4" Type="http://schemas.openxmlformats.org/officeDocument/2006/relationships/chartUserShapes" Target="../drawings/drawing19.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7.xlsx"/><Relationship Id="rId2" Type="http://schemas.microsoft.com/office/2011/relationships/chartColorStyle" Target="colors27.xml"/><Relationship Id="rId1" Type="http://schemas.microsoft.com/office/2011/relationships/chartStyle" Target="style27.xml"/><Relationship Id="rId4" Type="http://schemas.openxmlformats.org/officeDocument/2006/relationships/chartUserShapes" Target="../drawings/drawing20.xml"/></Relationships>
</file>

<file path=ppt/charts/_rels/chart28.xml.rels><?xml version="1.0" encoding="UTF-8" standalone="yes"?>
<Relationships xmlns="http://schemas.openxmlformats.org/package/2006/relationships"><Relationship Id="rId3" Type="http://schemas.openxmlformats.org/officeDocument/2006/relationships/package" Target="../embeddings/Microsoft_Excel_Worksheet28.xlsx"/><Relationship Id="rId2" Type="http://schemas.microsoft.com/office/2011/relationships/chartColorStyle" Target="colors28.xml"/><Relationship Id="rId1" Type="http://schemas.microsoft.com/office/2011/relationships/chartStyle" Target="style28.xml"/></Relationships>
</file>

<file path=ppt/charts/_rels/chart29.xml.rels><?xml version="1.0" encoding="UTF-8" standalone="yes"?>
<Relationships xmlns="http://schemas.openxmlformats.org/package/2006/relationships"><Relationship Id="rId3" Type="http://schemas.openxmlformats.org/officeDocument/2006/relationships/chartUserShapes" Target="../drawings/drawing21.xml"/><Relationship Id="rId2" Type="http://schemas.openxmlformats.org/officeDocument/2006/relationships/package" Target="../embeddings/Microsoft_Excel_Worksheet29.xlsx"/><Relationship Id="rId1" Type="http://schemas.openxmlformats.org/officeDocument/2006/relationships/themeOverride" Target="../theme/themeOverride25.xml"/></Relationships>
</file>

<file path=ppt/charts/_rels/chart30.xml.rels><?xml version="1.0" encoding="UTF-8" standalone="yes"?>
<Relationships xmlns="http://schemas.openxmlformats.org/package/2006/relationships"><Relationship Id="rId3" Type="http://schemas.openxmlformats.org/officeDocument/2006/relationships/package" Target="../embeddings/Microsoft_Excel_Worksheet30.xlsx"/><Relationship Id="rId2" Type="http://schemas.microsoft.com/office/2011/relationships/chartColorStyle" Target="colors29.xml"/><Relationship Id="rId1" Type="http://schemas.microsoft.com/office/2011/relationships/chartStyle" Target="style29.xml"/><Relationship Id="rId4" Type="http://schemas.openxmlformats.org/officeDocument/2006/relationships/chartUserShapes" Target="../drawings/drawing22.xml"/></Relationships>
</file>

<file path=ppt/charts/_rels/chart31.xml.rels><?xml version="1.0" encoding="UTF-8" standalone="yes"?>
<Relationships xmlns="http://schemas.openxmlformats.org/package/2006/relationships"><Relationship Id="rId2" Type="http://schemas.openxmlformats.org/officeDocument/2006/relationships/chartUserShapes" Target="../drawings/drawing23.xml"/><Relationship Id="rId1" Type="http://schemas.openxmlformats.org/officeDocument/2006/relationships/package" Target="../embeddings/Microsoft_Excel_Worksheet31.xlsx"/></Relationships>
</file>

<file path=ppt/charts/_rels/chart32.xml.rels><?xml version="1.0" encoding="UTF-8" standalone="yes"?>
<Relationships xmlns="http://schemas.openxmlformats.org/package/2006/relationships"><Relationship Id="rId2" Type="http://schemas.openxmlformats.org/officeDocument/2006/relationships/chartUserShapes" Target="../drawings/drawing24.xml"/><Relationship Id="rId1" Type="http://schemas.openxmlformats.org/officeDocument/2006/relationships/package" Target="../embeddings/Microsoft_Excel_Worksheet32.xlsx"/></Relationships>
</file>

<file path=ppt/charts/_rels/chart33.xml.rels><?xml version="1.0" encoding="UTF-8" standalone="yes"?>
<Relationships xmlns="http://schemas.openxmlformats.org/package/2006/relationships"><Relationship Id="rId3" Type="http://schemas.openxmlformats.org/officeDocument/2006/relationships/chartUserShapes" Target="../drawings/drawing25.xml"/><Relationship Id="rId2" Type="http://schemas.openxmlformats.org/officeDocument/2006/relationships/package" Target="../embeddings/Microsoft_Excel_Worksheet33.xlsx"/><Relationship Id="rId1" Type="http://schemas.openxmlformats.org/officeDocument/2006/relationships/themeOverride" Target="../theme/themeOverride26.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30.xml"/><Relationship Id="rId1" Type="http://schemas.microsoft.com/office/2011/relationships/chartStyle" Target="style30.xml"/><Relationship Id="rId4" Type="http://schemas.openxmlformats.org/officeDocument/2006/relationships/chartUserShapes" Target="../drawings/drawing26.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5.xlsx"/><Relationship Id="rId2" Type="http://schemas.microsoft.com/office/2011/relationships/chartColorStyle" Target="colors31.xml"/><Relationship Id="rId1" Type="http://schemas.microsoft.com/office/2011/relationships/chartStyle" Target="style31.xml"/></Relationships>
</file>

<file path=ppt/charts/_rels/chart36.xml.rels><?xml version="1.0" encoding="UTF-8" standalone="yes"?>
<Relationships xmlns="http://schemas.openxmlformats.org/package/2006/relationships"><Relationship Id="rId3" Type="http://schemas.openxmlformats.org/officeDocument/2006/relationships/package" Target="../embeddings/Microsoft_Excel_Worksheet36.xlsx"/><Relationship Id="rId2" Type="http://schemas.microsoft.com/office/2011/relationships/chartColorStyle" Target="colors32.xml"/><Relationship Id="rId1" Type="http://schemas.microsoft.com/office/2011/relationships/chartStyle" Target="style32.xml"/><Relationship Id="rId4" Type="http://schemas.openxmlformats.org/officeDocument/2006/relationships/chartUserShapes" Target="../drawings/drawing27.xml"/></Relationships>
</file>

<file path=ppt/charts/_rels/chart37.xml.rels><?xml version="1.0" encoding="UTF-8" standalone="yes"?>
<Relationships xmlns="http://schemas.openxmlformats.org/package/2006/relationships"><Relationship Id="rId3" Type="http://schemas.openxmlformats.org/officeDocument/2006/relationships/package" Target="../embeddings/Microsoft_Excel_Worksheet37.xlsx"/><Relationship Id="rId2" Type="http://schemas.microsoft.com/office/2011/relationships/chartColorStyle" Target="colors33.xml"/><Relationship Id="rId1" Type="http://schemas.microsoft.com/office/2011/relationships/chartStyle" Target="style33.xml"/><Relationship Id="rId4" Type="http://schemas.openxmlformats.org/officeDocument/2006/relationships/chartUserShapes" Target="../drawings/drawing28.xml"/></Relationships>
</file>

<file path=ppt/charts/_rels/chart38.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34.xml"/><Relationship Id="rId1" Type="http://schemas.microsoft.com/office/2011/relationships/chartStyle" Target="style34.xml"/><Relationship Id="rId4" Type="http://schemas.openxmlformats.org/officeDocument/2006/relationships/chartUserShapes" Target="../drawings/drawing29.xml"/></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35.xml"/><Relationship Id="rId1" Type="http://schemas.microsoft.com/office/2011/relationships/chartStyle" Target="style35.xml"/><Relationship Id="rId4" Type="http://schemas.openxmlformats.org/officeDocument/2006/relationships/chartUserShapes" Target="../drawings/drawing30.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36.xml"/><Relationship Id="rId1" Type="http://schemas.microsoft.com/office/2011/relationships/chartStyle" Target="style36.xml"/><Relationship Id="rId4" Type="http://schemas.openxmlformats.org/officeDocument/2006/relationships/chartUserShapes" Target="../drawings/drawing31.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1.xlsx"/><Relationship Id="rId2" Type="http://schemas.microsoft.com/office/2011/relationships/chartColorStyle" Target="colors37.xml"/><Relationship Id="rId1" Type="http://schemas.microsoft.com/office/2011/relationships/chartStyle" Target="style37.xml"/><Relationship Id="rId4" Type="http://schemas.openxmlformats.org/officeDocument/2006/relationships/chartUserShapes" Target="../drawings/drawing32.xml"/></Relationships>
</file>

<file path=ppt/charts/_rels/chart42.xml.rels><?xml version="1.0" encoding="UTF-8" standalone="yes"?>
<Relationships xmlns="http://schemas.openxmlformats.org/package/2006/relationships"><Relationship Id="rId3" Type="http://schemas.openxmlformats.org/officeDocument/2006/relationships/package" Target="../embeddings/Microsoft_Excel_Worksheet42.xlsx"/><Relationship Id="rId2" Type="http://schemas.microsoft.com/office/2011/relationships/chartColorStyle" Target="colors38.xml"/><Relationship Id="rId1" Type="http://schemas.microsoft.com/office/2011/relationships/chartStyle" Target="style38.xml"/><Relationship Id="rId4" Type="http://schemas.openxmlformats.org/officeDocument/2006/relationships/chartUserShapes" Target="../drawings/drawing33.xml"/></Relationships>
</file>

<file path=ppt/charts/_rels/chart43.xml.rels><?xml version="1.0" encoding="UTF-8" standalone="yes"?>
<Relationships xmlns="http://schemas.openxmlformats.org/package/2006/relationships"><Relationship Id="rId3" Type="http://schemas.openxmlformats.org/officeDocument/2006/relationships/package" Target="../embeddings/Microsoft_Excel_Worksheet43.xlsx"/><Relationship Id="rId2" Type="http://schemas.microsoft.com/office/2011/relationships/chartColorStyle" Target="colors39.xml"/><Relationship Id="rId1" Type="http://schemas.microsoft.com/office/2011/relationships/chartStyle" Target="style39.xml"/><Relationship Id="rId4" Type="http://schemas.openxmlformats.org/officeDocument/2006/relationships/chartUserShapes" Target="../drawings/drawing34.xml"/></Relationships>
</file>

<file path=ppt/charts/_rels/chart44.xml.rels><?xml version="1.0" encoding="UTF-8" standalone="yes"?>
<Relationships xmlns="http://schemas.openxmlformats.org/package/2006/relationships"><Relationship Id="rId3" Type="http://schemas.openxmlformats.org/officeDocument/2006/relationships/package" Target="../embeddings/Microsoft_Excel_Worksheet44.xlsx"/><Relationship Id="rId2" Type="http://schemas.microsoft.com/office/2011/relationships/chartColorStyle" Target="colors40.xml"/><Relationship Id="rId1" Type="http://schemas.microsoft.com/office/2011/relationships/chartStyle" Target="style40.xml"/><Relationship Id="rId4" Type="http://schemas.openxmlformats.org/officeDocument/2006/relationships/chartUserShapes" Target="../drawings/drawing35.xml"/></Relationships>
</file>

<file path=ppt/charts/_rels/chart45.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41.xml"/><Relationship Id="rId1" Type="http://schemas.microsoft.com/office/2011/relationships/chartStyle" Target="style41.xml"/><Relationship Id="rId4" Type="http://schemas.openxmlformats.org/officeDocument/2006/relationships/chartUserShapes" Target="../drawings/drawing36.xml"/></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42.xml"/><Relationship Id="rId1" Type="http://schemas.microsoft.com/office/2011/relationships/chartStyle" Target="style42.xml"/><Relationship Id="rId4" Type="http://schemas.openxmlformats.org/officeDocument/2006/relationships/chartUserShapes" Target="../drawings/drawing37.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43.xml"/><Relationship Id="rId1" Type="http://schemas.microsoft.com/office/2011/relationships/chartStyle" Target="style43.xml"/><Relationship Id="rId4" Type="http://schemas.openxmlformats.org/officeDocument/2006/relationships/chartUserShapes" Target="../drawings/drawing38.xml"/></Relationships>
</file>

<file path=ppt/charts/_rels/chart48.xml.rels><?xml version="1.0" encoding="UTF-8" standalone="yes"?>
<Relationships xmlns="http://schemas.openxmlformats.org/package/2006/relationships"><Relationship Id="rId2" Type="http://schemas.openxmlformats.org/officeDocument/2006/relationships/chartUserShapes" Target="../drawings/drawing39.xml"/><Relationship Id="rId1" Type="http://schemas.openxmlformats.org/officeDocument/2006/relationships/package" Target="../embeddings/Microsoft_Excel_Worksheet48.xlsx"/></Relationships>
</file>

<file path=ppt/charts/_rels/chart49.xml.rels><?xml version="1.0" encoding="UTF-8" standalone="yes"?>
<Relationships xmlns="http://schemas.openxmlformats.org/package/2006/relationships"><Relationship Id="rId2" Type="http://schemas.openxmlformats.org/officeDocument/2006/relationships/chartUserShapes" Target="../drawings/drawing40.xml"/><Relationship Id="rId1" Type="http://schemas.openxmlformats.org/officeDocument/2006/relationships/package" Target="../embeddings/Microsoft_Excel_Worksheet49.xlsx"/></Relationships>
</file>

<file path=ppt/charts/_rels/chart50.xml.rels><?xml version="1.0" encoding="UTF-8" standalone="yes"?>
<Relationships xmlns="http://schemas.openxmlformats.org/package/2006/relationships"><Relationship Id="rId2" Type="http://schemas.openxmlformats.org/officeDocument/2006/relationships/chartUserShapes" Target="../drawings/drawing41.xml"/><Relationship Id="rId1" Type="http://schemas.openxmlformats.org/officeDocument/2006/relationships/package" Target="../embeddings/Microsoft_Excel_Worksheet50.xlsx"/></Relationships>
</file>

<file path=ppt/charts/_rels/chart51.xml.rels><?xml version="1.0" encoding="UTF-8" standalone="yes"?>
<Relationships xmlns="http://schemas.openxmlformats.org/package/2006/relationships"><Relationship Id="rId2" Type="http://schemas.openxmlformats.org/officeDocument/2006/relationships/chartUserShapes" Target="../drawings/drawing42.xml"/><Relationship Id="rId1" Type="http://schemas.openxmlformats.org/officeDocument/2006/relationships/package" Target="../embeddings/Microsoft_Excel_Worksheet51.xlsx"/></Relationships>
</file>

<file path=ppt/charts/_rels/chart52.xml.rels><?xml version="1.0" encoding="UTF-8" standalone="yes"?>
<Relationships xmlns="http://schemas.openxmlformats.org/package/2006/relationships"><Relationship Id="rId2" Type="http://schemas.openxmlformats.org/officeDocument/2006/relationships/chartUserShapes" Target="../drawings/drawing43.xml"/><Relationship Id="rId1" Type="http://schemas.openxmlformats.org/officeDocument/2006/relationships/package" Target="../embeddings/Microsoft_Excel_Worksheet52.xlsx"/></Relationships>
</file>

<file path=ppt/charts/_rels/chart53.xml.rels><?xml version="1.0" encoding="UTF-8" standalone="yes"?>
<Relationships xmlns="http://schemas.openxmlformats.org/package/2006/relationships"><Relationship Id="rId2" Type="http://schemas.openxmlformats.org/officeDocument/2006/relationships/chartUserShapes" Target="../drawings/drawing44.xml"/><Relationship Id="rId1" Type="http://schemas.openxmlformats.org/officeDocument/2006/relationships/package" Target="../embeddings/Microsoft_Excel_Worksheet53.xlsx"/></Relationships>
</file>

<file path=ppt/charts/_rels/chart54.xml.rels><?xml version="1.0" encoding="UTF-8" standalone="yes"?>
<Relationships xmlns="http://schemas.openxmlformats.org/package/2006/relationships"><Relationship Id="rId2" Type="http://schemas.openxmlformats.org/officeDocument/2006/relationships/chartUserShapes" Target="../drawings/drawing45.xml"/><Relationship Id="rId1" Type="http://schemas.openxmlformats.org/officeDocument/2006/relationships/package" Target="../embeddings/Microsoft_Excel_Worksheet54.xlsx"/></Relationships>
</file>

<file path=ppt/charts/_rels/chart55.xml.rels><?xml version="1.0" encoding="UTF-8" standalone="yes"?>
<Relationships xmlns="http://schemas.openxmlformats.org/package/2006/relationships"><Relationship Id="rId2" Type="http://schemas.openxmlformats.org/officeDocument/2006/relationships/chartUserShapes" Target="../drawings/drawing46.xml"/><Relationship Id="rId1" Type="http://schemas.openxmlformats.org/officeDocument/2006/relationships/package" Target="../embeddings/Microsoft_Excel_Worksheet55.xlsx"/></Relationships>
</file>

<file path=ppt/charts/_rels/chart56.xml.rels><?xml version="1.0" encoding="UTF-8" standalone="yes"?>
<Relationships xmlns="http://schemas.openxmlformats.org/package/2006/relationships"><Relationship Id="rId2" Type="http://schemas.openxmlformats.org/officeDocument/2006/relationships/chartUserShapes" Target="../drawings/drawing47.xml"/><Relationship Id="rId1" Type="http://schemas.openxmlformats.org/officeDocument/2006/relationships/package" Target="../embeddings/Microsoft_Excel_Worksheet56.xlsx"/></Relationships>
</file>

<file path=ppt/charts/_rels/chart57.xml.rels><?xml version="1.0" encoding="UTF-8" standalone="yes"?>
<Relationships xmlns="http://schemas.openxmlformats.org/package/2006/relationships"><Relationship Id="rId2" Type="http://schemas.openxmlformats.org/officeDocument/2006/relationships/chartUserShapes" Target="../drawings/drawing48.xml"/><Relationship Id="rId1" Type="http://schemas.openxmlformats.org/officeDocument/2006/relationships/package" Target="../embeddings/Microsoft_Excel_Worksheet57.xlsx"/></Relationships>
</file>

<file path=ppt/charts/_rels/chart58.xml.rels><?xml version="1.0" encoding="UTF-8" standalone="yes"?>
<Relationships xmlns="http://schemas.openxmlformats.org/package/2006/relationships"><Relationship Id="rId2" Type="http://schemas.openxmlformats.org/officeDocument/2006/relationships/chartUserShapes" Target="../drawings/drawing49.xml"/><Relationship Id="rId1" Type="http://schemas.openxmlformats.org/officeDocument/2006/relationships/package" Target="../embeddings/Microsoft_Excel_Worksheet58.xlsx"/></Relationships>
</file>

<file path=ppt/charts/_rels/chart59.xml.rels><?xml version="1.0" encoding="UTF-8" standalone="yes"?>
<Relationships xmlns="http://schemas.openxmlformats.org/package/2006/relationships"><Relationship Id="rId3" Type="http://schemas.openxmlformats.org/officeDocument/2006/relationships/chartUserShapes" Target="../drawings/drawing50.xml"/><Relationship Id="rId2" Type="http://schemas.openxmlformats.org/officeDocument/2006/relationships/package" Target="../embeddings/Microsoft_Excel_Worksheet59.xlsx"/><Relationship Id="rId1" Type="http://schemas.openxmlformats.org/officeDocument/2006/relationships/themeOverride" Target="../theme/themeOverride27.xml"/></Relationships>
</file>

<file path=ppt/charts/_rels/chart60.xml.rels><?xml version="1.0" encoding="UTF-8" standalone="yes"?>
<Relationships xmlns="http://schemas.openxmlformats.org/package/2006/relationships"><Relationship Id="rId2" Type="http://schemas.openxmlformats.org/officeDocument/2006/relationships/chartUserShapes" Target="../drawings/drawing51.xml"/><Relationship Id="rId1" Type="http://schemas.openxmlformats.org/officeDocument/2006/relationships/package" Target="../embeddings/Microsoft_Excel_Worksheet60.xlsx"/></Relationships>
</file>

<file path=ppt/charts/_rels/chart61.xml.rels><?xml version="1.0" encoding="UTF-8" standalone="yes"?>
<Relationships xmlns="http://schemas.openxmlformats.org/package/2006/relationships"><Relationship Id="rId2" Type="http://schemas.openxmlformats.org/officeDocument/2006/relationships/chartUserShapes" Target="../drawings/drawing52.xml"/><Relationship Id="rId1" Type="http://schemas.openxmlformats.org/officeDocument/2006/relationships/package" Target="../embeddings/Microsoft_Excel_Worksheet61.xlsx"/></Relationships>
</file>

<file path=ppt/charts/_rels/chart62.xml.rels><?xml version="1.0" encoding="UTF-8" standalone="yes"?>
<Relationships xmlns="http://schemas.openxmlformats.org/package/2006/relationships"><Relationship Id="rId3" Type="http://schemas.openxmlformats.org/officeDocument/2006/relationships/package" Target="../embeddings/Microsoft_Excel_Worksheet62.xlsx"/><Relationship Id="rId2" Type="http://schemas.microsoft.com/office/2011/relationships/chartColorStyle" Target="colors44.xml"/><Relationship Id="rId1" Type="http://schemas.microsoft.com/office/2011/relationships/chartStyle" Target="style44.xml"/><Relationship Id="rId4" Type="http://schemas.openxmlformats.org/officeDocument/2006/relationships/chartUserShapes" Target="../drawings/drawing53.xml"/></Relationships>
</file>

<file path=ppt/charts/_rels/chart63.xml.rels><?xml version="1.0" encoding="UTF-8" standalone="yes"?>
<Relationships xmlns="http://schemas.openxmlformats.org/package/2006/relationships"><Relationship Id="rId3" Type="http://schemas.openxmlformats.org/officeDocument/2006/relationships/package" Target="../embeddings/Microsoft_Excel_Worksheet63.xlsx"/><Relationship Id="rId2" Type="http://schemas.microsoft.com/office/2011/relationships/chartColorStyle" Target="colors45.xml"/><Relationship Id="rId1" Type="http://schemas.microsoft.com/office/2011/relationships/chartStyle" Target="style45.xml"/><Relationship Id="rId4" Type="http://schemas.openxmlformats.org/officeDocument/2006/relationships/chartUserShapes" Target="../drawings/drawing54.xml"/></Relationships>
</file>

<file path=ppt/charts/_rels/chart64.xml.rels><?xml version="1.0" encoding="UTF-8" standalone="yes"?>
<Relationships xmlns="http://schemas.openxmlformats.org/package/2006/relationships"><Relationship Id="rId3" Type="http://schemas.openxmlformats.org/officeDocument/2006/relationships/oleObject" Target="../embeddings/oleObject1.bin"/><Relationship Id="rId2" Type="http://schemas.microsoft.com/office/2011/relationships/chartColorStyle" Target="colors46.xml"/><Relationship Id="rId1" Type="http://schemas.microsoft.com/office/2011/relationships/chartStyle" Target="style46.xml"/><Relationship Id="rId4" Type="http://schemas.openxmlformats.org/officeDocument/2006/relationships/chartUserShapes" Target="../drawings/drawing55.xml"/></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47.xml"/><Relationship Id="rId1" Type="http://schemas.microsoft.com/office/2011/relationships/chartStyle" Target="style47.xml"/><Relationship Id="rId4" Type="http://schemas.openxmlformats.org/officeDocument/2006/relationships/chartUserShapes" Target="../drawings/drawing56.xml"/></Relationships>
</file>

<file path=ppt/charts/_rels/chart66.xml.rels><?xml version="1.0" encoding="UTF-8" standalone="yes"?>
<Relationships xmlns="http://schemas.openxmlformats.org/package/2006/relationships"><Relationship Id="rId3" Type="http://schemas.openxmlformats.org/officeDocument/2006/relationships/oleObject" Target="../embeddings/oleObject2.bin"/><Relationship Id="rId2" Type="http://schemas.microsoft.com/office/2011/relationships/chartColorStyle" Target="colors48.xml"/><Relationship Id="rId1" Type="http://schemas.microsoft.com/office/2011/relationships/chartStyle" Target="style48.xml"/><Relationship Id="rId4" Type="http://schemas.openxmlformats.org/officeDocument/2006/relationships/chartUserShapes" Target="../drawings/drawing57.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49.xml"/><Relationship Id="rId1" Type="http://schemas.microsoft.com/office/2011/relationships/chartStyle" Target="style49.xml"/><Relationship Id="rId4" Type="http://schemas.openxmlformats.org/officeDocument/2006/relationships/chartUserShapes" Target="../drawings/drawing58.xml"/></Relationships>
</file>

<file path=ppt/charts/_rels/chart68.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50.xml"/><Relationship Id="rId1" Type="http://schemas.microsoft.com/office/2011/relationships/chartStyle" Target="style50.xml"/><Relationship Id="rId4" Type="http://schemas.openxmlformats.org/officeDocument/2006/relationships/chartUserShapes" Target="../drawings/drawing59.xml"/></Relationships>
</file>

<file path=ppt/charts/_rels/chart69.xml.rels><?xml version="1.0" encoding="UTF-8" standalone="yes"?>
<Relationships xmlns="http://schemas.openxmlformats.org/package/2006/relationships"><Relationship Id="rId3" Type="http://schemas.openxmlformats.org/officeDocument/2006/relationships/package" Target="../embeddings/Microsoft_Excel_Worksheet67.xlsx"/><Relationship Id="rId2" Type="http://schemas.microsoft.com/office/2011/relationships/chartColorStyle" Target="colors51.xml"/><Relationship Id="rId1" Type="http://schemas.microsoft.com/office/2011/relationships/chartStyle" Target="style51.xml"/><Relationship Id="rId4" Type="http://schemas.openxmlformats.org/officeDocument/2006/relationships/chartUserShapes" Target="../drawings/drawing60.xml"/></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8.xlsx"/><Relationship Id="rId2" Type="http://schemas.microsoft.com/office/2011/relationships/chartColorStyle" Target="colors52.xml"/><Relationship Id="rId1" Type="http://schemas.microsoft.com/office/2011/relationships/chartStyle" Target="style52.xml"/><Relationship Id="rId4" Type="http://schemas.openxmlformats.org/officeDocument/2006/relationships/chartUserShapes" Target="../drawings/drawing61.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53.xml"/><Relationship Id="rId1" Type="http://schemas.microsoft.com/office/2011/relationships/chartStyle" Target="style53.xml"/><Relationship Id="rId4" Type="http://schemas.openxmlformats.org/officeDocument/2006/relationships/chartUserShapes" Target="../drawings/drawing62.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54.xml"/><Relationship Id="rId1" Type="http://schemas.microsoft.com/office/2011/relationships/chartStyle" Target="style54.xml"/><Relationship Id="rId4" Type="http://schemas.openxmlformats.org/officeDocument/2006/relationships/chartUserShapes" Target="../drawings/drawing63.xml"/></Relationships>
</file>

<file path=ppt/charts/_rels/chart73.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55.xml"/><Relationship Id="rId1" Type="http://schemas.microsoft.com/office/2011/relationships/chartStyle" Target="style55.xml"/><Relationship Id="rId4" Type="http://schemas.openxmlformats.org/officeDocument/2006/relationships/chartUserShapes" Target="../drawings/drawing64.xml"/></Relationships>
</file>

<file path=ppt/charts/_rels/chart74.xml.rels><?xml version="1.0" encoding="UTF-8" standalone="yes"?>
<Relationships xmlns="http://schemas.openxmlformats.org/package/2006/relationships"><Relationship Id="rId3" Type="http://schemas.openxmlformats.org/officeDocument/2006/relationships/package" Target="../embeddings/Microsoft_Excel_Worksheet72.xlsx"/><Relationship Id="rId2" Type="http://schemas.microsoft.com/office/2011/relationships/chartColorStyle" Target="colors56.xml"/><Relationship Id="rId1" Type="http://schemas.microsoft.com/office/2011/relationships/chartStyle" Target="style56.xml"/><Relationship Id="rId4" Type="http://schemas.openxmlformats.org/officeDocument/2006/relationships/chartUserShapes" Target="../drawings/drawing65.xml"/></Relationships>
</file>

<file path=ppt/charts/_rels/chart75.xml.rels><?xml version="1.0" encoding="UTF-8" standalone="yes"?>
<Relationships xmlns="http://schemas.openxmlformats.org/package/2006/relationships"><Relationship Id="rId3" Type="http://schemas.openxmlformats.org/officeDocument/2006/relationships/package" Target="../embeddings/Microsoft_Excel_Worksheet73.xlsx"/><Relationship Id="rId2" Type="http://schemas.microsoft.com/office/2011/relationships/chartColorStyle" Target="colors57.xml"/><Relationship Id="rId1" Type="http://schemas.microsoft.com/office/2011/relationships/chartStyle" Target="style57.xml"/><Relationship Id="rId4" Type="http://schemas.openxmlformats.org/officeDocument/2006/relationships/chartUserShapes" Target="../drawings/drawing66.xml"/></Relationships>
</file>

<file path=ppt/charts/_rels/chart76.xml.rels><?xml version="1.0" encoding="UTF-8" standalone="yes"?>
<Relationships xmlns="http://schemas.openxmlformats.org/package/2006/relationships"><Relationship Id="rId3" Type="http://schemas.openxmlformats.org/officeDocument/2006/relationships/package" Target="../embeddings/Microsoft_Excel_Worksheet74.xlsx"/><Relationship Id="rId2" Type="http://schemas.microsoft.com/office/2011/relationships/chartColorStyle" Target="colors58.xml"/><Relationship Id="rId1" Type="http://schemas.microsoft.com/office/2011/relationships/chartStyle" Target="style58.xml"/><Relationship Id="rId4" Type="http://schemas.openxmlformats.org/officeDocument/2006/relationships/chartUserShapes" Target="../drawings/drawing67.xml"/></Relationships>
</file>

<file path=ppt/charts/_rels/chart77.xml.rels><?xml version="1.0" encoding="UTF-8" standalone="yes"?>
<Relationships xmlns="http://schemas.openxmlformats.org/package/2006/relationships"><Relationship Id="rId3" Type="http://schemas.openxmlformats.org/officeDocument/2006/relationships/package" Target="../embeddings/Microsoft_Excel_Worksheet75.xlsx"/><Relationship Id="rId2" Type="http://schemas.microsoft.com/office/2011/relationships/chartColorStyle" Target="colors59.xml"/><Relationship Id="rId1" Type="http://schemas.microsoft.com/office/2011/relationships/chartStyle" Target="style59.xml"/><Relationship Id="rId4" Type="http://schemas.openxmlformats.org/officeDocument/2006/relationships/chartUserShapes" Target="../drawings/drawing68.xml"/></Relationships>
</file>

<file path=ppt/charts/_rels/chart78.xml.rels><?xml version="1.0" encoding="UTF-8" standalone="yes"?>
<Relationships xmlns="http://schemas.openxmlformats.org/package/2006/relationships"><Relationship Id="rId3" Type="http://schemas.openxmlformats.org/officeDocument/2006/relationships/package" Target="../embeddings/Microsoft_Excel_Worksheet76.xlsx"/><Relationship Id="rId2" Type="http://schemas.microsoft.com/office/2011/relationships/chartColorStyle" Target="colors60.xml"/><Relationship Id="rId1" Type="http://schemas.microsoft.com/office/2011/relationships/chartStyle" Target="style60.xml"/><Relationship Id="rId4" Type="http://schemas.openxmlformats.org/officeDocument/2006/relationships/chartUserShapes" Target="../drawings/drawing69.xml"/></Relationships>
</file>

<file path=ppt/charts/_rels/chart79.xml.rels><?xml version="1.0" encoding="UTF-8" standalone="yes"?>
<Relationships xmlns="http://schemas.openxmlformats.org/package/2006/relationships"><Relationship Id="rId3" Type="http://schemas.openxmlformats.org/officeDocument/2006/relationships/package" Target="../embeddings/Microsoft_Excel_Worksheet77.xlsx"/><Relationship Id="rId2" Type="http://schemas.microsoft.com/office/2011/relationships/chartColorStyle" Target="colors61.xml"/><Relationship Id="rId1" Type="http://schemas.microsoft.com/office/2011/relationships/chartStyle" Target="style61.xml"/><Relationship Id="rId4" Type="http://schemas.openxmlformats.org/officeDocument/2006/relationships/chartUserShapes" Target="../drawings/drawing70.xml"/></Relationships>
</file>

<file path=ppt/charts/_rels/chart80.xml.rels><?xml version="1.0" encoding="UTF-8" standalone="yes"?>
<Relationships xmlns="http://schemas.openxmlformats.org/package/2006/relationships"><Relationship Id="rId3" Type="http://schemas.openxmlformats.org/officeDocument/2006/relationships/package" Target="../embeddings/Microsoft_Excel_Worksheet78.xlsx"/><Relationship Id="rId2" Type="http://schemas.microsoft.com/office/2011/relationships/chartColorStyle" Target="colors62.xml"/><Relationship Id="rId1" Type="http://schemas.microsoft.com/office/2011/relationships/chartStyle" Target="style62.xml"/><Relationship Id="rId4" Type="http://schemas.openxmlformats.org/officeDocument/2006/relationships/chartUserShapes" Target="../drawings/drawing71.xml"/></Relationships>
</file>

<file path=ppt/charts/_rels/chart81.xml.rels><?xml version="1.0" encoding="UTF-8" standalone="yes"?>
<Relationships xmlns="http://schemas.openxmlformats.org/package/2006/relationships"><Relationship Id="rId3" Type="http://schemas.openxmlformats.org/officeDocument/2006/relationships/themeOverride" Target="../theme/themeOverride28.xml"/><Relationship Id="rId2" Type="http://schemas.microsoft.com/office/2011/relationships/chartColorStyle" Target="colors63.xml"/><Relationship Id="rId1" Type="http://schemas.microsoft.com/office/2011/relationships/chartStyle" Target="style63.xml"/><Relationship Id="rId5" Type="http://schemas.openxmlformats.org/officeDocument/2006/relationships/chartUserShapes" Target="../drawings/drawing72.xml"/><Relationship Id="rId4" Type="http://schemas.openxmlformats.org/officeDocument/2006/relationships/package" Target="../embeddings/Microsoft_Excel_Worksheet79.xlsx"/></Relationships>
</file>

<file path=ppt/charts/_rels/chart82.xml.rels><?xml version="1.0" encoding="UTF-8" standalone="yes"?>
<Relationships xmlns="http://schemas.openxmlformats.org/package/2006/relationships"><Relationship Id="rId3" Type="http://schemas.openxmlformats.org/officeDocument/2006/relationships/package" Target="../embeddings/Microsoft_Excel_Worksheet80.xlsx"/><Relationship Id="rId2" Type="http://schemas.microsoft.com/office/2011/relationships/chartColorStyle" Target="colors64.xml"/><Relationship Id="rId1" Type="http://schemas.microsoft.com/office/2011/relationships/chartStyle" Target="style64.xml"/><Relationship Id="rId4" Type="http://schemas.openxmlformats.org/officeDocument/2006/relationships/chartUserShapes" Target="../drawings/drawing73.xml"/></Relationships>
</file>

<file path=ppt/charts/_rels/chart83.xml.rels><?xml version="1.0" encoding="UTF-8" standalone="yes"?>
<Relationships xmlns="http://schemas.openxmlformats.org/package/2006/relationships"><Relationship Id="rId3" Type="http://schemas.openxmlformats.org/officeDocument/2006/relationships/package" Target="../embeddings/Microsoft_Excel_Worksheet81.xlsx"/><Relationship Id="rId2" Type="http://schemas.microsoft.com/office/2011/relationships/chartColorStyle" Target="colors65.xml"/><Relationship Id="rId1" Type="http://schemas.microsoft.com/office/2011/relationships/chartStyle" Target="style65.xml"/><Relationship Id="rId4" Type="http://schemas.openxmlformats.org/officeDocument/2006/relationships/chartUserShapes" Target="../drawings/drawing74.xml"/></Relationships>
</file>

<file path=ppt/charts/_rels/chart84.xml.rels><?xml version="1.0" encoding="UTF-8" standalone="yes"?>
<Relationships xmlns="http://schemas.openxmlformats.org/package/2006/relationships"><Relationship Id="rId3" Type="http://schemas.openxmlformats.org/officeDocument/2006/relationships/package" Target="../embeddings/Microsoft_Excel_Worksheet82.xlsx"/><Relationship Id="rId2" Type="http://schemas.microsoft.com/office/2011/relationships/chartColorStyle" Target="colors66.xml"/><Relationship Id="rId1" Type="http://schemas.microsoft.com/office/2011/relationships/chartStyle" Target="style66.xml"/><Relationship Id="rId4" Type="http://schemas.openxmlformats.org/officeDocument/2006/relationships/chartUserShapes" Target="../drawings/drawing75.xml"/></Relationships>
</file>

<file path=ppt/charts/_rels/chart85.xml.rels><?xml version="1.0" encoding="UTF-8" standalone="yes"?>
<Relationships xmlns="http://schemas.openxmlformats.org/package/2006/relationships"><Relationship Id="rId3" Type="http://schemas.openxmlformats.org/officeDocument/2006/relationships/package" Target="../embeddings/Microsoft_Excel_Worksheet83.xlsx"/><Relationship Id="rId2" Type="http://schemas.microsoft.com/office/2011/relationships/chartColorStyle" Target="colors67.xml"/><Relationship Id="rId1" Type="http://schemas.microsoft.com/office/2011/relationships/chartStyle" Target="style67.xml"/><Relationship Id="rId4" Type="http://schemas.openxmlformats.org/officeDocument/2006/relationships/chartUserShapes" Target="../drawings/drawing76.xml"/></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4.xlsx"/><Relationship Id="rId2" Type="http://schemas.microsoft.com/office/2011/relationships/chartColorStyle" Target="colors68.xml"/><Relationship Id="rId1" Type="http://schemas.microsoft.com/office/2011/relationships/chartStyle" Target="style68.xml"/><Relationship Id="rId4" Type="http://schemas.openxmlformats.org/officeDocument/2006/relationships/chartUserShapes" Target="../drawings/drawing77.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69.xml"/><Relationship Id="rId1" Type="http://schemas.microsoft.com/office/2011/relationships/chartStyle" Target="style69.xml"/><Relationship Id="rId4" Type="http://schemas.openxmlformats.org/officeDocument/2006/relationships/chartUserShapes" Target="../drawings/drawing78.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70.xml"/><Relationship Id="rId1" Type="http://schemas.microsoft.com/office/2011/relationships/chartStyle" Target="style70.xml"/><Relationship Id="rId4" Type="http://schemas.openxmlformats.org/officeDocument/2006/relationships/chartUserShapes" Target="../drawings/drawing79.xml"/></Relationships>
</file>

<file path=ppt/charts/_rels/chart89.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71.xml"/><Relationship Id="rId1" Type="http://schemas.microsoft.com/office/2011/relationships/chartStyle" Target="style71.xml"/><Relationship Id="rId4" Type="http://schemas.openxmlformats.org/officeDocument/2006/relationships/chartUserShapes" Target="../drawings/drawing80.xml"/></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8.xlsx"/><Relationship Id="rId2" Type="http://schemas.microsoft.com/office/2011/relationships/chartColorStyle" Target="colors72.xml"/><Relationship Id="rId1" Type="http://schemas.microsoft.com/office/2011/relationships/chartStyle" Target="style72.xml"/><Relationship Id="rId4" Type="http://schemas.openxmlformats.org/officeDocument/2006/relationships/chartUserShapes" Target="../drawings/drawing81.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73.xml"/><Relationship Id="rId1" Type="http://schemas.microsoft.com/office/2011/relationships/chartStyle" Target="style73.xml"/><Relationship Id="rId4" Type="http://schemas.openxmlformats.org/officeDocument/2006/relationships/chartUserShapes" Target="../drawings/drawing82.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5.4384660783946798E-2"/>
          <c:y val="0.11809952512128266"/>
          <c:w val="0.8075998215031166"/>
          <c:h val="0.77393897359089414"/>
        </c:manualLayout>
      </c:layout>
      <c:barChart>
        <c:barDir val="col"/>
        <c:grouping val="stacked"/>
        <c:varyColors val="0"/>
        <c:ser>
          <c:idx val="0"/>
          <c:order val="0"/>
          <c:tx>
            <c:strRef>
              <c:f>Sheet1!$B$4</c:f>
              <c:strCache>
                <c:ptCount val="1"/>
                <c:pt idx="0">
                  <c:v>OECD</c:v>
                </c:pt>
              </c:strCache>
            </c:strRef>
          </c:tx>
          <c:spPr>
            <a:solidFill>
              <a:srgbClr val="003953"/>
            </a:solidFill>
            <a:ln>
              <a:noFill/>
            </a:ln>
            <a:effectLst/>
          </c:spPr>
          <c:invertIfNegative val="0"/>
          <c:cat>
            <c:numRef>
              <c:f>Sheet1!$C$3:$K$3</c:f>
              <c:numCache>
                <c:formatCode>General</c:formatCode>
                <c:ptCount val="9"/>
                <c:pt idx="0">
                  <c:v>1990</c:v>
                </c:pt>
                <c:pt idx="1">
                  <c:v>2000</c:v>
                </c:pt>
                <c:pt idx="2">
                  <c:v>2010</c:v>
                </c:pt>
                <c:pt idx="3">
                  <c:v>2015</c:v>
                </c:pt>
                <c:pt idx="4">
                  <c:v>2020</c:v>
                </c:pt>
                <c:pt idx="5">
                  <c:v>2030</c:v>
                </c:pt>
                <c:pt idx="6">
                  <c:v>2040</c:v>
                </c:pt>
              </c:numCache>
            </c:numRef>
          </c:cat>
          <c:val>
            <c:numRef>
              <c:f>Sheet1!$C$4:$I$4</c:f>
              <c:numCache>
                <c:formatCode>General</c:formatCode>
                <c:ptCount val="7"/>
                <c:pt idx="0">
                  <c:v>200.8571</c:v>
                </c:pt>
                <c:pt idx="1">
                  <c:v>236.1703</c:v>
                </c:pt>
                <c:pt idx="2">
                  <c:v>241.46709999999999</c:v>
                </c:pt>
                <c:pt idx="3">
                  <c:v>239.89750000000001</c:v>
                </c:pt>
                <c:pt idx="4">
                  <c:v>244.02330000000001</c:v>
                </c:pt>
                <c:pt idx="5">
                  <c:v>250.2638</c:v>
                </c:pt>
                <c:pt idx="6">
                  <c:v>261.75240000000002</c:v>
                </c:pt>
              </c:numCache>
            </c:numRef>
          </c:val>
        </c:ser>
        <c:ser>
          <c:idx val="1"/>
          <c:order val="1"/>
          <c:tx>
            <c:strRef>
              <c:f>Sheet1!$B$5</c:f>
              <c:strCache>
                <c:ptCount val="1"/>
                <c:pt idx="0">
                  <c:v>Non-OECD</c:v>
                </c:pt>
              </c:strCache>
            </c:strRef>
          </c:tx>
          <c:spPr>
            <a:solidFill>
              <a:srgbClr val="A33340"/>
            </a:solidFill>
            <a:ln>
              <a:noFill/>
            </a:ln>
            <a:effectLst/>
          </c:spPr>
          <c:invertIfNegative val="0"/>
          <c:cat>
            <c:numRef>
              <c:f>Sheet1!$C$3:$K$3</c:f>
              <c:numCache>
                <c:formatCode>General</c:formatCode>
                <c:ptCount val="9"/>
                <c:pt idx="0">
                  <c:v>1990</c:v>
                </c:pt>
                <c:pt idx="1">
                  <c:v>2000</c:v>
                </c:pt>
                <c:pt idx="2">
                  <c:v>2010</c:v>
                </c:pt>
                <c:pt idx="3">
                  <c:v>2015</c:v>
                </c:pt>
                <c:pt idx="4">
                  <c:v>2020</c:v>
                </c:pt>
                <c:pt idx="5">
                  <c:v>2030</c:v>
                </c:pt>
                <c:pt idx="6">
                  <c:v>2040</c:v>
                </c:pt>
              </c:numCache>
            </c:numRef>
          </c:cat>
          <c:val>
            <c:numRef>
              <c:f>Sheet1!$C$5:$I$5</c:f>
              <c:numCache>
                <c:formatCode>General</c:formatCode>
                <c:ptCount val="7"/>
                <c:pt idx="0">
                  <c:v>155.14330000000001</c:v>
                </c:pt>
                <c:pt idx="1">
                  <c:v>173.7501</c:v>
                </c:pt>
                <c:pt idx="2">
                  <c:v>281.33710000000002</c:v>
                </c:pt>
                <c:pt idx="3">
                  <c:v>335.54730000000001</c:v>
                </c:pt>
                <c:pt idx="4">
                  <c:v>360.87470000000002</c:v>
                </c:pt>
                <c:pt idx="5">
                  <c:v>412.98140000000001</c:v>
                </c:pt>
                <c:pt idx="6">
                  <c:v>474.71199999999999</c:v>
                </c:pt>
              </c:numCache>
            </c:numRef>
          </c:val>
        </c:ser>
        <c:dLbls>
          <c:showLegendKey val="0"/>
          <c:showVal val="0"/>
          <c:showCatName val="0"/>
          <c:showSerName val="0"/>
          <c:showPercent val="0"/>
          <c:showBubbleSize val="0"/>
        </c:dLbls>
        <c:gapWidth val="150"/>
        <c:overlap val="100"/>
        <c:axId val="202156816"/>
        <c:axId val="141899888"/>
      </c:barChart>
      <c:catAx>
        <c:axId val="202156816"/>
        <c:scaling>
          <c:orientation val="minMax"/>
        </c:scaling>
        <c:delete val="0"/>
        <c:axPos val="b"/>
        <c:numFmt formatCode="General" sourceLinked="1"/>
        <c:majorTickMark val="out"/>
        <c:minorTickMark val="none"/>
        <c:tickLblPos val="nextTo"/>
        <c:spPr>
          <a:noFill/>
          <a:ln w="9525" cap="flat" cmpd="sng" algn="ctr">
            <a:solidFill>
              <a:srgbClr val="000000"/>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141899888"/>
        <c:crosses val="autoZero"/>
        <c:auto val="1"/>
        <c:lblAlgn val="ctr"/>
        <c:lblOffset val="100"/>
        <c:tickMarkSkip val="1"/>
        <c:noMultiLvlLbl val="0"/>
      </c:catAx>
      <c:valAx>
        <c:axId val="141899888"/>
        <c:scaling>
          <c:orientation val="minMax"/>
        </c:scaling>
        <c:delete val="0"/>
        <c:axPos val="l"/>
        <c:majorGridlines>
          <c:spPr>
            <a:ln w="9525" cap="flat" cmpd="sng" algn="ctr">
              <a:solidFill>
                <a:srgbClr val="FFFFFF">
                  <a:lumMod val="75000"/>
                </a:srgb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202156816"/>
        <c:crosses val="autoZero"/>
        <c:crossBetween val="between"/>
        <c:majorUnit val="200"/>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4">
    <c:autoUpdate val="0"/>
  </c:externalData>
  <c:userShapes r:id="rId5"/>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7.9247594050743664E-2"/>
          <c:y val="0.12913990564315941"/>
          <c:w val="0.81999579668629174"/>
          <c:h val="0.67566509306983469"/>
        </c:manualLayout>
      </c:layout>
      <c:barChart>
        <c:barDir val="col"/>
        <c:grouping val="stacked"/>
        <c:varyColors val="0"/>
        <c:ser>
          <c:idx val="0"/>
          <c:order val="0"/>
          <c:tx>
            <c:strRef>
              <c:f>Sheet1!$B$11</c:f>
              <c:strCache>
                <c:ptCount val="1"/>
                <c:pt idx="0">
                  <c:v>OECD</c:v>
                </c:pt>
              </c:strCache>
            </c:strRef>
          </c:tx>
          <c:spPr>
            <a:solidFill>
              <a:srgbClr val="003953"/>
            </a:solidFill>
            <a:ln>
              <a:noFill/>
            </a:ln>
            <a:effectLst/>
          </c:spPr>
          <c:invertIfNegative val="0"/>
          <c:val>
            <c:numRef>
              <c:f>Sheet1!$B$12:$B$18</c:f>
              <c:numCache>
                <c:formatCode>General</c:formatCode>
                <c:ptCount val="7"/>
                <c:pt idx="0">
                  <c:v>239.89750000000001</c:v>
                </c:pt>
                <c:pt idx="1">
                  <c:v>250.2638</c:v>
                </c:pt>
                <c:pt idx="2">
                  <c:v>245.12379999999999</c:v>
                </c:pt>
                <c:pt idx="3">
                  <c:v>254.63939999999999</c:v>
                </c:pt>
                <c:pt idx="4">
                  <c:v>261.75240000000002</c:v>
                </c:pt>
                <c:pt idx="5">
                  <c:v>250.982</c:v>
                </c:pt>
                <c:pt idx="6">
                  <c:v>272.75220000000002</c:v>
                </c:pt>
              </c:numCache>
            </c:numRef>
          </c:val>
        </c:ser>
        <c:ser>
          <c:idx val="1"/>
          <c:order val="1"/>
          <c:tx>
            <c:strRef>
              <c:f>Sheet1!$C$11</c:f>
              <c:strCache>
                <c:ptCount val="1"/>
                <c:pt idx="0">
                  <c:v>Non-OECD</c:v>
                </c:pt>
              </c:strCache>
            </c:strRef>
          </c:tx>
          <c:spPr>
            <a:solidFill>
              <a:srgbClr val="A33340"/>
            </a:solidFill>
            <a:ln>
              <a:noFill/>
            </a:ln>
            <a:effectLst/>
          </c:spPr>
          <c:invertIfNegative val="0"/>
          <c:val>
            <c:numRef>
              <c:f>Sheet1!$C$12:$C$18</c:f>
              <c:numCache>
                <c:formatCode>General</c:formatCode>
                <c:ptCount val="7"/>
                <c:pt idx="0">
                  <c:v>335.54730000000001</c:v>
                </c:pt>
                <c:pt idx="1">
                  <c:v>412.98140000000001</c:v>
                </c:pt>
                <c:pt idx="2">
                  <c:v>404.87779999999998</c:v>
                </c:pt>
                <c:pt idx="3">
                  <c:v>424.10559999999998</c:v>
                </c:pt>
                <c:pt idx="4">
                  <c:v>474.71199999999999</c:v>
                </c:pt>
                <c:pt idx="5">
                  <c:v>456.3306</c:v>
                </c:pt>
                <c:pt idx="6">
                  <c:v>503.97309999999999</c:v>
                </c:pt>
              </c:numCache>
            </c:numRef>
          </c:val>
        </c:ser>
        <c:dLbls>
          <c:showLegendKey val="0"/>
          <c:showVal val="0"/>
          <c:showCatName val="0"/>
          <c:showSerName val="0"/>
          <c:showPercent val="0"/>
          <c:showBubbleSize val="0"/>
        </c:dLbls>
        <c:gapWidth val="125"/>
        <c:overlap val="100"/>
        <c:axId val="134550048"/>
        <c:axId val="134547248"/>
      </c:barChart>
      <c:catAx>
        <c:axId val="134550048"/>
        <c:scaling>
          <c:orientation val="minMax"/>
        </c:scaling>
        <c:delete val="1"/>
        <c:axPos val="b"/>
        <c:numFmt formatCode="General" sourceLinked="1"/>
        <c:majorTickMark val="none"/>
        <c:minorTickMark val="none"/>
        <c:tickLblPos val="nextTo"/>
        <c:crossAx val="134547248"/>
        <c:crosses val="autoZero"/>
        <c:auto val="1"/>
        <c:lblAlgn val="ctr"/>
        <c:lblOffset val="100"/>
        <c:noMultiLvlLbl val="0"/>
      </c:catAx>
      <c:valAx>
        <c:axId val="134547248"/>
        <c:scaling>
          <c:orientation val="minMax"/>
          <c:max val="1000"/>
        </c:scaling>
        <c:delete val="0"/>
        <c:axPos val="l"/>
        <c:majorGridlines>
          <c:spPr>
            <a:ln w="9525" cap="flat" cmpd="sng" algn="ctr">
              <a:solidFill>
                <a:srgbClr val="FFFFFF">
                  <a:lumMod val="75000"/>
                </a:srgbClr>
              </a:solidFill>
              <a:round/>
            </a:ln>
            <a:effectLst/>
          </c:spPr>
        </c:majorGridlines>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34550048"/>
        <c:crosses val="autoZero"/>
        <c:crossBetween val="between"/>
        <c:majorUnit val="200"/>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sz="1400">
          <a:solidFill>
            <a:schemeClr val="tx1"/>
          </a:solidFill>
        </a:defRPr>
      </a:pPr>
      <a:endParaRPr lang="en-US"/>
    </a:p>
  </c:txPr>
  <c:externalData r:id="rId4">
    <c:autoUpdate val="0"/>
  </c:externalData>
  <c:userShapes r:id="rId5"/>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7.9247594050743664E-2"/>
          <c:y val="0.12121239639901438"/>
          <c:w val="0.74917965895702965"/>
          <c:h val="0.65656538137876341"/>
        </c:manualLayout>
      </c:layout>
      <c:barChart>
        <c:barDir val="col"/>
        <c:grouping val="stacked"/>
        <c:varyColors val="0"/>
        <c:ser>
          <c:idx val="0"/>
          <c:order val="0"/>
          <c:tx>
            <c:strRef>
              <c:f>page07a!$B$11</c:f>
              <c:strCache>
                <c:ptCount val="1"/>
                <c:pt idx="0">
                  <c:v>liquids</c:v>
                </c:pt>
              </c:strCache>
            </c:strRef>
          </c:tx>
          <c:spPr>
            <a:solidFill>
              <a:srgbClr val="002060"/>
            </a:solidFill>
            <a:ln>
              <a:noFill/>
            </a:ln>
            <a:effectLst/>
          </c:spPr>
          <c:invertIfNegative val="0"/>
          <c:cat>
            <c:numRef>
              <c:f>page07a!$A$12:$A$18</c:f>
              <c:numCache>
                <c:formatCode>General</c:formatCode>
                <c:ptCount val="7"/>
                <c:pt idx="0">
                  <c:v>2015</c:v>
                </c:pt>
                <c:pt idx="1">
                  <c:v>2030</c:v>
                </c:pt>
                <c:pt idx="4">
                  <c:v>2040</c:v>
                </c:pt>
              </c:numCache>
            </c:numRef>
          </c:cat>
          <c:val>
            <c:numRef>
              <c:f>page07a!$B$12:$B$18</c:f>
              <c:numCache>
                <c:formatCode>General</c:formatCode>
                <c:ptCount val="7"/>
                <c:pt idx="0">
                  <c:v>190.58109999999999</c:v>
                </c:pt>
                <c:pt idx="1">
                  <c:v>208.1447</c:v>
                </c:pt>
                <c:pt idx="2">
                  <c:v>216.16069999999999</c:v>
                </c:pt>
                <c:pt idx="3">
                  <c:v>201.37280000000001</c:v>
                </c:pt>
                <c:pt idx="4">
                  <c:v>225.98820000000001</c:v>
                </c:pt>
                <c:pt idx="5">
                  <c:v>235.03469999999999</c:v>
                </c:pt>
                <c:pt idx="6">
                  <c:v>220.2123</c:v>
                </c:pt>
              </c:numCache>
            </c:numRef>
          </c:val>
        </c:ser>
        <c:ser>
          <c:idx val="1"/>
          <c:order val="1"/>
          <c:tx>
            <c:strRef>
              <c:f>page07a!$C$11</c:f>
              <c:strCache>
                <c:ptCount val="1"/>
                <c:pt idx="0">
                  <c:v>other</c:v>
                </c:pt>
              </c:strCache>
            </c:strRef>
          </c:tx>
          <c:spPr>
            <a:solidFill>
              <a:schemeClr val="accent1"/>
            </a:solidFill>
            <a:ln>
              <a:noFill/>
            </a:ln>
            <a:effectLst/>
          </c:spPr>
          <c:invertIfNegative val="0"/>
          <c:cat>
            <c:numRef>
              <c:f>page07a!$A$12:$A$18</c:f>
              <c:numCache>
                <c:formatCode>General</c:formatCode>
                <c:ptCount val="7"/>
                <c:pt idx="0">
                  <c:v>2015</c:v>
                </c:pt>
                <c:pt idx="1">
                  <c:v>2030</c:v>
                </c:pt>
                <c:pt idx="4">
                  <c:v>2040</c:v>
                </c:pt>
              </c:numCache>
            </c:numRef>
          </c:cat>
          <c:val>
            <c:numRef>
              <c:f>page07a!$C$12:$C$18</c:f>
              <c:numCache>
                <c:formatCode>General</c:formatCode>
                <c:ptCount val="7"/>
                <c:pt idx="0">
                  <c:v>384.86360000000002</c:v>
                </c:pt>
                <c:pt idx="1">
                  <c:v>455.10039999999998</c:v>
                </c:pt>
                <c:pt idx="2">
                  <c:v>449.3057</c:v>
                </c:pt>
                <c:pt idx="3">
                  <c:v>466.66340000000002</c:v>
                </c:pt>
                <c:pt idx="4">
                  <c:v>510.47609999999997</c:v>
                </c:pt>
                <c:pt idx="5">
                  <c:v>493.16680000000002</c:v>
                </c:pt>
                <c:pt idx="6">
                  <c:v>552.55419999999992</c:v>
                </c:pt>
              </c:numCache>
            </c:numRef>
          </c:val>
        </c:ser>
        <c:dLbls>
          <c:showLegendKey val="0"/>
          <c:showVal val="0"/>
          <c:showCatName val="0"/>
          <c:showSerName val="0"/>
          <c:showPercent val="0"/>
          <c:showBubbleSize val="0"/>
        </c:dLbls>
        <c:gapWidth val="125"/>
        <c:overlap val="100"/>
        <c:axId val="141824432"/>
        <c:axId val="136610464"/>
      </c:barChart>
      <c:catAx>
        <c:axId val="141824432"/>
        <c:scaling>
          <c:orientation val="minMax"/>
        </c:scaling>
        <c:delete val="1"/>
        <c:axPos val="b"/>
        <c:numFmt formatCode="General" sourceLinked="1"/>
        <c:majorTickMark val="none"/>
        <c:minorTickMark val="none"/>
        <c:tickLblPos val="nextTo"/>
        <c:crossAx val="136610464"/>
        <c:crosses val="autoZero"/>
        <c:auto val="1"/>
        <c:lblAlgn val="ctr"/>
        <c:lblOffset val="100"/>
        <c:noMultiLvlLbl val="0"/>
      </c:catAx>
      <c:valAx>
        <c:axId val="136610464"/>
        <c:scaling>
          <c:orientation val="minMax"/>
          <c:max val="1000"/>
        </c:scaling>
        <c:delete val="0"/>
        <c:axPos val="l"/>
        <c:majorGridlines>
          <c:spPr>
            <a:ln w="9525" cap="flat" cmpd="sng" algn="ctr">
              <a:solidFill>
                <a:srgbClr val="FFFFFF">
                  <a:lumMod val="75000"/>
                </a:srgbClr>
              </a:solidFill>
              <a:round/>
            </a:ln>
            <a:effectLst/>
          </c:spPr>
        </c:majorGridlines>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141824432"/>
        <c:crosses val="autoZero"/>
        <c:crossBetween val="between"/>
        <c:majorUnit val="200"/>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4">
    <c:autoUpdate val="0"/>
  </c:externalData>
  <c:userShapes r:id="rId5"/>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lineChart>
        <c:grouping val="standard"/>
        <c:varyColors val="0"/>
        <c:ser>
          <c:idx val="0"/>
          <c:order val="0"/>
          <c:tx>
            <c:strRef>
              <c:f>page07b!$B$11</c:f>
              <c:strCache>
                <c:ptCount val="1"/>
                <c:pt idx="0">
                  <c:v>High Oil Price</c:v>
                </c:pt>
              </c:strCache>
            </c:strRef>
          </c:tx>
          <c:spPr>
            <a:ln w="22225" cap="rnd">
              <a:solidFill>
                <a:srgbClr val="C00000"/>
              </a:solidFill>
              <a:round/>
            </a:ln>
            <a:effectLst/>
          </c:spPr>
          <c:marker>
            <c:symbol val="none"/>
          </c:marker>
          <c:cat>
            <c:strRef>
              <c:f>page07b!$C$10:$BA$10</c:f>
              <c:strCache>
                <c:ptCount val="2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strCache>
            </c:strRef>
          </c:cat>
          <c:val>
            <c:numRef>
              <c:f>page07b!$C$11:$BA$11</c:f>
              <c:numCache>
                <c:formatCode>General</c:formatCode>
                <c:ptCount val="26"/>
                <c:pt idx="0">
                  <c:v>53.062694549560547</c:v>
                </c:pt>
                <c:pt idx="1">
                  <c:v>43.426998138427734</c:v>
                </c:pt>
                <c:pt idx="2">
                  <c:v>98.020362854003906</c:v>
                </c:pt>
                <c:pt idx="3">
                  <c:v>119.91316986083984</c:v>
                </c:pt>
                <c:pt idx="4">
                  <c:v>139.349609375</c:v>
                </c:pt>
                <c:pt idx="5">
                  <c:v>152.67770385742187</c:v>
                </c:pt>
                <c:pt idx="6">
                  <c:v>163.48876953125</c:v>
                </c:pt>
                <c:pt idx="7">
                  <c:v>172.15664672851562</c:v>
                </c:pt>
                <c:pt idx="8">
                  <c:v>178.09407043457031</c:v>
                </c:pt>
                <c:pt idx="9">
                  <c:v>182.45208740234375</c:v>
                </c:pt>
                <c:pt idx="10">
                  <c:v>188.29682922363281</c:v>
                </c:pt>
                <c:pt idx="11">
                  <c:v>192.40261840820312</c:v>
                </c:pt>
                <c:pt idx="12">
                  <c:v>194.83932495117187</c:v>
                </c:pt>
                <c:pt idx="13">
                  <c:v>197.61167907714844</c:v>
                </c:pt>
                <c:pt idx="14">
                  <c:v>199.250732421875</c:v>
                </c:pt>
                <c:pt idx="15">
                  <c:v>201.48283386230469</c:v>
                </c:pt>
                <c:pt idx="16">
                  <c:v>204.26591491699219</c:v>
                </c:pt>
                <c:pt idx="17">
                  <c:v>207.68006896972656</c:v>
                </c:pt>
                <c:pt idx="18">
                  <c:v>207.75291442871094</c:v>
                </c:pt>
                <c:pt idx="19">
                  <c:v>211.15765380859375</c:v>
                </c:pt>
                <c:pt idx="20">
                  <c:v>213.27926635742187</c:v>
                </c:pt>
                <c:pt idx="21">
                  <c:v>216.01324462890625</c:v>
                </c:pt>
                <c:pt idx="22">
                  <c:v>216.69039916992187</c:v>
                </c:pt>
                <c:pt idx="23">
                  <c:v>221.6376953125</c:v>
                </c:pt>
                <c:pt idx="24">
                  <c:v>223.35601806640625</c:v>
                </c:pt>
                <c:pt idx="25">
                  <c:v>226.32363891601562</c:v>
                </c:pt>
              </c:numCache>
            </c:numRef>
          </c:val>
          <c:smooth val="0"/>
        </c:ser>
        <c:ser>
          <c:idx val="1"/>
          <c:order val="1"/>
          <c:tx>
            <c:strRef>
              <c:f>page07b!$B$12</c:f>
              <c:strCache>
                <c:ptCount val="1"/>
                <c:pt idx="0">
                  <c:v>Low Oil Price</c:v>
                </c:pt>
              </c:strCache>
            </c:strRef>
          </c:tx>
          <c:spPr>
            <a:ln w="22225" cap="rnd">
              <a:solidFill>
                <a:srgbClr val="675005">
                  <a:lumMod val="75000"/>
                </a:srgbClr>
              </a:solidFill>
              <a:round/>
            </a:ln>
            <a:effectLst/>
          </c:spPr>
          <c:marker>
            <c:symbol val="none"/>
          </c:marker>
          <c:cat>
            <c:strRef>
              <c:f>page07b!$C$10:$BA$10</c:f>
              <c:strCache>
                <c:ptCount val="2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strCache>
            </c:strRef>
          </c:cat>
          <c:val>
            <c:numRef>
              <c:f>page07b!$C$12:$BA$12</c:f>
              <c:numCache>
                <c:formatCode>General</c:formatCode>
                <c:ptCount val="26"/>
                <c:pt idx="0">
                  <c:v>53.062694549560547</c:v>
                </c:pt>
                <c:pt idx="1">
                  <c:v>43.426998138427734</c:v>
                </c:pt>
                <c:pt idx="2">
                  <c:v>24.541540145874023</c:v>
                </c:pt>
                <c:pt idx="3">
                  <c:v>27.888511657714844</c:v>
                </c:pt>
                <c:pt idx="4">
                  <c:v>28.795549392700195</c:v>
                </c:pt>
                <c:pt idx="5">
                  <c:v>29.395088195800781</c:v>
                </c:pt>
                <c:pt idx="6">
                  <c:v>29.627307891845703</c:v>
                </c:pt>
                <c:pt idx="7">
                  <c:v>29.946138381958008</c:v>
                </c:pt>
                <c:pt idx="8">
                  <c:v>29.969558715820312</c:v>
                </c:pt>
                <c:pt idx="9">
                  <c:v>30.107946395874023</c:v>
                </c:pt>
                <c:pt idx="10">
                  <c:v>30.870632171630859</c:v>
                </c:pt>
                <c:pt idx="11">
                  <c:v>31.646806716918945</c:v>
                </c:pt>
                <c:pt idx="12">
                  <c:v>32.609409332275391</c:v>
                </c:pt>
                <c:pt idx="13">
                  <c:v>33.75274658203125</c:v>
                </c:pt>
                <c:pt idx="14">
                  <c:v>34.868541717529297</c:v>
                </c:pt>
                <c:pt idx="15">
                  <c:v>36.235466003417969</c:v>
                </c:pt>
                <c:pt idx="16">
                  <c:v>37.204547882080078</c:v>
                </c:pt>
                <c:pt idx="17">
                  <c:v>38.194591522216797</c:v>
                </c:pt>
                <c:pt idx="18">
                  <c:v>39.284255981445313</c:v>
                </c:pt>
                <c:pt idx="19">
                  <c:v>40.531497955322266</c:v>
                </c:pt>
                <c:pt idx="20">
                  <c:v>41.184146881103516</c:v>
                </c:pt>
                <c:pt idx="21">
                  <c:v>41.526981353759766</c:v>
                </c:pt>
                <c:pt idx="22">
                  <c:v>41.208816528320313</c:v>
                </c:pt>
                <c:pt idx="23">
                  <c:v>41.642196655273437</c:v>
                </c:pt>
                <c:pt idx="24">
                  <c:v>42.585178375244141</c:v>
                </c:pt>
                <c:pt idx="25">
                  <c:v>43.165737152099609</c:v>
                </c:pt>
              </c:numCache>
            </c:numRef>
          </c:val>
          <c:smooth val="0"/>
        </c:ser>
        <c:ser>
          <c:idx val="2"/>
          <c:order val="2"/>
          <c:tx>
            <c:strRef>
              <c:f>page07b!$B$13</c:f>
              <c:strCache>
                <c:ptCount val="1"/>
                <c:pt idx="0">
                  <c:v>Reference </c:v>
                </c:pt>
              </c:strCache>
            </c:strRef>
          </c:tx>
          <c:spPr>
            <a:ln w="22225" cap="rnd">
              <a:solidFill>
                <a:srgbClr val="002060"/>
              </a:solidFill>
              <a:round/>
            </a:ln>
            <a:effectLst/>
          </c:spPr>
          <c:marker>
            <c:symbol val="none"/>
          </c:marker>
          <c:cat>
            <c:strRef>
              <c:f>page07b!$C$10:$BA$10</c:f>
              <c:strCache>
                <c:ptCount val="2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strCache>
            </c:strRef>
          </c:cat>
          <c:val>
            <c:numRef>
              <c:f>page07b!$C$13:$BA$13</c:f>
              <c:numCache>
                <c:formatCode>0.00</c:formatCode>
                <c:ptCount val="26"/>
                <c:pt idx="0">
                  <c:v>53.062694549560547</c:v>
                </c:pt>
                <c:pt idx="1">
                  <c:v>43.426998138427734</c:v>
                </c:pt>
                <c:pt idx="2">
                  <c:v>49.914989471435547</c:v>
                </c:pt>
                <c:pt idx="3">
                  <c:v>63.04241943359375</c:v>
                </c:pt>
                <c:pt idx="4">
                  <c:v>70.372611999511719</c:v>
                </c:pt>
                <c:pt idx="5">
                  <c:v>74.816680908203125</c:v>
                </c:pt>
                <c:pt idx="6">
                  <c:v>78.147041320800781</c:v>
                </c:pt>
                <c:pt idx="7">
                  <c:v>80.711959838867187</c:v>
                </c:pt>
                <c:pt idx="8">
                  <c:v>82.279754638671875</c:v>
                </c:pt>
                <c:pt idx="9">
                  <c:v>83.717170715332031</c:v>
                </c:pt>
                <c:pt idx="10">
                  <c:v>86.23223876953125</c:v>
                </c:pt>
                <c:pt idx="11">
                  <c:v>88.5535888671875</c:v>
                </c:pt>
                <c:pt idx="12">
                  <c:v>89.997100830078125</c:v>
                </c:pt>
                <c:pt idx="13">
                  <c:v>90.676811218261719</c:v>
                </c:pt>
                <c:pt idx="14">
                  <c:v>92.071563720703125</c:v>
                </c:pt>
                <c:pt idx="15">
                  <c:v>94.524497985839844</c:v>
                </c:pt>
                <c:pt idx="16">
                  <c:v>96.81451416015625</c:v>
                </c:pt>
                <c:pt idx="17">
                  <c:v>99.527793884277344</c:v>
                </c:pt>
                <c:pt idx="18">
                  <c:v>99.649223327636719</c:v>
                </c:pt>
                <c:pt idx="19">
                  <c:v>101.45472717285156</c:v>
                </c:pt>
                <c:pt idx="20">
                  <c:v>102.15034484863281</c:v>
                </c:pt>
                <c:pt idx="21">
                  <c:v>104.994384765625</c:v>
                </c:pt>
                <c:pt idx="22">
                  <c:v>105.51774597167969</c:v>
                </c:pt>
                <c:pt idx="23">
                  <c:v>106.67194366455078</c:v>
                </c:pt>
                <c:pt idx="24">
                  <c:v>108.38593292236328</c:v>
                </c:pt>
                <c:pt idx="25">
                  <c:v>109.36518096923828</c:v>
                </c:pt>
              </c:numCache>
            </c:numRef>
          </c:val>
          <c:smooth val="0"/>
        </c:ser>
        <c:dLbls>
          <c:showLegendKey val="0"/>
          <c:showVal val="0"/>
          <c:showCatName val="0"/>
          <c:showSerName val="0"/>
          <c:showPercent val="0"/>
          <c:showBubbleSize val="0"/>
        </c:dLbls>
        <c:smooth val="0"/>
        <c:axId val="194842112"/>
        <c:axId val="194842672"/>
      </c:lineChart>
      <c:catAx>
        <c:axId val="194842112"/>
        <c:scaling>
          <c:orientation val="minMax"/>
        </c:scaling>
        <c:delete val="0"/>
        <c:axPos val="b"/>
        <c:numFmt formatCode="General" sourceLinked="1"/>
        <c:majorTickMark val="out"/>
        <c:minorTickMark val="none"/>
        <c:tickLblPos val="nextTo"/>
        <c:spPr>
          <a:noFill/>
          <a:ln w="12700" cap="flat" cmpd="sng" algn="ctr">
            <a:solidFill>
              <a:srgbClr val="000000"/>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194842672"/>
        <c:crosses val="autoZero"/>
        <c:auto val="1"/>
        <c:lblAlgn val="ctr"/>
        <c:lblOffset val="100"/>
        <c:tickLblSkip val="5"/>
        <c:tickMarkSkip val="5"/>
        <c:noMultiLvlLbl val="0"/>
      </c:catAx>
      <c:valAx>
        <c:axId val="194842672"/>
        <c:scaling>
          <c:orientation val="minMax"/>
        </c:scaling>
        <c:delete val="0"/>
        <c:axPos val="l"/>
        <c:majorGridlines>
          <c:spPr>
            <a:ln w="9525" cap="flat" cmpd="sng" algn="ctr">
              <a:solidFill>
                <a:srgbClr val="FFFFFF">
                  <a:lumMod val="75000"/>
                </a:srgbClr>
              </a:solidFill>
              <a:round/>
            </a:ln>
            <a:effectLst/>
          </c:spPr>
        </c:majorGridlines>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194842112"/>
        <c:crosses val="autoZero"/>
        <c:crossBetween val="between"/>
        <c:majorUnit val="25"/>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4">
    <c:autoUpdate val="0"/>
  </c:externalData>
  <c:userShapes r:id="rId5"/>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6.1279822654709305E-2"/>
          <c:y val="7.082437741321411E-2"/>
          <c:w val="0.73509323583180985"/>
          <c:h val="0.83474121080271246"/>
        </c:manualLayout>
      </c:layout>
      <c:barChart>
        <c:barDir val="col"/>
        <c:grouping val="stacked"/>
        <c:varyColors val="0"/>
        <c:ser>
          <c:idx val="4"/>
          <c:order val="0"/>
          <c:tx>
            <c:strRef>
              <c:f>page08!$B$8</c:f>
              <c:strCache>
                <c:ptCount val="1"/>
                <c:pt idx="0">
                  <c:v>Europe and Eurasia</c:v>
                </c:pt>
              </c:strCache>
            </c:strRef>
          </c:tx>
          <c:spPr>
            <a:solidFill>
              <a:srgbClr val="0096D7"/>
            </a:solidFill>
            <a:ln>
              <a:noFill/>
            </a:ln>
            <a:effectLst/>
          </c:spPr>
          <c:invertIfNegative val="0"/>
          <c:cat>
            <c:numRef>
              <c:f>page08!$C$3:$I$3</c:f>
              <c:numCache>
                <c:formatCode>General</c:formatCode>
                <c:ptCount val="7"/>
                <c:pt idx="0">
                  <c:v>1990</c:v>
                </c:pt>
                <c:pt idx="1">
                  <c:v>2000</c:v>
                </c:pt>
                <c:pt idx="2">
                  <c:v>2010</c:v>
                </c:pt>
                <c:pt idx="3">
                  <c:v>2015</c:v>
                </c:pt>
                <c:pt idx="4">
                  <c:v>2020</c:v>
                </c:pt>
                <c:pt idx="5">
                  <c:v>2030</c:v>
                </c:pt>
                <c:pt idx="6">
                  <c:v>2040</c:v>
                </c:pt>
              </c:numCache>
            </c:numRef>
          </c:cat>
          <c:val>
            <c:numRef>
              <c:f>page08!$C$8:$I$8</c:f>
              <c:numCache>
                <c:formatCode>General</c:formatCode>
                <c:ptCount val="7"/>
                <c:pt idx="0">
                  <c:v>67.072999999999993</c:v>
                </c:pt>
                <c:pt idx="1">
                  <c:v>43.465699999999998</c:v>
                </c:pt>
                <c:pt idx="2">
                  <c:v>47.521000000000001</c:v>
                </c:pt>
                <c:pt idx="3">
                  <c:v>47.7166</c:v>
                </c:pt>
                <c:pt idx="4">
                  <c:v>47.464700000000001</c:v>
                </c:pt>
                <c:pt idx="5">
                  <c:v>47.619799999999998</c:v>
                </c:pt>
                <c:pt idx="6">
                  <c:v>48.701900000000002</c:v>
                </c:pt>
              </c:numCache>
            </c:numRef>
          </c:val>
        </c:ser>
        <c:ser>
          <c:idx val="3"/>
          <c:order val="1"/>
          <c:tx>
            <c:strRef>
              <c:f>page08!$B$7</c:f>
              <c:strCache>
                <c:ptCount val="1"/>
                <c:pt idx="0">
                  <c:v>Americas</c:v>
                </c:pt>
              </c:strCache>
            </c:strRef>
          </c:tx>
          <c:spPr>
            <a:solidFill>
              <a:srgbClr val="5D9732"/>
            </a:solidFill>
            <a:ln>
              <a:noFill/>
            </a:ln>
            <a:effectLst/>
          </c:spPr>
          <c:invertIfNegative val="0"/>
          <c:cat>
            <c:numRef>
              <c:f>page08!$C$3:$I$3</c:f>
              <c:numCache>
                <c:formatCode>General</c:formatCode>
                <c:ptCount val="7"/>
                <c:pt idx="0">
                  <c:v>1990</c:v>
                </c:pt>
                <c:pt idx="1">
                  <c:v>2000</c:v>
                </c:pt>
                <c:pt idx="2">
                  <c:v>2010</c:v>
                </c:pt>
                <c:pt idx="3">
                  <c:v>2015</c:v>
                </c:pt>
                <c:pt idx="4">
                  <c:v>2020</c:v>
                </c:pt>
                <c:pt idx="5">
                  <c:v>2030</c:v>
                </c:pt>
                <c:pt idx="6">
                  <c:v>2040</c:v>
                </c:pt>
              </c:numCache>
            </c:numRef>
          </c:cat>
          <c:val>
            <c:numRef>
              <c:f>page08!$C$7:$I$7</c:f>
              <c:numCache>
                <c:formatCode>General</c:formatCode>
                <c:ptCount val="7"/>
                <c:pt idx="0">
                  <c:v>16.195799999999998</c:v>
                </c:pt>
                <c:pt idx="1">
                  <c:v>21.875900000000001</c:v>
                </c:pt>
                <c:pt idx="2">
                  <c:v>29.1357</c:v>
                </c:pt>
                <c:pt idx="3">
                  <c:v>31.0945</c:v>
                </c:pt>
                <c:pt idx="4">
                  <c:v>30.967700000000001</c:v>
                </c:pt>
                <c:pt idx="5">
                  <c:v>35.386000000000003</c:v>
                </c:pt>
                <c:pt idx="6">
                  <c:v>40.171999999999997</c:v>
                </c:pt>
              </c:numCache>
            </c:numRef>
          </c:val>
        </c:ser>
        <c:ser>
          <c:idx val="2"/>
          <c:order val="2"/>
          <c:tx>
            <c:strRef>
              <c:f>page08!$B$6</c:f>
              <c:strCache>
                <c:ptCount val="1"/>
                <c:pt idx="0">
                  <c:v>Africa</c:v>
                </c:pt>
              </c:strCache>
            </c:strRef>
          </c:tx>
          <c:spPr>
            <a:solidFill>
              <a:srgbClr val="FFC702"/>
            </a:solidFill>
            <a:ln>
              <a:noFill/>
            </a:ln>
            <a:effectLst/>
          </c:spPr>
          <c:invertIfNegative val="0"/>
          <c:cat>
            <c:numRef>
              <c:f>page08!$C$3:$I$3</c:f>
              <c:numCache>
                <c:formatCode>General</c:formatCode>
                <c:ptCount val="7"/>
                <c:pt idx="0">
                  <c:v>1990</c:v>
                </c:pt>
                <c:pt idx="1">
                  <c:v>2000</c:v>
                </c:pt>
                <c:pt idx="2">
                  <c:v>2010</c:v>
                </c:pt>
                <c:pt idx="3">
                  <c:v>2015</c:v>
                </c:pt>
                <c:pt idx="4">
                  <c:v>2020</c:v>
                </c:pt>
                <c:pt idx="5">
                  <c:v>2030</c:v>
                </c:pt>
                <c:pt idx="6">
                  <c:v>2040</c:v>
                </c:pt>
              </c:numCache>
            </c:numRef>
          </c:cat>
          <c:val>
            <c:numRef>
              <c:f>page08!$C$6:$I$6</c:f>
              <c:numCache>
                <c:formatCode>General</c:formatCode>
                <c:ptCount val="7"/>
                <c:pt idx="0">
                  <c:v>10.7707</c:v>
                </c:pt>
                <c:pt idx="1">
                  <c:v>13.994</c:v>
                </c:pt>
                <c:pt idx="2">
                  <c:v>19.157499999999999</c:v>
                </c:pt>
                <c:pt idx="3">
                  <c:v>22.6981</c:v>
                </c:pt>
                <c:pt idx="4">
                  <c:v>24.245699999999999</c:v>
                </c:pt>
                <c:pt idx="5">
                  <c:v>27.8977</c:v>
                </c:pt>
                <c:pt idx="6">
                  <c:v>34.215600000000002</c:v>
                </c:pt>
              </c:numCache>
            </c:numRef>
          </c:val>
        </c:ser>
        <c:ser>
          <c:idx val="1"/>
          <c:order val="3"/>
          <c:tx>
            <c:strRef>
              <c:f>page08!$B$5</c:f>
              <c:strCache>
                <c:ptCount val="1"/>
                <c:pt idx="0">
                  <c:v>Middle East</c:v>
                </c:pt>
              </c:strCache>
            </c:strRef>
          </c:tx>
          <c:spPr>
            <a:solidFill>
              <a:srgbClr val="BD732A"/>
            </a:solidFill>
            <a:ln>
              <a:noFill/>
            </a:ln>
            <a:effectLst/>
          </c:spPr>
          <c:invertIfNegative val="0"/>
          <c:cat>
            <c:numRef>
              <c:f>page08!$C$3:$I$3</c:f>
              <c:numCache>
                <c:formatCode>General</c:formatCode>
                <c:ptCount val="7"/>
                <c:pt idx="0">
                  <c:v>1990</c:v>
                </c:pt>
                <c:pt idx="1">
                  <c:v>2000</c:v>
                </c:pt>
                <c:pt idx="2">
                  <c:v>2010</c:v>
                </c:pt>
                <c:pt idx="3">
                  <c:v>2015</c:v>
                </c:pt>
                <c:pt idx="4">
                  <c:v>2020</c:v>
                </c:pt>
                <c:pt idx="5">
                  <c:v>2030</c:v>
                </c:pt>
                <c:pt idx="6">
                  <c:v>2040</c:v>
                </c:pt>
              </c:numCache>
            </c:numRef>
          </c:cat>
          <c:val>
            <c:numRef>
              <c:f>page08!$C$5:$I$5</c:f>
              <c:numCache>
                <c:formatCode>General</c:formatCode>
                <c:ptCount val="7"/>
                <c:pt idx="0">
                  <c:v>10.752700000000001</c:v>
                </c:pt>
                <c:pt idx="1">
                  <c:v>16.278500000000001</c:v>
                </c:pt>
                <c:pt idx="2">
                  <c:v>28.599699999999999</c:v>
                </c:pt>
                <c:pt idx="3">
                  <c:v>33.912500000000001</c:v>
                </c:pt>
                <c:pt idx="4">
                  <c:v>36.366799999999998</c:v>
                </c:pt>
                <c:pt idx="5">
                  <c:v>41.778100000000002</c:v>
                </c:pt>
                <c:pt idx="6">
                  <c:v>49.308199999999999</c:v>
                </c:pt>
              </c:numCache>
            </c:numRef>
          </c:val>
        </c:ser>
        <c:ser>
          <c:idx val="0"/>
          <c:order val="4"/>
          <c:tx>
            <c:strRef>
              <c:f>page08!$B$4</c:f>
              <c:strCache>
                <c:ptCount val="1"/>
                <c:pt idx="0">
                  <c:v>Asia</c:v>
                </c:pt>
              </c:strCache>
            </c:strRef>
          </c:tx>
          <c:spPr>
            <a:solidFill>
              <a:srgbClr val="A33340"/>
            </a:solidFill>
            <a:ln>
              <a:noFill/>
            </a:ln>
            <a:effectLst/>
          </c:spPr>
          <c:invertIfNegative val="0"/>
          <c:cat>
            <c:numRef>
              <c:f>page08!$C$3:$I$3</c:f>
              <c:numCache>
                <c:formatCode>General</c:formatCode>
                <c:ptCount val="7"/>
                <c:pt idx="0">
                  <c:v>1990</c:v>
                </c:pt>
                <c:pt idx="1">
                  <c:v>2000</c:v>
                </c:pt>
                <c:pt idx="2">
                  <c:v>2010</c:v>
                </c:pt>
                <c:pt idx="3">
                  <c:v>2015</c:v>
                </c:pt>
                <c:pt idx="4">
                  <c:v>2020</c:v>
                </c:pt>
                <c:pt idx="5">
                  <c:v>2030</c:v>
                </c:pt>
                <c:pt idx="6">
                  <c:v>2040</c:v>
                </c:pt>
              </c:numCache>
            </c:numRef>
          </c:cat>
          <c:val>
            <c:numRef>
              <c:f>page08!$C$4:$I$4</c:f>
              <c:numCache>
                <c:formatCode>General</c:formatCode>
                <c:ptCount val="7"/>
                <c:pt idx="0">
                  <c:v>50.350999999999999</c:v>
                </c:pt>
                <c:pt idx="1">
                  <c:v>78.135999999999996</c:v>
                </c:pt>
                <c:pt idx="2">
                  <c:v>156.92310000000001</c:v>
                </c:pt>
                <c:pt idx="3">
                  <c:v>200.12559999999999</c:v>
                </c:pt>
                <c:pt idx="4">
                  <c:v>221.8297</c:v>
                </c:pt>
                <c:pt idx="5">
                  <c:v>260.29969999999997</c:v>
                </c:pt>
                <c:pt idx="6">
                  <c:v>302.3143</c:v>
                </c:pt>
              </c:numCache>
            </c:numRef>
          </c:val>
        </c:ser>
        <c:dLbls>
          <c:showLegendKey val="0"/>
          <c:showVal val="0"/>
          <c:showCatName val="0"/>
          <c:showSerName val="0"/>
          <c:showPercent val="0"/>
          <c:showBubbleSize val="0"/>
        </c:dLbls>
        <c:gapWidth val="150"/>
        <c:overlap val="100"/>
        <c:axId val="194847152"/>
        <c:axId val="204110080"/>
      </c:barChart>
      <c:catAx>
        <c:axId val="194847152"/>
        <c:scaling>
          <c:orientation val="minMax"/>
        </c:scaling>
        <c:delete val="0"/>
        <c:axPos val="b"/>
        <c:numFmt formatCode="General" sourceLinked="1"/>
        <c:majorTickMark val="out"/>
        <c:minorTickMark val="none"/>
        <c:tickLblPos val="nextTo"/>
        <c:spPr>
          <a:noFill/>
          <a:ln w="12700" cap="flat" cmpd="sng" algn="ctr">
            <a:solidFill>
              <a:srgbClr val="000000"/>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204110080"/>
        <c:crosses val="autoZero"/>
        <c:auto val="1"/>
        <c:lblAlgn val="ctr"/>
        <c:lblOffset val="100"/>
        <c:noMultiLvlLbl val="0"/>
      </c:catAx>
      <c:valAx>
        <c:axId val="204110080"/>
        <c:scaling>
          <c:orientation val="minMax"/>
          <c:max val="500"/>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194847152"/>
        <c:crosses val="autoZero"/>
        <c:crossBetween val="between"/>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4">
    <c:autoUpdate val="0"/>
  </c:externalData>
  <c:userShapes r:id="rId5"/>
</c:chartSpace>
</file>

<file path=ppt/charts/chart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6.3325281780362466E-2"/>
          <c:y val="7.67397751253934E-2"/>
          <c:w val="0.90383762541565305"/>
          <c:h val="0.81586071526145509"/>
        </c:manualLayout>
      </c:layout>
      <c:barChart>
        <c:barDir val="col"/>
        <c:grouping val="clustered"/>
        <c:varyColors val="0"/>
        <c:ser>
          <c:idx val="0"/>
          <c:order val="0"/>
          <c:tx>
            <c:strRef>
              <c:f>page09!$B$8</c:f>
              <c:strCache>
                <c:ptCount val="1"/>
                <c:pt idx="0">
                  <c:v>Building</c:v>
                </c:pt>
              </c:strCache>
            </c:strRef>
          </c:tx>
          <c:spPr>
            <a:solidFill>
              <a:schemeClr val="accent6"/>
            </a:solidFill>
            <a:ln>
              <a:noFill/>
            </a:ln>
            <a:effectLst/>
          </c:spPr>
          <c:invertIfNegative val="0"/>
          <c:cat>
            <c:numRef>
              <c:f>page09!$C$7:$I$7</c:f>
              <c:numCache>
                <c:formatCode>General</c:formatCode>
                <c:ptCount val="7"/>
                <c:pt idx="0">
                  <c:v>2010</c:v>
                </c:pt>
                <c:pt idx="1">
                  <c:v>2015</c:v>
                </c:pt>
                <c:pt idx="2">
                  <c:v>2020</c:v>
                </c:pt>
                <c:pt idx="3">
                  <c:v>2025</c:v>
                </c:pt>
                <c:pt idx="4">
                  <c:v>2030</c:v>
                </c:pt>
                <c:pt idx="5">
                  <c:v>2035</c:v>
                </c:pt>
                <c:pt idx="6">
                  <c:v>2040</c:v>
                </c:pt>
              </c:numCache>
            </c:numRef>
          </c:cat>
          <c:val>
            <c:numRef>
              <c:f>page09!$C$8:$I$8</c:f>
              <c:numCache>
                <c:formatCode>General</c:formatCode>
                <c:ptCount val="7"/>
                <c:pt idx="0">
                  <c:v>80.590500000000006</c:v>
                </c:pt>
                <c:pt idx="1">
                  <c:v>84.710499999999996</c:v>
                </c:pt>
                <c:pt idx="2">
                  <c:v>89.091999999999999</c:v>
                </c:pt>
                <c:pt idx="3">
                  <c:v>94.144599999999997</c:v>
                </c:pt>
                <c:pt idx="4">
                  <c:v>99.738799999999998</c:v>
                </c:pt>
                <c:pt idx="5">
                  <c:v>105.6968</c:v>
                </c:pt>
                <c:pt idx="6">
                  <c:v>112.03970000000001</c:v>
                </c:pt>
              </c:numCache>
            </c:numRef>
          </c:val>
        </c:ser>
        <c:ser>
          <c:idx val="1"/>
          <c:order val="1"/>
          <c:tx>
            <c:strRef>
              <c:f>page09!$B$9</c:f>
              <c:strCache>
                <c:ptCount val="1"/>
                <c:pt idx="0">
                  <c:v>Transportation</c:v>
                </c:pt>
              </c:strCache>
            </c:strRef>
          </c:tx>
          <c:spPr>
            <a:solidFill>
              <a:srgbClr val="00B0F0"/>
            </a:solidFill>
            <a:ln>
              <a:noFill/>
            </a:ln>
            <a:effectLst/>
          </c:spPr>
          <c:invertIfNegative val="0"/>
          <c:cat>
            <c:numRef>
              <c:f>page09!$C$7:$I$7</c:f>
              <c:numCache>
                <c:formatCode>General</c:formatCode>
                <c:ptCount val="7"/>
                <c:pt idx="0">
                  <c:v>2010</c:v>
                </c:pt>
                <c:pt idx="1">
                  <c:v>2015</c:v>
                </c:pt>
                <c:pt idx="2">
                  <c:v>2020</c:v>
                </c:pt>
                <c:pt idx="3">
                  <c:v>2025</c:v>
                </c:pt>
                <c:pt idx="4">
                  <c:v>2030</c:v>
                </c:pt>
                <c:pt idx="5">
                  <c:v>2035</c:v>
                </c:pt>
                <c:pt idx="6">
                  <c:v>2040</c:v>
                </c:pt>
              </c:numCache>
            </c:numRef>
          </c:cat>
          <c:val>
            <c:numRef>
              <c:f>page09!$C$9:$I$9</c:f>
              <c:numCache>
                <c:formatCode>General</c:formatCode>
                <c:ptCount val="7"/>
                <c:pt idx="0">
                  <c:v>100.66240000000001</c:v>
                </c:pt>
                <c:pt idx="1">
                  <c:v>110.50279999999999</c:v>
                </c:pt>
                <c:pt idx="2">
                  <c:v>114.7881</c:v>
                </c:pt>
                <c:pt idx="3">
                  <c:v>120.428</c:v>
                </c:pt>
                <c:pt idx="4">
                  <c:v>125.5189</c:v>
                </c:pt>
                <c:pt idx="5">
                  <c:v>132.6507</c:v>
                </c:pt>
                <c:pt idx="6">
                  <c:v>142.2499</c:v>
                </c:pt>
              </c:numCache>
            </c:numRef>
          </c:val>
        </c:ser>
        <c:ser>
          <c:idx val="2"/>
          <c:order val="2"/>
          <c:tx>
            <c:strRef>
              <c:f>page09!$B$10</c:f>
              <c:strCache>
                <c:ptCount val="1"/>
                <c:pt idx="0">
                  <c:v>Industrial</c:v>
                </c:pt>
              </c:strCache>
            </c:strRef>
          </c:tx>
          <c:spPr>
            <a:solidFill>
              <a:schemeClr val="accent2"/>
            </a:solidFill>
            <a:ln>
              <a:noFill/>
            </a:ln>
            <a:effectLst/>
          </c:spPr>
          <c:invertIfNegative val="0"/>
          <c:cat>
            <c:numRef>
              <c:f>page09!$C$7:$I$7</c:f>
              <c:numCache>
                <c:formatCode>General</c:formatCode>
                <c:ptCount val="7"/>
                <c:pt idx="0">
                  <c:v>2010</c:v>
                </c:pt>
                <c:pt idx="1">
                  <c:v>2015</c:v>
                </c:pt>
                <c:pt idx="2">
                  <c:v>2020</c:v>
                </c:pt>
                <c:pt idx="3">
                  <c:v>2025</c:v>
                </c:pt>
                <c:pt idx="4">
                  <c:v>2030</c:v>
                </c:pt>
                <c:pt idx="5">
                  <c:v>2035</c:v>
                </c:pt>
                <c:pt idx="6">
                  <c:v>2040</c:v>
                </c:pt>
              </c:numCache>
            </c:numRef>
          </c:cat>
          <c:val>
            <c:numRef>
              <c:f>page09!$C$10:$I$10</c:f>
              <c:numCache>
                <c:formatCode>General</c:formatCode>
                <c:ptCount val="7"/>
                <c:pt idx="0">
                  <c:v>210.5848</c:v>
                </c:pt>
                <c:pt idx="1">
                  <c:v>237.26499999999999</c:v>
                </c:pt>
                <c:pt idx="2">
                  <c:v>241.94820000000001</c:v>
                </c:pt>
                <c:pt idx="3">
                  <c:v>251.88050000000001</c:v>
                </c:pt>
                <c:pt idx="4">
                  <c:v>259.68150000000003</c:v>
                </c:pt>
                <c:pt idx="5">
                  <c:v>269.11239999999998</c:v>
                </c:pt>
                <c:pt idx="6">
                  <c:v>279.76620000000003</c:v>
                </c:pt>
              </c:numCache>
            </c:numRef>
          </c:val>
        </c:ser>
        <c:dLbls>
          <c:showLegendKey val="0"/>
          <c:showVal val="0"/>
          <c:showCatName val="0"/>
          <c:showSerName val="0"/>
          <c:showPercent val="0"/>
          <c:showBubbleSize val="0"/>
        </c:dLbls>
        <c:gapWidth val="219"/>
        <c:overlap val="-27"/>
        <c:axId val="204118480"/>
        <c:axId val="204119040"/>
      </c:barChart>
      <c:catAx>
        <c:axId val="204118480"/>
        <c:scaling>
          <c:orientation val="minMax"/>
        </c:scaling>
        <c:delete val="0"/>
        <c:axPos val="b"/>
        <c:numFmt formatCode="General" sourceLinked="1"/>
        <c:majorTickMark val="out"/>
        <c:minorTickMark val="none"/>
        <c:tickLblPos val="nextTo"/>
        <c:spPr>
          <a:noFill/>
          <a:ln w="12700" cap="flat" cmpd="sng" algn="ctr">
            <a:solidFill>
              <a:srgbClr val="000000"/>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204119040"/>
        <c:crosses val="autoZero"/>
        <c:auto val="1"/>
        <c:lblAlgn val="ctr"/>
        <c:lblOffset val="100"/>
        <c:noMultiLvlLbl val="0"/>
      </c:catAx>
      <c:valAx>
        <c:axId val="204119040"/>
        <c:scaling>
          <c:orientation val="minMax"/>
          <c:max val="350"/>
        </c:scaling>
        <c:delete val="0"/>
        <c:axPos val="l"/>
        <c:majorGridlines>
          <c:spPr>
            <a:ln w="9525" cap="flat" cmpd="sng" algn="ctr">
              <a:solidFill>
                <a:srgbClr val="FFFFFF">
                  <a:lumMod val="75000"/>
                </a:srgb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204118480"/>
        <c:crosses val="autoZero"/>
        <c:crossBetween val="between"/>
        <c:majorUnit val="50"/>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4">
    <c:autoUpdate val="0"/>
  </c:externalData>
  <c:userShapes r:id="rId5"/>
</c:chartSpace>
</file>

<file path=ppt/charts/chart7.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6.3159797895464165E-2"/>
          <c:y val="8.1190818843938681E-2"/>
          <c:w val="0.89603834804013305"/>
          <c:h val="0.81140998666104913"/>
        </c:manualLayout>
      </c:layout>
      <c:lineChart>
        <c:grouping val="standard"/>
        <c:varyColors val="0"/>
        <c:ser>
          <c:idx val="0"/>
          <c:order val="0"/>
          <c:tx>
            <c:strRef>
              <c:f>page10!$B$6</c:f>
              <c:strCache>
                <c:ptCount val="1"/>
                <c:pt idx="0">
                  <c:v>petroleum and other liquids (including biofuels)</c:v>
                </c:pt>
              </c:strCache>
            </c:strRef>
          </c:tx>
          <c:spPr>
            <a:ln w="22225" cap="rnd">
              <a:solidFill>
                <a:srgbClr val="BD732A">
                  <a:lumMod val="50000"/>
                </a:srgbClr>
              </a:solidFill>
              <a:round/>
            </a:ln>
            <a:effectLst/>
          </c:spPr>
          <c:marker>
            <c:symbol val="none"/>
          </c:marker>
          <c:cat>
            <c:numRef>
              <c:f>page10!$C$5:$BA$5</c:f>
              <c:numCache>
                <c:formatCode>General</c:formatCode>
                <c:ptCount val="5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numCache>
            </c:numRef>
          </c:cat>
          <c:val>
            <c:numRef>
              <c:f>page10!$C$6:$BA$6</c:f>
              <c:numCache>
                <c:formatCode>General</c:formatCode>
                <c:ptCount val="51"/>
                <c:pt idx="0">
                  <c:v>137.2268</c:v>
                </c:pt>
                <c:pt idx="1">
                  <c:v>138.37649999999999</c:v>
                </c:pt>
                <c:pt idx="2">
                  <c:v>138.99940000000001</c:v>
                </c:pt>
                <c:pt idx="3">
                  <c:v>138.70779999999999</c:v>
                </c:pt>
                <c:pt idx="4">
                  <c:v>141.51300000000001</c:v>
                </c:pt>
                <c:pt idx="5">
                  <c:v>143.70580000000001</c:v>
                </c:pt>
                <c:pt idx="6">
                  <c:v>147.1652</c:v>
                </c:pt>
                <c:pt idx="7">
                  <c:v>150.28729999999999</c:v>
                </c:pt>
                <c:pt idx="8">
                  <c:v>151.50319999999999</c:v>
                </c:pt>
                <c:pt idx="9">
                  <c:v>154.19739999999999</c:v>
                </c:pt>
                <c:pt idx="10">
                  <c:v>157.0188</c:v>
                </c:pt>
                <c:pt idx="11">
                  <c:v>158.8698</c:v>
                </c:pt>
                <c:pt idx="12">
                  <c:v>159.37909999999999</c:v>
                </c:pt>
                <c:pt idx="13">
                  <c:v>162.16239999999999</c:v>
                </c:pt>
                <c:pt idx="14">
                  <c:v>168.10769999999999</c:v>
                </c:pt>
                <c:pt idx="15">
                  <c:v>170.3597</c:v>
                </c:pt>
                <c:pt idx="16">
                  <c:v>172.9051</c:v>
                </c:pt>
                <c:pt idx="17">
                  <c:v>174.154</c:v>
                </c:pt>
                <c:pt idx="18">
                  <c:v>171.911</c:v>
                </c:pt>
                <c:pt idx="19">
                  <c:v>172.13659999999999</c:v>
                </c:pt>
                <c:pt idx="20">
                  <c:v>178.04069999999999</c:v>
                </c:pt>
                <c:pt idx="21">
                  <c:v>179.96369999999999</c:v>
                </c:pt>
                <c:pt idx="22">
                  <c:v>183.15280000000001</c:v>
                </c:pt>
                <c:pt idx="23">
                  <c:v>185.5985</c:v>
                </c:pt>
                <c:pt idx="24">
                  <c:v>188.05959999999999</c:v>
                </c:pt>
                <c:pt idx="25">
                  <c:v>190.58109999999999</c:v>
                </c:pt>
                <c:pt idx="26">
                  <c:v>193.75309999999999</c:v>
                </c:pt>
                <c:pt idx="27">
                  <c:v>196.70339999999999</c:v>
                </c:pt>
                <c:pt idx="28">
                  <c:v>199.85589999999999</c:v>
                </c:pt>
                <c:pt idx="29">
                  <c:v>199.55869999999999</c:v>
                </c:pt>
                <c:pt idx="30">
                  <c:v>199.99700000000001</c:v>
                </c:pt>
                <c:pt idx="31">
                  <c:v>201.4889</c:v>
                </c:pt>
                <c:pt idx="32">
                  <c:v>202.4092</c:v>
                </c:pt>
                <c:pt idx="33">
                  <c:v>203.06979999999999</c:v>
                </c:pt>
                <c:pt idx="34">
                  <c:v>203.68780000000001</c:v>
                </c:pt>
                <c:pt idx="35">
                  <c:v>203.92240000000001</c:v>
                </c:pt>
                <c:pt idx="36">
                  <c:v>204.02430000000001</c:v>
                </c:pt>
                <c:pt idx="37">
                  <c:v>204.7619</c:v>
                </c:pt>
                <c:pt idx="38">
                  <c:v>205.7989</c:v>
                </c:pt>
                <c:pt idx="39">
                  <c:v>207.00069999999999</c:v>
                </c:pt>
                <c:pt idx="40">
                  <c:v>208.1447</c:v>
                </c:pt>
                <c:pt idx="41">
                  <c:v>209.40969999999999</c:v>
                </c:pt>
                <c:pt idx="42">
                  <c:v>210.69319999999999</c:v>
                </c:pt>
                <c:pt idx="43">
                  <c:v>212.22120000000001</c:v>
                </c:pt>
                <c:pt idx="44">
                  <c:v>214.0523</c:v>
                </c:pt>
                <c:pt idx="45">
                  <c:v>215.99590000000001</c:v>
                </c:pt>
                <c:pt idx="46">
                  <c:v>217.8837</c:v>
                </c:pt>
                <c:pt idx="47">
                  <c:v>219.78049999999999</c:v>
                </c:pt>
                <c:pt idx="48">
                  <c:v>221.85</c:v>
                </c:pt>
                <c:pt idx="49">
                  <c:v>223.97450000000001</c:v>
                </c:pt>
                <c:pt idx="50">
                  <c:v>225.98820000000001</c:v>
                </c:pt>
              </c:numCache>
            </c:numRef>
          </c:val>
          <c:smooth val="0"/>
        </c:ser>
        <c:ser>
          <c:idx val="1"/>
          <c:order val="1"/>
          <c:tx>
            <c:strRef>
              <c:f>page10!$B$7</c:f>
              <c:strCache>
                <c:ptCount val="1"/>
                <c:pt idx="0">
                  <c:v>natural gas</c:v>
                </c:pt>
              </c:strCache>
            </c:strRef>
          </c:tx>
          <c:spPr>
            <a:ln w="22225" cap="rnd">
              <a:solidFill>
                <a:srgbClr val="00B0F0"/>
              </a:solidFill>
              <a:round/>
            </a:ln>
            <a:effectLst/>
          </c:spPr>
          <c:marker>
            <c:symbol val="none"/>
          </c:marker>
          <c:cat>
            <c:numRef>
              <c:f>page10!$C$5:$BA$5</c:f>
              <c:numCache>
                <c:formatCode>General</c:formatCode>
                <c:ptCount val="5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numCache>
            </c:numRef>
          </c:cat>
          <c:val>
            <c:numRef>
              <c:f>page10!$C$7:$BA$7</c:f>
              <c:numCache>
                <c:formatCode>General</c:formatCode>
                <c:ptCount val="51"/>
                <c:pt idx="0">
                  <c:v>75.2804</c:v>
                </c:pt>
                <c:pt idx="1">
                  <c:v>76.935299999999998</c:v>
                </c:pt>
                <c:pt idx="2">
                  <c:v>77.031599999999997</c:v>
                </c:pt>
                <c:pt idx="3">
                  <c:v>78.657799999999995</c:v>
                </c:pt>
                <c:pt idx="4">
                  <c:v>78.896299999999997</c:v>
                </c:pt>
                <c:pt idx="5">
                  <c:v>81.244799999999998</c:v>
                </c:pt>
                <c:pt idx="6">
                  <c:v>83.2804</c:v>
                </c:pt>
                <c:pt idx="7">
                  <c:v>83.450999999999993</c:v>
                </c:pt>
                <c:pt idx="8">
                  <c:v>84.157300000000006</c:v>
                </c:pt>
                <c:pt idx="9">
                  <c:v>86.361999999999995</c:v>
                </c:pt>
                <c:pt idx="10">
                  <c:v>89.782700000000006</c:v>
                </c:pt>
                <c:pt idx="11">
                  <c:v>90.396799999999999</c:v>
                </c:pt>
                <c:pt idx="12">
                  <c:v>94.066400000000002</c:v>
                </c:pt>
                <c:pt idx="13">
                  <c:v>96.605199999999996</c:v>
                </c:pt>
                <c:pt idx="14">
                  <c:v>100.0492</c:v>
                </c:pt>
                <c:pt idx="15">
                  <c:v>102.34139999999999</c:v>
                </c:pt>
                <c:pt idx="16">
                  <c:v>105.1561</c:v>
                </c:pt>
                <c:pt idx="17">
                  <c:v>108.6973</c:v>
                </c:pt>
                <c:pt idx="18">
                  <c:v>112.21129999999999</c:v>
                </c:pt>
                <c:pt idx="19">
                  <c:v>108.7319</c:v>
                </c:pt>
                <c:pt idx="20">
                  <c:v>118.0624</c:v>
                </c:pt>
                <c:pt idx="21">
                  <c:v>121.3073</c:v>
                </c:pt>
                <c:pt idx="22">
                  <c:v>125.11879999999999</c:v>
                </c:pt>
                <c:pt idx="23">
                  <c:v>127.24469999999999</c:v>
                </c:pt>
                <c:pt idx="24">
                  <c:v>127.4474</c:v>
                </c:pt>
                <c:pt idx="25">
                  <c:v>128.92789999999999</c:v>
                </c:pt>
                <c:pt idx="26">
                  <c:v>128.86770000000001</c:v>
                </c:pt>
                <c:pt idx="27">
                  <c:v>130.67230000000001</c:v>
                </c:pt>
                <c:pt idx="28">
                  <c:v>131.43379999999999</c:v>
                </c:pt>
                <c:pt idx="29">
                  <c:v>131.4717</c:v>
                </c:pt>
                <c:pt idx="30">
                  <c:v>131.7243</c:v>
                </c:pt>
                <c:pt idx="31">
                  <c:v>133.29900000000001</c:v>
                </c:pt>
                <c:pt idx="32">
                  <c:v>135.5789</c:v>
                </c:pt>
                <c:pt idx="33">
                  <c:v>138.18430000000001</c:v>
                </c:pt>
                <c:pt idx="34">
                  <c:v>141.02199999999999</c:v>
                </c:pt>
                <c:pt idx="35">
                  <c:v>143.38919999999999</c:v>
                </c:pt>
                <c:pt idx="36">
                  <c:v>145.5421</c:v>
                </c:pt>
                <c:pt idx="37">
                  <c:v>147.4718</c:v>
                </c:pt>
                <c:pt idx="38">
                  <c:v>149.5378</c:v>
                </c:pt>
                <c:pt idx="39">
                  <c:v>151.84690000000001</c:v>
                </c:pt>
                <c:pt idx="40">
                  <c:v>154.3262</c:v>
                </c:pt>
                <c:pt idx="41">
                  <c:v>156.78319999999999</c:v>
                </c:pt>
                <c:pt idx="42">
                  <c:v>159.52260000000001</c:v>
                </c:pt>
                <c:pt idx="43">
                  <c:v>162.10990000000001</c:v>
                </c:pt>
                <c:pt idx="44">
                  <c:v>165.32929999999999</c:v>
                </c:pt>
                <c:pt idx="45">
                  <c:v>168.6456</c:v>
                </c:pt>
                <c:pt idx="46">
                  <c:v>171.71090000000001</c:v>
                </c:pt>
                <c:pt idx="47">
                  <c:v>174.69980000000001</c:v>
                </c:pt>
                <c:pt idx="48">
                  <c:v>177.8501</c:v>
                </c:pt>
                <c:pt idx="49">
                  <c:v>181.06020000000001</c:v>
                </c:pt>
                <c:pt idx="50">
                  <c:v>184.03739999999999</c:v>
                </c:pt>
              </c:numCache>
            </c:numRef>
          </c:val>
          <c:smooth val="0"/>
        </c:ser>
        <c:ser>
          <c:idx val="2"/>
          <c:order val="2"/>
          <c:tx>
            <c:strRef>
              <c:f>page10!$B$8</c:f>
              <c:strCache>
                <c:ptCount val="1"/>
                <c:pt idx="0">
                  <c:v>coal</c:v>
                </c:pt>
              </c:strCache>
            </c:strRef>
          </c:tx>
          <c:spPr>
            <a:ln w="22225" cap="rnd">
              <a:solidFill>
                <a:srgbClr val="000000"/>
              </a:solidFill>
              <a:round/>
            </a:ln>
            <a:effectLst/>
          </c:spPr>
          <c:marker>
            <c:symbol val="none"/>
          </c:marker>
          <c:cat>
            <c:numRef>
              <c:f>page10!$C$5:$BA$5</c:f>
              <c:numCache>
                <c:formatCode>General</c:formatCode>
                <c:ptCount val="5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numCache>
            </c:numRef>
          </c:cat>
          <c:val>
            <c:numRef>
              <c:f>page10!$C$8:$BA$8</c:f>
              <c:numCache>
                <c:formatCode>General</c:formatCode>
                <c:ptCount val="51"/>
                <c:pt idx="0">
                  <c:v>89.249600000000001</c:v>
                </c:pt>
                <c:pt idx="1">
                  <c:v>83.569000000000003</c:v>
                </c:pt>
                <c:pt idx="2">
                  <c:v>81.999300000000005</c:v>
                </c:pt>
                <c:pt idx="3">
                  <c:v>83.741900000000001</c:v>
                </c:pt>
                <c:pt idx="4">
                  <c:v>84.307100000000005</c:v>
                </c:pt>
                <c:pt idx="5">
                  <c:v>86.870800000000003</c:v>
                </c:pt>
                <c:pt idx="6">
                  <c:v>89.160300000000007</c:v>
                </c:pt>
                <c:pt idx="7">
                  <c:v>88.022900000000007</c:v>
                </c:pt>
                <c:pt idx="8">
                  <c:v>86.853399999999993</c:v>
                </c:pt>
                <c:pt idx="9">
                  <c:v>89.862200000000001</c:v>
                </c:pt>
                <c:pt idx="10">
                  <c:v>96.453900000000004</c:v>
                </c:pt>
                <c:pt idx="11">
                  <c:v>97.797200000000004</c:v>
                </c:pt>
                <c:pt idx="12">
                  <c:v>100.59650000000001</c:v>
                </c:pt>
                <c:pt idx="13">
                  <c:v>108.7607</c:v>
                </c:pt>
                <c:pt idx="14">
                  <c:v>118.4734</c:v>
                </c:pt>
                <c:pt idx="15">
                  <c:v>126.1836</c:v>
                </c:pt>
                <c:pt idx="16">
                  <c:v>133.14769999999999</c:v>
                </c:pt>
                <c:pt idx="17">
                  <c:v>140.15209999999999</c:v>
                </c:pt>
                <c:pt idx="18">
                  <c:v>142.2466</c:v>
                </c:pt>
                <c:pt idx="19">
                  <c:v>140.33789999999999</c:v>
                </c:pt>
                <c:pt idx="20">
                  <c:v>141.2628</c:v>
                </c:pt>
                <c:pt idx="21">
                  <c:v>149.48570000000001</c:v>
                </c:pt>
                <c:pt idx="22">
                  <c:v>153.8793</c:v>
                </c:pt>
                <c:pt idx="23">
                  <c:v>156.28110000000001</c:v>
                </c:pt>
                <c:pt idx="24">
                  <c:v>154.51589999999999</c:v>
                </c:pt>
                <c:pt idx="25">
                  <c:v>158.21209999999999</c:v>
                </c:pt>
                <c:pt idx="26">
                  <c:v>158.0498</c:v>
                </c:pt>
                <c:pt idx="27">
                  <c:v>159.82669999999999</c:v>
                </c:pt>
                <c:pt idx="28">
                  <c:v>160.82239999999999</c:v>
                </c:pt>
                <c:pt idx="29">
                  <c:v>161.745</c:v>
                </c:pt>
                <c:pt idx="30">
                  <c:v>161.93430000000001</c:v>
                </c:pt>
                <c:pt idx="31">
                  <c:v>162.1653</c:v>
                </c:pt>
                <c:pt idx="32">
                  <c:v>162.63380000000001</c:v>
                </c:pt>
                <c:pt idx="33">
                  <c:v>163.14230000000001</c:v>
                </c:pt>
                <c:pt idx="34">
                  <c:v>162.71080000000001</c:v>
                </c:pt>
                <c:pt idx="35">
                  <c:v>161.8741</c:v>
                </c:pt>
                <c:pt idx="36">
                  <c:v>160.857</c:v>
                </c:pt>
                <c:pt idx="37">
                  <c:v>160.15539999999999</c:v>
                </c:pt>
                <c:pt idx="38">
                  <c:v>159.6687</c:v>
                </c:pt>
                <c:pt idx="39">
                  <c:v>159.09979999999999</c:v>
                </c:pt>
                <c:pt idx="40">
                  <c:v>158.83250000000001</c:v>
                </c:pt>
                <c:pt idx="41">
                  <c:v>159.01259999999999</c:v>
                </c:pt>
                <c:pt idx="42">
                  <c:v>158.86580000000001</c:v>
                </c:pt>
                <c:pt idx="43">
                  <c:v>158.94499999999999</c:v>
                </c:pt>
                <c:pt idx="44">
                  <c:v>159.0592</c:v>
                </c:pt>
                <c:pt idx="45">
                  <c:v>159.27590000000001</c:v>
                </c:pt>
                <c:pt idx="46">
                  <c:v>159.57660000000001</c:v>
                </c:pt>
                <c:pt idx="47">
                  <c:v>159.69800000000001</c:v>
                </c:pt>
                <c:pt idx="48">
                  <c:v>159.9384</c:v>
                </c:pt>
                <c:pt idx="49">
                  <c:v>160.20760000000001</c:v>
                </c:pt>
                <c:pt idx="50">
                  <c:v>160.54089999999999</c:v>
                </c:pt>
              </c:numCache>
            </c:numRef>
          </c:val>
          <c:smooth val="0"/>
        </c:ser>
        <c:ser>
          <c:idx val="3"/>
          <c:order val="3"/>
          <c:tx>
            <c:strRef>
              <c:f>page10!$B$9</c:f>
              <c:strCache>
                <c:ptCount val="1"/>
                <c:pt idx="0">
                  <c:v>nuclear</c:v>
                </c:pt>
              </c:strCache>
            </c:strRef>
          </c:tx>
          <c:spPr>
            <a:ln w="22225" cap="rnd">
              <a:solidFill>
                <a:srgbClr val="C00000"/>
              </a:solidFill>
              <a:round/>
            </a:ln>
            <a:effectLst/>
          </c:spPr>
          <c:marker>
            <c:symbol val="none"/>
          </c:marker>
          <c:cat>
            <c:numRef>
              <c:f>page10!$C$5:$BA$5</c:f>
              <c:numCache>
                <c:formatCode>General</c:formatCode>
                <c:ptCount val="5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numCache>
            </c:numRef>
          </c:cat>
          <c:val>
            <c:numRef>
              <c:f>page10!$C$9:$BA$9</c:f>
              <c:numCache>
                <c:formatCode>General</c:formatCode>
                <c:ptCount val="51"/>
                <c:pt idx="0">
                  <c:v>20.3569</c:v>
                </c:pt>
                <c:pt idx="1">
                  <c:v>21.183</c:v>
                </c:pt>
                <c:pt idx="2">
                  <c:v>21.2746</c:v>
                </c:pt>
                <c:pt idx="3">
                  <c:v>22.008400000000002</c:v>
                </c:pt>
                <c:pt idx="4">
                  <c:v>22.405899999999999</c:v>
                </c:pt>
                <c:pt idx="5">
                  <c:v>23.257999999999999</c:v>
                </c:pt>
                <c:pt idx="6">
                  <c:v>24.108000000000001</c:v>
                </c:pt>
                <c:pt idx="7">
                  <c:v>23.880199999999999</c:v>
                </c:pt>
                <c:pt idx="8">
                  <c:v>24.307500000000001</c:v>
                </c:pt>
                <c:pt idx="9">
                  <c:v>25.084099999999999</c:v>
                </c:pt>
                <c:pt idx="10">
                  <c:v>25.650500000000001</c:v>
                </c:pt>
                <c:pt idx="11">
                  <c:v>26.382999999999999</c:v>
                </c:pt>
                <c:pt idx="12">
                  <c:v>26.671800000000001</c:v>
                </c:pt>
                <c:pt idx="13">
                  <c:v>26.295400000000001</c:v>
                </c:pt>
                <c:pt idx="14">
                  <c:v>27.248899999999999</c:v>
                </c:pt>
                <c:pt idx="15">
                  <c:v>27.3049</c:v>
                </c:pt>
                <c:pt idx="16">
                  <c:v>27.671199999999999</c:v>
                </c:pt>
                <c:pt idx="17">
                  <c:v>27.159800000000001</c:v>
                </c:pt>
                <c:pt idx="18">
                  <c:v>27.031199999999998</c:v>
                </c:pt>
                <c:pt idx="19">
                  <c:v>26.6417</c:v>
                </c:pt>
                <c:pt idx="20">
                  <c:v>27.380400000000002</c:v>
                </c:pt>
                <c:pt idx="21">
                  <c:v>26.248699999999999</c:v>
                </c:pt>
                <c:pt idx="22">
                  <c:v>24.4758</c:v>
                </c:pt>
                <c:pt idx="23">
                  <c:v>24.653400000000001</c:v>
                </c:pt>
                <c:pt idx="24">
                  <c:v>25.139600000000002</c:v>
                </c:pt>
                <c:pt idx="25">
                  <c:v>26.003499999999999</c:v>
                </c:pt>
                <c:pt idx="26">
                  <c:v>26.563800000000001</c:v>
                </c:pt>
                <c:pt idx="27">
                  <c:v>26.9437</c:v>
                </c:pt>
                <c:pt idx="28">
                  <c:v>27.750599999999999</c:v>
                </c:pt>
                <c:pt idx="29">
                  <c:v>28.217600000000001</c:v>
                </c:pt>
                <c:pt idx="30">
                  <c:v>28.525099999999998</c:v>
                </c:pt>
                <c:pt idx="31">
                  <c:v>28.9755</c:v>
                </c:pt>
                <c:pt idx="32">
                  <c:v>29.0427</c:v>
                </c:pt>
                <c:pt idx="33">
                  <c:v>29.278500000000001</c:v>
                </c:pt>
                <c:pt idx="34">
                  <c:v>29.636099999999999</c:v>
                </c:pt>
                <c:pt idx="35">
                  <c:v>30.895800000000001</c:v>
                </c:pt>
                <c:pt idx="36">
                  <c:v>31.669499999999999</c:v>
                </c:pt>
                <c:pt idx="37">
                  <c:v>32.002499999999998</c:v>
                </c:pt>
                <c:pt idx="38">
                  <c:v>32.353999999999999</c:v>
                </c:pt>
                <c:pt idx="39">
                  <c:v>32.991100000000003</c:v>
                </c:pt>
                <c:pt idx="40">
                  <c:v>33.502899999999997</c:v>
                </c:pt>
                <c:pt idx="41">
                  <c:v>33.922800000000002</c:v>
                </c:pt>
                <c:pt idx="42">
                  <c:v>34.655900000000003</c:v>
                </c:pt>
                <c:pt idx="43">
                  <c:v>35.118600000000001</c:v>
                </c:pt>
                <c:pt idx="44">
                  <c:v>35.377699999999997</c:v>
                </c:pt>
                <c:pt idx="45">
                  <c:v>35.399700000000003</c:v>
                </c:pt>
                <c:pt idx="46">
                  <c:v>35.9099</c:v>
                </c:pt>
                <c:pt idx="47">
                  <c:v>36.340299999999999</c:v>
                </c:pt>
                <c:pt idx="48">
                  <c:v>36.948599999999999</c:v>
                </c:pt>
                <c:pt idx="49">
                  <c:v>37.362400000000001</c:v>
                </c:pt>
                <c:pt idx="50">
                  <c:v>37.928699999999999</c:v>
                </c:pt>
              </c:numCache>
            </c:numRef>
          </c:val>
          <c:smooth val="0"/>
        </c:ser>
        <c:ser>
          <c:idx val="4"/>
          <c:order val="4"/>
          <c:tx>
            <c:strRef>
              <c:f>page10!$B$10</c:f>
              <c:strCache>
                <c:ptCount val="1"/>
                <c:pt idx="0">
                  <c:v>renewable energy (excluding biofuels)</c:v>
                </c:pt>
              </c:strCache>
            </c:strRef>
          </c:tx>
          <c:spPr>
            <a:ln w="22225" cap="rnd">
              <a:solidFill>
                <a:srgbClr val="5D9732"/>
              </a:solidFill>
              <a:round/>
            </a:ln>
            <a:effectLst/>
          </c:spPr>
          <c:marker>
            <c:symbol val="none"/>
          </c:marker>
          <c:cat>
            <c:numRef>
              <c:f>page10!$C$5:$BA$5</c:f>
              <c:numCache>
                <c:formatCode>General</c:formatCode>
                <c:ptCount val="5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numCache>
            </c:numRef>
          </c:cat>
          <c:val>
            <c:numRef>
              <c:f>page10!$C$10:$BA$10</c:f>
              <c:numCache>
                <c:formatCode>General</c:formatCode>
                <c:ptCount val="51"/>
                <c:pt idx="0">
                  <c:v>33.886699999999998</c:v>
                </c:pt>
                <c:pt idx="1">
                  <c:v>34.598999999999997</c:v>
                </c:pt>
                <c:pt idx="2">
                  <c:v>35.045999999999999</c:v>
                </c:pt>
                <c:pt idx="3">
                  <c:v>36.213000000000001</c:v>
                </c:pt>
                <c:pt idx="4">
                  <c:v>36.984000000000002</c:v>
                </c:pt>
                <c:pt idx="5">
                  <c:v>38.653300000000002</c:v>
                </c:pt>
                <c:pt idx="6">
                  <c:v>39.369700000000002</c:v>
                </c:pt>
                <c:pt idx="7">
                  <c:v>40.017000000000003</c:v>
                </c:pt>
                <c:pt idx="8">
                  <c:v>40.107500000000002</c:v>
                </c:pt>
                <c:pt idx="9">
                  <c:v>40.396000000000001</c:v>
                </c:pt>
                <c:pt idx="10">
                  <c:v>41.014400000000002</c:v>
                </c:pt>
                <c:pt idx="11">
                  <c:v>40.8996</c:v>
                </c:pt>
                <c:pt idx="12">
                  <c:v>41.597000000000001</c:v>
                </c:pt>
                <c:pt idx="13">
                  <c:v>42.068800000000003</c:v>
                </c:pt>
                <c:pt idx="14">
                  <c:v>44.159799999999997</c:v>
                </c:pt>
                <c:pt idx="15">
                  <c:v>45.8476</c:v>
                </c:pt>
                <c:pt idx="16">
                  <c:v>47.415100000000002</c:v>
                </c:pt>
                <c:pt idx="17">
                  <c:v>48.786000000000001</c:v>
                </c:pt>
                <c:pt idx="18">
                  <c:v>52.6462</c:v>
                </c:pt>
                <c:pt idx="19">
                  <c:v>53.7898</c:v>
                </c:pt>
                <c:pt idx="20">
                  <c:v>58.057899999999997</c:v>
                </c:pt>
                <c:pt idx="21">
                  <c:v>60.389400000000002</c:v>
                </c:pt>
                <c:pt idx="22">
                  <c:v>63.675199999999997</c:v>
                </c:pt>
                <c:pt idx="23">
                  <c:v>67.810299999999998</c:v>
                </c:pt>
                <c:pt idx="24">
                  <c:v>70.578800000000001</c:v>
                </c:pt>
                <c:pt idx="25">
                  <c:v>71.720200000000006</c:v>
                </c:pt>
                <c:pt idx="26">
                  <c:v>73.483199999999997</c:v>
                </c:pt>
                <c:pt idx="27">
                  <c:v>74.879099999999994</c:v>
                </c:pt>
                <c:pt idx="28">
                  <c:v>77.884799999999998</c:v>
                </c:pt>
                <c:pt idx="29">
                  <c:v>79.882499999999993</c:v>
                </c:pt>
                <c:pt idx="30">
                  <c:v>82.717200000000005</c:v>
                </c:pt>
                <c:pt idx="31">
                  <c:v>85.741399999999999</c:v>
                </c:pt>
                <c:pt idx="32">
                  <c:v>88.768199999999993</c:v>
                </c:pt>
                <c:pt idx="33">
                  <c:v>91.152600000000007</c:v>
                </c:pt>
                <c:pt idx="34">
                  <c:v>93.146100000000004</c:v>
                </c:pt>
                <c:pt idx="35">
                  <c:v>94.839200000000005</c:v>
                </c:pt>
                <c:pt idx="36">
                  <c:v>97.195899999999995</c:v>
                </c:pt>
                <c:pt idx="37">
                  <c:v>100.2025</c:v>
                </c:pt>
                <c:pt idx="38">
                  <c:v>103.1564</c:v>
                </c:pt>
                <c:pt idx="39">
                  <c:v>106.19889999999999</c:v>
                </c:pt>
                <c:pt idx="40">
                  <c:v>108.4388</c:v>
                </c:pt>
                <c:pt idx="41">
                  <c:v>110.301</c:v>
                </c:pt>
                <c:pt idx="42">
                  <c:v>112.11239999999999</c:v>
                </c:pt>
                <c:pt idx="43">
                  <c:v>113.9911</c:v>
                </c:pt>
                <c:pt idx="44">
                  <c:v>115.97450000000001</c:v>
                </c:pt>
                <c:pt idx="45">
                  <c:v>117.93340000000001</c:v>
                </c:pt>
                <c:pt idx="46">
                  <c:v>120.10420000000001</c:v>
                </c:pt>
                <c:pt idx="47">
                  <c:v>122.1854</c:v>
                </c:pt>
                <c:pt idx="48">
                  <c:v>124.12</c:v>
                </c:pt>
                <c:pt idx="49">
                  <c:v>126.0108</c:v>
                </c:pt>
                <c:pt idx="50">
                  <c:v>127.9692</c:v>
                </c:pt>
              </c:numCache>
            </c:numRef>
          </c:val>
          <c:smooth val="0"/>
        </c:ser>
        <c:dLbls>
          <c:showLegendKey val="0"/>
          <c:showVal val="0"/>
          <c:showCatName val="0"/>
          <c:showSerName val="0"/>
          <c:showPercent val="0"/>
          <c:showBubbleSize val="0"/>
        </c:dLbls>
        <c:smooth val="0"/>
        <c:axId val="204123520"/>
        <c:axId val="204124080"/>
      </c:lineChart>
      <c:catAx>
        <c:axId val="204123520"/>
        <c:scaling>
          <c:orientation val="minMax"/>
        </c:scaling>
        <c:delete val="0"/>
        <c:axPos val="b"/>
        <c:numFmt formatCode="General" sourceLinked="1"/>
        <c:majorTickMark val="out"/>
        <c:minorTickMark val="none"/>
        <c:tickLblPos val="nextTo"/>
        <c:spPr>
          <a:noFill/>
          <a:ln w="12700" cap="flat" cmpd="sng" algn="ctr">
            <a:solidFill>
              <a:srgbClr val="000000"/>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204124080"/>
        <c:crosses val="autoZero"/>
        <c:auto val="1"/>
        <c:lblAlgn val="ctr"/>
        <c:lblOffset val="100"/>
        <c:tickLblSkip val="5"/>
        <c:tickMarkSkip val="5"/>
        <c:noMultiLvlLbl val="0"/>
      </c:catAx>
      <c:valAx>
        <c:axId val="204124080"/>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204123520"/>
        <c:crosses val="autoZero"/>
        <c:crossBetween val="between"/>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4">
    <c:autoUpdate val="0"/>
  </c:externalData>
  <c:userShapes r:id="rId5"/>
</c:chartSpace>
</file>

<file path=ppt/charts/chart8.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5.950855777397112E-2"/>
          <c:y val="3.5019191606855286E-2"/>
          <c:w val="0.90717275331442804"/>
          <c:h val="0.85937658356954982"/>
        </c:manualLayout>
      </c:layout>
      <c:lineChart>
        <c:grouping val="standard"/>
        <c:varyColors val="0"/>
        <c:ser>
          <c:idx val="0"/>
          <c:order val="0"/>
          <c:tx>
            <c:strRef>
              <c:f>page11!$B$5</c:f>
              <c:strCache>
                <c:ptCount val="1"/>
                <c:pt idx="0">
                  <c:v>OECD</c:v>
                </c:pt>
              </c:strCache>
            </c:strRef>
          </c:tx>
          <c:spPr>
            <a:ln w="22225" cap="rnd">
              <a:solidFill>
                <a:srgbClr val="003953"/>
              </a:solidFill>
              <a:round/>
            </a:ln>
            <a:effectLst/>
          </c:spPr>
          <c:marker>
            <c:symbol val="none"/>
          </c:marker>
          <c:cat>
            <c:numRef>
              <c:f>page11!$C$4:$BA$4</c:f>
              <c:numCache>
                <c:formatCode>General</c:formatCode>
                <c:ptCount val="5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numCache>
            </c:numRef>
          </c:cat>
          <c:val>
            <c:numRef>
              <c:f>page11!$C$5:$BA$5</c:f>
              <c:numCache>
                <c:formatCode>General</c:formatCode>
                <c:ptCount val="51"/>
                <c:pt idx="0">
                  <c:v>28.185279299999998</c:v>
                </c:pt>
                <c:pt idx="1">
                  <c:v>28.453886699999998</c:v>
                </c:pt>
                <c:pt idx="2">
                  <c:v>29.066767599999999</c:v>
                </c:pt>
                <c:pt idx="3">
                  <c:v>29.492148399999998</c:v>
                </c:pt>
                <c:pt idx="4">
                  <c:v>30.423968799999997</c:v>
                </c:pt>
                <c:pt idx="5">
                  <c:v>31.258523399999998</c:v>
                </c:pt>
                <c:pt idx="6">
                  <c:v>32.258285199999996</c:v>
                </c:pt>
                <c:pt idx="7">
                  <c:v>33.441050799999999</c:v>
                </c:pt>
                <c:pt idx="8">
                  <c:v>34.379078100000001</c:v>
                </c:pt>
                <c:pt idx="9">
                  <c:v>35.512328099999998</c:v>
                </c:pt>
                <c:pt idx="10">
                  <c:v>36.993585899999999</c:v>
                </c:pt>
                <c:pt idx="11">
                  <c:v>37.494121099999994</c:v>
                </c:pt>
                <c:pt idx="12">
                  <c:v>38.112968800000004</c:v>
                </c:pt>
                <c:pt idx="13">
                  <c:v>38.900828099999998</c:v>
                </c:pt>
                <c:pt idx="14">
                  <c:v>40.166640600000001</c:v>
                </c:pt>
                <c:pt idx="15">
                  <c:v>41.148164100000002</c:v>
                </c:pt>
                <c:pt idx="16">
                  <c:v>42.4452383</c:v>
                </c:pt>
                <c:pt idx="17">
                  <c:v>43.571929699999998</c:v>
                </c:pt>
                <c:pt idx="18">
                  <c:v>43.6689297</c:v>
                </c:pt>
                <c:pt idx="19">
                  <c:v>42.1644766</c:v>
                </c:pt>
                <c:pt idx="20">
                  <c:v>43.4193359</c:v>
                </c:pt>
                <c:pt idx="21">
                  <c:v>44.2986328</c:v>
                </c:pt>
                <c:pt idx="22">
                  <c:v>44.887878900000004</c:v>
                </c:pt>
                <c:pt idx="23">
                  <c:v>45.556019500000005</c:v>
                </c:pt>
                <c:pt idx="24">
                  <c:v>46.486800799999997</c:v>
                </c:pt>
                <c:pt idx="25">
                  <c:v>47.582191400000006</c:v>
                </c:pt>
                <c:pt idx="26">
                  <c:v>48.395093800000005</c:v>
                </c:pt>
                <c:pt idx="27">
                  <c:v>49.421492200000003</c:v>
                </c:pt>
                <c:pt idx="28">
                  <c:v>50.334222699999998</c:v>
                </c:pt>
                <c:pt idx="29">
                  <c:v>51.1245859</c:v>
                </c:pt>
                <c:pt idx="30">
                  <c:v>51.981960899999997</c:v>
                </c:pt>
                <c:pt idx="31">
                  <c:v>53.087914099999999</c:v>
                </c:pt>
                <c:pt idx="32">
                  <c:v>54.206273400000001</c:v>
                </c:pt>
                <c:pt idx="33">
                  <c:v>55.217074200000006</c:v>
                </c:pt>
                <c:pt idx="34">
                  <c:v>56.212398399999998</c:v>
                </c:pt>
                <c:pt idx="35">
                  <c:v>57.136140599999997</c:v>
                </c:pt>
                <c:pt idx="36">
                  <c:v>57.9806016</c:v>
                </c:pt>
                <c:pt idx="37">
                  <c:v>58.877535199999997</c:v>
                </c:pt>
                <c:pt idx="38">
                  <c:v>59.851796900000004</c:v>
                </c:pt>
                <c:pt idx="39">
                  <c:v>60.818972699999996</c:v>
                </c:pt>
                <c:pt idx="40">
                  <c:v>61.755996099999997</c:v>
                </c:pt>
                <c:pt idx="41">
                  <c:v>62.683480499999995</c:v>
                </c:pt>
                <c:pt idx="42">
                  <c:v>63.626515599999998</c:v>
                </c:pt>
                <c:pt idx="43">
                  <c:v>64.6485117</c:v>
                </c:pt>
                <c:pt idx="44">
                  <c:v>65.73419530000001</c:v>
                </c:pt>
                <c:pt idx="45">
                  <c:v>66.81764840000001</c:v>
                </c:pt>
                <c:pt idx="46">
                  <c:v>67.87403909999999</c:v>
                </c:pt>
                <c:pt idx="47">
                  <c:v>68.947843800000001</c:v>
                </c:pt>
                <c:pt idx="48">
                  <c:v>70.062414099999998</c:v>
                </c:pt>
                <c:pt idx="49">
                  <c:v>71.1365938</c:v>
                </c:pt>
                <c:pt idx="50">
                  <c:v>72.177390599999995</c:v>
                </c:pt>
              </c:numCache>
            </c:numRef>
          </c:val>
          <c:smooth val="0"/>
        </c:ser>
        <c:ser>
          <c:idx val="1"/>
          <c:order val="1"/>
          <c:tx>
            <c:strRef>
              <c:f>page11!$B$6</c:f>
              <c:strCache>
                <c:ptCount val="1"/>
                <c:pt idx="0">
                  <c:v>Non-OECD</c:v>
                </c:pt>
              </c:strCache>
            </c:strRef>
          </c:tx>
          <c:spPr>
            <a:ln w="22225" cap="rnd">
              <a:solidFill>
                <a:srgbClr val="A33340"/>
              </a:solidFill>
              <a:round/>
            </a:ln>
            <a:effectLst/>
          </c:spPr>
          <c:marker>
            <c:symbol val="none"/>
          </c:marker>
          <c:cat>
            <c:numRef>
              <c:f>page11!$C$4:$BA$4</c:f>
              <c:numCache>
                <c:formatCode>General</c:formatCode>
                <c:ptCount val="5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numCache>
            </c:numRef>
          </c:cat>
          <c:val>
            <c:numRef>
              <c:f>page11!$C$6:$BA$6</c:f>
              <c:numCache>
                <c:formatCode>General</c:formatCode>
                <c:ptCount val="51"/>
                <c:pt idx="0">
                  <c:v>17.2915332</c:v>
                </c:pt>
                <c:pt idx="1">
                  <c:v>17.530128900000001</c:v>
                </c:pt>
                <c:pt idx="2">
                  <c:v>18.069283200000001</c:v>
                </c:pt>
                <c:pt idx="3">
                  <c:v>18.5468887</c:v>
                </c:pt>
                <c:pt idx="4">
                  <c:v>19.0624824</c:v>
                </c:pt>
                <c:pt idx="5">
                  <c:v>19.859923800000001</c:v>
                </c:pt>
                <c:pt idx="6">
                  <c:v>20.8406953</c:v>
                </c:pt>
                <c:pt idx="7">
                  <c:v>21.782595700000002</c:v>
                </c:pt>
                <c:pt idx="8">
                  <c:v>22.154839800000001</c:v>
                </c:pt>
                <c:pt idx="9">
                  <c:v>22.977142600000001</c:v>
                </c:pt>
                <c:pt idx="10">
                  <c:v>24.3464375</c:v>
                </c:pt>
                <c:pt idx="11">
                  <c:v>25.303449199999999</c:v>
                </c:pt>
                <c:pt idx="12">
                  <c:v>26.457208999999999</c:v>
                </c:pt>
                <c:pt idx="13">
                  <c:v>28.066669900000001</c:v>
                </c:pt>
                <c:pt idx="14">
                  <c:v>30.272396499999999</c:v>
                </c:pt>
                <c:pt idx="15">
                  <c:v>32.488722699999997</c:v>
                </c:pt>
                <c:pt idx="16">
                  <c:v>35.143293</c:v>
                </c:pt>
                <c:pt idx="17">
                  <c:v>38.244539100000004</c:v>
                </c:pt>
                <c:pt idx="18">
                  <c:v>40.600898399999998</c:v>
                </c:pt>
                <c:pt idx="19">
                  <c:v>41.6796328</c:v>
                </c:pt>
                <c:pt idx="20">
                  <c:v>44.930988299999996</c:v>
                </c:pt>
                <c:pt idx="21">
                  <c:v>47.775707000000004</c:v>
                </c:pt>
                <c:pt idx="22">
                  <c:v>50.1118047</c:v>
                </c:pt>
                <c:pt idx="23">
                  <c:v>52.5882383</c:v>
                </c:pt>
                <c:pt idx="24">
                  <c:v>54.950761700000001</c:v>
                </c:pt>
                <c:pt idx="25">
                  <c:v>57.109898399999999</c:v>
                </c:pt>
                <c:pt idx="26">
                  <c:v>59.430507800000001</c:v>
                </c:pt>
                <c:pt idx="27">
                  <c:v>62.123707000000003</c:v>
                </c:pt>
                <c:pt idx="28">
                  <c:v>65.073019500000001</c:v>
                </c:pt>
                <c:pt idx="29">
                  <c:v>67.87352340000001</c:v>
                </c:pt>
                <c:pt idx="30">
                  <c:v>71.139609399999998</c:v>
                </c:pt>
                <c:pt idx="31">
                  <c:v>74.509906200000003</c:v>
                </c:pt>
                <c:pt idx="32">
                  <c:v>77.823453099999995</c:v>
                </c:pt>
                <c:pt idx="33">
                  <c:v>81.0481719</c:v>
                </c:pt>
                <c:pt idx="34">
                  <c:v>84.279390599999999</c:v>
                </c:pt>
                <c:pt idx="35">
                  <c:v>87.590476599999988</c:v>
                </c:pt>
                <c:pt idx="36">
                  <c:v>90.999679699999987</c:v>
                </c:pt>
                <c:pt idx="37">
                  <c:v>94.472890599999999</c:v>
                </c:pt>
                <c:pt idx="38">
                  <c:v>98.017117199999987</c:v>
                </c:pt>
                <c:pt idx="39">
                  <c:v>101.6444609</c:v>
                </c:pt>
                <c:pt idx="40">
                  <c:v>105.3271484</c:v>
                </c:pt>
                <c:pt idx="41">
                  <c:v>109.0653516</c:v>
                </c:pt>
                <c:pt idx="42">
                  <c:v>112.85182810000001</c:v>
                </c:pt>
                <c:pt idx="43">
                  <c:v>116.68642969999999</c:v>
                </c:pt>
                <c:pt idx="44">
                  <c:v>120.6927266</c:v>
                </c:pt>
                <c:pt idx="45">
                  <c:v>124.70358590000001</c:v>
                </c:pt>
                <c:pt idx="46">
                  <c:v>128.7974141</c:v>
                </c:pt>
                <c:pt idx="47">
                  <c:v>132.8094375</c:v>
                </c:pt>
                <c:pt idx="48">
                  <c:v>136.94506250000001</c:v>
                </c:pt>
                <c:pt idx="49">
                  <c:v>141.10576560000001</c:v>
                </c:pt>
                <c:pt idx="50">
                  <c:v>145.328125</c:v>
                </c:pt>
              </c:numCache>
            </c:numRef>
          </c:val>
          <c:smooth val="0"/>
        </c:ser>
        <c:dLbls>
          <c:showLegendKey val="0"/>
          <c:showVal val="0"/>
          <c:showCatName val="0"/>
          <c:showSerName val="0"/>
          <c:showPercent val="0"/>
          <c:showBubbleSize val="0"/>
        </c:dLbls>
        <c:smooth val="0"/>
        <c:axId val="141827232"/>
        <c:axId val="141823872"/>
      </c:lineChart>
      <c:catAx>
        <c:axId val="141827232"/>
        <c:scaling>
          <c:orientation val="minMax"/>
        </c:scaling>
        <c:delete val="0"/>
        <c:axPos val="b"/>
        <c:numFmt formatCode="General" sourceLinked="1"/>
        <c:majorTickMark val="out"/>
        <c:minorTickMark val="none"/>
        <c:tickLblPos val="nextTo"/>
        <c:spPr>
          <a:noFill/>
          <a:ln w="12700" cap="flat" cmpd="sng" algn="ctr">
            <a:solidFill>
              <a:srgbClr val="000000"/>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141823872"/>
        <c:crosses val="autoZero"/>
        <c:auto val="1"/>
        <c:lblAlgn val="ctr"/>
        <c:lblOffset val="100"/>
        <c:tickLblSkip val="5"/>
        <c:tickMarkSkip val="5"/>
        <c:noMultiLvlLbl val="0"/>
      </c:catAx>
      <c:valAx>
        <c:axId val="141823872"/>
        <c:scaling>
          <c:orientation val="minMax"/>
          <c:max val="150"/>
          <c:min val="0"/>
        </c:scaling>
        <c:delete val="0"/>
        <c:axPos val="l"/>
        <c:majorGridlines>
          <c:spPr>
            <a:ln w="9525" cap="flat" cmpd="sng" algn="ctr">
              <a:solidFill>
                <a:srgbClr val="FFFFFF">
                  <a:lumMod val="75000"/>
                </a:srgb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141827232"/>
        <c:crosses val="autoZero"/>
        <c:crossBetween val="midCat"/>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4">
    <c:autoUpdate val="0"/>
  </c:externalData>
  <c:userShapes r:id="rId5"/>
</c:chartSpace>
</file>

<file path=ppt/charts/chart9.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680" b="0" i="0" u="none" strike="noStrike" kern="1200" spc="0" baseline="0">
                <a:solidFill>
                  <a:schemeClr val="tx1"/>
                </a:solidFill>
                <a:latin typeface="+mn-lt"/>
                <a:ea typeface="+mn-ea"/>
                <a:cs typeface="+mn-cs"/>
              </a:defRPr>
            </a:pPr>
            <a:r>
              <a:rPr lang="en-US" dirty="0"/>
              <a:t>OECD</a:t>
            </a:r>
          </a:p>
        </c:rich>
      </c:tx>
      <c:layout>
        <c:manualLayout>
          <c:xMode val="edge"/>
          <c:yMode val="edge"/>
          <c:x val="0.41677979203962984"/>
          <c:y val="0"/>
        </c:manualLayout>
      </c:layout>
      <c:overlay val="0"/>
      <c:spPr>
        <a:noFill/>
        <a:ln>
          <a:noFill/>
        </a:ln>
        <a:effectLst/>
      </c:spPr>
      <c:txPr>
        <a:bodyPr rot="0" spcFirstLastPara="1" vertOverflow="ellipsis" vert="horz" wrap="square" anchor="ctr" anchorCtr="1"/>
        <a:lstStyle/>
        <a:p>
          <a:pPr>
            <a:defRPr sz="1680" b="0" i="0" u="none" strike="noStrike" kern="1200" spc="0" baseline="0">
              <a:solidFill>
                <a:schemeClr val="tx1"/>
              </a:solidFill>
              <a:latin typeface="+mn-lt"/>
              <a:ea typeface="+mn-ea"/>
              <a:cs typeface="+mn-cs"/>
            </a:defRPr>
          </a:pPr>
          <a:endParaRPr lang="en-US"/>
        </a:p>
      </c:txPr>
    </c:title>
    <c:autoTitleDeleted val="0"/>
    <c:plotArea>
      <c:layout>
        <c:manualLayout>
          <c:layoutTarget val="inner"/>
          <c:xMode val="edge"/>
          <c:yMode val="edge"/>
          <c:x val="0.56694189268008166"/>
          <c:y val="8.2819212730144587E-2"/>
          <c:w val="0.35576662292213473"/>
          <c:h val="0.80176661632029067"/>
        </c:manualLayout>
      </c:layout>
      <c:barChart>
        <c:barDir val="bar"/>
        <c:grouping val="clustered"/>
        <c:varyColors val="0"/>
        <c:ser>
          <c:idx val="0"/>
          <c:order val="0"/>
          <c:tx>
            <c:strRef>
              <c:f>page12!$B$5</c:f>
              <c:strCache>
                <c:ptCount val="1"/>
                <c:pt idx="0">
                  <c:v>growth rate</c:v>
                </c:pt>
              </c:strCache>
            </c:strRef>
          </c:tx>
          <c:spPr>
            <a:solidFill>
              <a:srgbClr val="003953"/>
            </a:solidFill>
            <a:ln>
              <a:noFill/>
            </a:ln>
            <a:effectLst/>
          </c:spPr>
          <c:invertIfNegative val="0"/>
          <c:cat>
            <c:strRef>
              <c:f>page12!$A$6:$A$14</c:f>
              <c:strCache>
                <c:ptCount val="9"/>
                <c:pt idx="0">
                  <c:v>Total OECD</c:v>
                </c:pt>
                <c:pt idx="2">
                  <c:v>Japan</c:v>
                </c:pt>
                <c:pt idx="3">
                  <c:v>OECD Europe</c:v>
                </c:pt>
                <c:pt idx="4">
                  <c:v>Canada</c:v>
                </c:pt>
                <c:pt idx="5">
                  <c:v>South Korea</c:v>
                </c:pt>
                <c:pt idx="6">
                  <c:v>United States</c:v>
                </c:pt>
                <c:pt idx="7">
                  <c:v>Mexico and Chile</c:v>
                </c:pt>
                <c:pt idx="8">
                  <c:v>Australia and New Zealand</c:v>
                </c:pt>
              </c:strCache>
            </c:strRef>
          </c:cat>
          <c:val>
            <c:numRef>
              <c:f>page12!$B$6:$B$14</c:f>
              <c:numCache>
                <c:formatCode>0.0</c:formatCode>
                <c:ptCount val="9"/>
                <c:pt idx="0">
                  <c:v>1.6806396260059975</c:v>
                </c:pt>
                <c:pt idx="2">
                  <c:v>0.22072694723580533</c:v>
                </c:pt>
                <c:pt idx="3">
                  <c:v>1.3953533294132292</c:v>
                </c:pt>
                <c:pt idx="4">
                  <c:v>1.4867906933290431</c:v>
                </c:pt>
                <c:pt idx="5">
                  <c:v>1.9765229330423129</c:v>
                </c:pt>
                <c:pt idx="6">
                  <c:v>2.1417190560384824</c:v>
                </c:pt>
                <c:pt idx="7">
                  <c:v>2.2955630845233443</c:v>
                </c:pt>
                <c:pt idx="8">
                  <c:v>2.5818570288352882</c:v>
                </c:pt>
              </c:numCache>
            </c:numRef>
          </c:val>
        </c:ser>
        <c:dLbls>
          <c:showLegendKey val="0"/>
          <c:showVal val="0"/>
          <c:showCatName val="0"/>
          <c:showSerName val="0"/>
          <c:showPercent val="0"/>
          <c:showBubbleSize val="0"/>
        </c:dLbls>
        <c:gapWidth val="182"/>
        <c:axId val="206108832"/>
        <c:axId val="206109392"/>
      </c:barChart>
      <c:catAx>
        <c:axId val="206108832"/>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 spcFirstLastPara="1" vertOverflow="ellipsis" wrap="square" anchor="ctr" anchorCtr="1"/>
          <a:lstStyle/>
          <a:p>
            <a:pPr>
              <a:defRPr sz="1400" b="1" i="0" u="none" strike="noStrike" kern="1200" baseline="0">
                <a:solidFill>
                  <a:schemeClr val="tx1"/>
                </a:solidFill>
                <a:latin typeface="+mn-lt"/>
                <a:ea typeface="+mn-ea"/>
                <a:cs typeface="+mn-cs"/>
              </a:defRPr>
            </a:pPr>
            <a:endParaRPr lang="en-US"/>
          </a:p>
        </c:txPr>
        <c:crossAx val="206109392"/>
        <c:crosses val="autoZero"/>
        <c:auto val="1"/>
        <c:lblAlgn val="ctr"/>
        <c:lblOffset val="0"/>
        <c:noMultiLvlLbl val="0"/>
      </c:catAx>
      <c:valAx>
        <c:axId val="206109392"/>
        <c:scaling>
          <c:orientation val="minMax"/>
          <c:max val="6"/>
        </c:scaling>
        <c:delete val="0"/>
        <c:axPos val="b"/>
        <c:majorGridlines>
          <c:spPr>
            <a:ln w="9525" cap="flat" cmpd="sng" algn="ctr">
              <a:solidFill>
                <a:srgbClr val="FFFFFF">
                  <a:lumMod val="75000"/>
                </a:srgbClr>
              </a:solidFill>
              <a:round/>
            </a:ln>
            <a:effectLst/>
          </c:spPr>
        </c:majorGridlines>
        <c:numFmt formatCode="0.0" sourceLinked="1"/>
        <c:majorTickMark val="none"/>
        <c:minorTickMark val="none"/>
        <c:tickLblPos val="nextTo"/>
        <c:spPr>
          <a:noFill/>
          <a:ln>
            <a:noFill/>
          </a:ln>
          <a:effectLst/>
        </c:spPr>
        <c:txPr>
          <a:bodyPr rot="-60000000" spcFirstLastPara="1" vertOverflow="ellipsis" vert="horz" wrap="square" anchor="ctr" anchorCtr="1"/>
          <a:lstStyle/>
          <a:p>
            <a:pPr>
              <a:defRPr sz="13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206108832"/>
        <c:crosses val="autoZero"/>
        <c:crossBetween val="between"/>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sz="1400">
          <a:solidFill>
            <a:schemeClr val="tx1"/>
          </a:solidFill>
        </a:defRPr>
      </a:pPr>
      <a:endParaRPr lang="en-US"/>
    </a:p>
  </c:txPr>
  <c:externalData r:id="rId4">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680" b="0" i="0" u="none" strike="noStrike" kern="1200" spc="0" baseline="0">
                <a:solidFill>
                  <a:schemeClr val="tx1"/>
                </a:solidFill>
                <a:latin typeface="+mn-lt"/>
                <a:ea typeface="+mn-ea"/>
                <a:cs typeface="+mn-cs"/>
              </a:defRPr>
            </a:pPr>
            <a:r>
              <a:rPr lang="en-US" dirty="0"/>
              <a:t>n</a:t>
            </a:r>
            <a:r>
              <a:rPr lang="en-US" dirty="0" smtClean="0"/>
              <a:t>on-OECD</a:t>
            </a:r>
            <a:endParaRPr lang="en-US" dirty="0"/>
          </a:p>
        </c:rich>
      </c:tx>
      <c:layout>
        <c:manualLayout>
          <c:xMode val="edge"/>
          <c:yMode val="edge"/>
          <c:x val="0.40356482325966936"/>
          <c:y val="3.5304236311926589E-3"/>
        </c:manualLayout>
      </c:layout>
      <c:overlay val="0"/>
      <c:spPr>
        <a:noFill/>
        <a:ln>
          <a:noFill/>
        </a:ln>
        <a:effectLst/>
      </c:spPr>
      <c:txPr>
        <a:bodyPr rot="0" spcFirstLastPara="1" vertOverflow="ellipsis" vert="horz" wrap="square" anchor="ctr" anchorCtr="1"/>
        <a:lstStyle/>
        <a:p>
          <a:pPr>
            <a:defRPr sz="1680" b="0" i="0" u="none" strike="noStrike" kern="1200" spc="0" baseline="0">
              <a:solidFill>
                <a:schemeClr val="tx1"/>
              </a:solidFill>
              <a:latin typeface="+mn-lt"/>
              <a:ea typeface="+mn-ea"/>
              <a:cs typeface="+mn-cs"/>
            </a:defRPr>
          </a:pPr>
          <a:endParaRPr lang="en-US"/>
        </a:p>
      </c:txPr>
    </c:title>
    <c:autoTitleDeleted val="0"/>
    <c:plotArea>
      <c:layout>
        <c:manualLayout>
          <c:layoutTarget val="inner"/>
          <c:xMode val="edge"/>
          <c:yMode val="edge"/>
          <c:x val="0.51368110236220477"/>
          <c:y val="0.10554987309163921"/>
          <c:w val="0.43217556138815982"/>
          <c:h val="0.79652850562423616"/>
        </c:manualLayout>
      </c:layout>
      <c:barChart>
        <c:barDir val="bar"/>
        <c:grouping val="clustered"/>
        <c:varyColors val="0"/>
        <c:ser>
          <c:idx val="0"/>
          <c:order val="0"/>
          <c:tx>
            <c:strRef>
              <c:f>page12!$G$18</c:f>
              <c:strCache>
                <c:ptCount val="1"/>
                <c:pt idx="0">
                  <c:v>growth rate</c:v>
                </c:pt>
              </c:strCache>
            </c:strRef>
          </c:tx>
          <c:spPr>
            <a:solidFill>
              <a:srgbClr val="A33340"/>
            </a:solidFill>
            <a:ln>
              <a:noFill/>
            </a:ln>
            <a:effectLst/>
          </c:spPr>
          <c:invertIfNegative val="0"/>
          <c:cat>
            <c:strRef>
              <c:f>page12!$F$19:$F$29</c:f>
              <c:strCache>
                <c:ptCount val="11"/>
                <c:pt idx="0">
                  <c:v>Total Non-OECD</c:v>
                </c:pt>
                <c:pt idx="2">
                  <c:v>Russia</c:v>
                </c:pt>
                <c:pt idx="3">
                  <c:v>Brazil</c:v>
                </c:pt>
                <c:pt idx="4">
                  <c:v>Other Europe and Eurasia</c:v>
                </c:pt>
                <c:pt idx="5">
                  <c:v>Other Americas</c:v>
                </c:pt>
                <c:pt idx="6">
                  <c:v>Middle East</c:v>
                </c:pt>
                <c:pt idx="7">
                  <c:v>Africa</c:v>
                </c:pt>
                <c:pt idx="8">
                  <c:v>Other Asia</c:v>
                </c:pt>
                <c:pt idx="9">
                  <c:v>China</c:v>
                </c:pt>
                <c:pt idx="10">
                  <c:v>India</c:v>
                </c:pt>
              </c:strCache>
            </c:strRef>
          </c:cat>
          <c:val>
            <c:numRef>
              <c:f>page12!$G$19:$G$29</c:f>
              <c:numCache>
                <c:formatCode>General</c:formatCode>
                <c:ptCount val="11"/>
                <c:pt idx="0" formatCode="0.0">
                  <c:v>3.8067349478228429</c:v>
                </c:pt>
                <c:pt idx="2" formatCode="0.0">
                  <c:v>1.4037522721487727</c:v>
                </c:pt>
                <c:pt idx="3" formatCode="0.0">
                  <c:v>1.5957146536728306</c:v>
                </c:pt>
                <c:pt idx="4" formatCode="0.0">
                  <c:v>2.3920805247505061</c:v>
                </c:pt>
                <c:pt idx="5" formatCode="0.0">
                  <c:v>2.5805918581794485</c:v>
                </c:pt>
                <c:pt idx="6" formatCode="0.0">
                  <c:v>3.0487073401019416</c:v>
                </c:pt>
                <c:pt idx="7" formatCode="0.0">
                  <c:v>3.8855180137573608</c:v>
                </c:pt>
                <c:pt idx="8" formatCode="0.0">
                  <c:v>3.9259733718529199</c:v>
                </c:pt>
                <c:pt idx="9" formatCode="0.0">
                  <c:v>4.2825494669777031</c:v>
                </c:pt>
                <c:pt idx="10" formatCode="0.0">
                  <c:v>5.0111324853289618</c:v>
                </c:pt>
              </c:numCache>
            </c:numRef>
          </c:val>
        </c:ser>
        <c:dLbls>
          <c:showLegendKey val="0"/>
          <c:showVal val="0"/>
          <c:showCatName val="0"/>
          <c:showSerName val="0"/>
          <c:showPercent val="0"/>
          <c:showBubbleSize val="0"/>
        </c:dLbls>
        <c:gapWidth val="182"/>
        <c:axId val="206111632"/>
        <c:axId val="206112192"/>
      </c:barChart>
      <c:catAx>
        <c:axId val="206111632"/>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 spcFirstLastPara="1" vertOverflow="ellipsis" wrap="square" anchor="ctr" anchorCtr="1"/>
          <a:lstStyle/>
          <a:p>
            <a:pPr>
              <a:defRPr sz="1400" b="1" i="0" u="none" strike="noStrike" kern="1200" baseline="0">
                <a:solidFill>
                  <a:schemeClr val="tx1"/>
                </a:solidFill>
                <a:latin typeface="+mn-lt"/>
                <a:ea typeface="+mn-ea"/>
                <a:cs typeface="+mn-cs"/>
              </a:defRPr>
            </a:pPr>
            <a:endParaRPr lang="en-US"/>
          </a:p>
        </c:txPr>
        <c:crossAx val="206112192"/>
        <c:crosses val="autoZero"/>
        <c:auto val="1"/>
        <c:lblAlgn val="ctr"/>
        <c:lblOffset val="0"/>
        <c:noMultiLvlLbl val="0"/>
      </c:catAx>
      <c:valAx>
        <c:axId val="206112192"/>
        <c:scaling>
          <c:orientation val="minMax"/>
          <c:max val="6"/>
          <c:min val="0"/>
        </c:scaling>
        <c:delete val="0"/>
        <c:axPos val="b"/>
        <c:majorGridlines>
          <c:spPr>
            <a:ln w="9525" cap="flat" cmpd="sng" algn="ctr">
              <a:solidFill>
                <a:srgbClr val="FFFFFF">
                  <a:lumMod val="75000"/>
                </a:srgbClr>
              </a:solidFill>
              <a:round/>
            </a:ln>
            <a:effectLst/>
          </c:spPr>
        </c:majorGridlines>
        <c:numFmt formatCode="0.0" sourceLinked="1"/>
        <c:majorTickMark val="none"/>
        <c:minorTickMark val="none"/>
        <c:tickLblPos val="nextTo"/>
        <c:spPr>
          <a:noFill/>
          <a:ln>
            <a:noFill/>
          </a:ln>
          <a:effectLst/>
        </c:spPr>
        <c:txPr>
          <a:bodyPr rot="-60000000" spcFirstLastPara="1" vertOverflow="ellipsis" vert="horz" wrap="square" anchor="ctr" anchorCtr="1"/>
          <a:lstStyle/>
          <a:p>
            <a:pPr>
              <a:defRPr sz="13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206111632"/>
        <c:crosses val="autoZero"/>
        <c:crossBetween val="between"/>
        <c:majorUnit val="1"/>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sz="1400">
          <a:solidFill>
            <a:schemeClr val="tx1"/>
          </a:solidFill>
        </a:defRPr>
      </a:pPr>
      <a:endParaRPr lang="en-US"/>
    </a:p>
  </c:txPr>
  <c:externalData r:id="rId4">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80" b="0" i="0" u="none" strike="noStrike" kern="1200" spc="0" baseline="0">
                <a:solidFill>
                  <a:schemeClr val="tx1"/>
                </a:solidFill>
                <a:latin typeface="+mn-lt"/>
                <a:ea typeface="+mn-ea"/>
                <a:cs typeface="+mn-cs"/>
              </a:defRPr>
            </a:pPr>
            <a:r>
              <a:rPr lang="en-US" sz="1400" b="0" dirty="0"/>
              <a:t>OECD</a:t>
            </a:r>
          </a:p>
        </c:rich>
      </c:tx>
      <c:layout>
        <c:manualLayout>
          <c:xMode val="edge"/>
          <c:yMode val="edge"/>
          <c:x val="0.46421091269229581"/>
          <c:y val="7.8990539964376074E-3"/>
        </c:manualLayout>
      </c:layout>
      <c:overlay val="0"/>
      <c:spPr>
        <a:noFill/>
        <a:ln>
          <a:noFill/>
        </a:ln>
        <a:effectLst/>
      </c:spPr>
      <c:txPr>
        <a:bodyPr rot="0" spcFirstLastPara="1" vertOverflow="ellipsis" vert="horz" wrap="square" anchor="ctr" anchorCtr="1"/>
        <a:lstStyle/>
        <a:p>
          <a:pPr>
            <a:defRPr sz="1680" b="0" i="0" u="none" strike="noStrike" kern="1200" spc="0" baseline="0">
              <a:solidFill>
                <a:schemeClr val="tx1"/>
              </a:solidFill>
              <a:latin typeface="+mn-lt"/>
              <a:ea typeface="+mn-ea"/>
              <a:cs typeface="+mn-cs"/>
            </a:defRPr>
          </a:pPr>
          <a:endParaRPr lang="en-US"/>
        </a:p>
      </c:txPr>
    </c:title>
    <c:autoTitleDeleted val="0"/>
    <c:plotArea>
      <c:layout>
        <c:manualLayout>
          <c:layoutTarget val="inner"/>
          <c:xMode val="edge"/>
          <c:yMode val="edge"/>
          <c:x val="0.51917470753237405"/>
          <c:y val="0.11520991280145612"/>
          <c:w val="0.43497267609054063"/>
          <c:h val="0.75797804994708351"/>
        </c:manualLayout>
      </c:layout>
      <c:barChart>
        <c:barDir val="bar"/>
        <c:grouping val="clustered"/>
        <c:varyColors val="0"/>
        <c:ser>
          <c:idx val="0"/>
          <c:order val="0"/>
          <c:tx>
            <c:strRef>
              <c:f>page13!$B$5</c:f>
              <c:strCache>
                <c:ptCount val="1"/>
                <c:pt idx="0">
                  <c:v>growth rate</c:v>
                </c:pt>
              </c:strCache>
            </c:strRef>
          </c:tx>
          <c:spPr>
            <a:solidFill>
              <a:schemeClr val="tx2"/>
            </a:solidFill>
            <a:ln>
              <a:noFill/>
            </a:ln>
            <a:effectLst/>
          </c:spPr>
          <c:invertIfNegative val="0"/>
          <c:cat>
            <c:strRef>
              <c:f>page13!$A$6:$A$14</c:f>
              <c:strCache>
                <c:ptCount val="9"/>
                <c:pt idx="0">
                  <c:v>Total OECD</c:v>
                </c:pt>
                <c:pt idx="2">
                  <c:v>Japan</c:v>
                </c:pt>
                <c:pt idx="3">
                  <c:v>South Korea</c:v>
                </c:pt>
                <c:pt idx="4">
                  <c:v>OECD Europe</c:v>
                </c:pt>
                <c:pt idx="5">
                  <c:v>United States</c:v>
                </c:pt>
                <c:pt idx="6">
                  <c:v>Canada</c:v>
                </c:pt>
                <c:pt idx="7">
                  <c:v>Mexico and Chile</c:v>
                </c:pt>
                <c:pt idx="8">
                  <c:v>Australia and New Zealand</c:v>
                </c:pt>
              </c:strCache>
            </c:strRef>
          </c:cat>
          <c:val>
            <c:numRef>
              <c:f>page13!$B$6:$B$14</c:f>
              <c:numCache>
                <c:formatCode>0.0</c:formatCode>
                <c:ptCount val="9"/>
                <c:pt idx="0">
                  <c:v>0.40666145908903051</c:v>
                </c:pt>
                <c:pt idx="2">
                  <c:v>-0.40829735344851681</c:v>
                </c:pt>
                <c:pt idx="3">
                  <c:v>0.1889763713083914</c:v>
                </c:pt>
                <c:pt idx="4">
                  <c:v>0.22805569098296452</c:v>
                </c:pt>
                <c:pt idx="5">
                  <c:v>0.67203037147411937</c:v>
                </c:pt>
                <c:pt idx="6">
                  <c:v>0.85555894349398365</c:v>
                </c:pt>
                <c:pt idx="7">
                  <c:v>0.87619216267809108</c:v>
                </c:pt>
                <c:pt idx="8">
                  <c:v>1.3019173828169972</c:v>
                </c:pt>
              </c:numCache>
            </c:numRef>
          </c:val>
        </c:ser>
        <c:dLbls>
          <c:showLegendKey val="0"/>
          <c:showVal val="0"/>
          <c:showCatName val="0"/>
          <c:showSerName val="0"/>
          <c:showPercent val="0"/>
          <c:showBubbleSize val="0"/>
        </c:dLbls>
        <c:gapWidth val="182"/>
        <c:axId val="206114432"/>
        <c:axId val="206114992"/>
      </c:barChart>
      <c:catAx>
        <c:axId val="206114432"/>
        <c:scaling>
          <c:orientation val="minMax"/>
        </c:scaling>
        <c:delete val="0"/>
        <c:axPos val="l"/>
        <c:numFmt formatCode="General" sourceLinked="1"/>
        <c:majorTickMark val="none"/>
        <c:minorTickMark val="none"/>
        <c:tickLblPos val="low"/>
        <c:spPr>
          <a:noFill/>
          <a:ln w="9525" cap="flat" cmpd="sng" algn="ctr">
            <a:solidFill>
              <a:schemeClr val="tx1">
                <a:lumMod val="15000"/>
                <a:lumOff val="85000"/>
              </a:schemeClr>
            </a:solidFill>
            <a:round/>
          </a:ln>
          <a:effectLst/>
        </c:spPr>
        <c:txPr>
          <a:bodyPr rot="0" spcFirstLastPara="1" vertOverflow="ellipsis" wrap="square" anchor="ctr" anchorCtr="1"/>
          <a:lstStyle/>
          <a:p>
            <a:pPr>
              <a:defRPr sz="1300" b="1" i="0" u="none" strike="noStrike" kern="1200" baseline="0">
                <a:solidFill>
                  <a:schemeClr val="tx1"/>
                </a:solidFill>
                <a:latin typeface="+mn-lt"/>
                <a:ea typeface="+mn-ea"/>
                <a:cs typeface="Arial" panose="020B0604020202020204" pitchFamily="34" charset="0"/>
              </a:defRPr>
            </a:pPr>
            <a:endParaRPr lang="en-US"/>
          </a:p>
        </c:txPr>
        <c:crossAx val="206114992"/>
        <c:crosses val="autoZero"/>
        <c:auto val="1"/>
        <c:lblAlgn val="ctr"/>
        <c:lblOffset val="100"/>
        <c:noMultiLvlLbl val="0"/>
      </c:catAx>
      <c:valAx>
        <c:axId val="206114992"/>
        <c:scaling>
          <c:orientation val="minMax"/>
          <c:max val="3"/>
          <c:min val="-1"/>
        </c:scaling>
        <c:delete val="0"/>
        <c:axPos val="b"/>
        <c:majorGridlines>
          <c:spPr>
            <a:ln w="9525" cap="flat" cmpd="sng" algn="ctr">
              <a:solidFill>
                <a:schemeClr val="bg1">
                  <a:lumMod val="75000"/>
                </a:schemeClr>
              </a:solidFill>
              <a:round/>
            </a:ln>
            <a:effectLst/>
          </c:spPr>
        </c:majorGridlines>
        <c:numFmt formatCode="0.0"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206114432"/>
        <c:crosses val="autoZero"/>
        <c:crossBetween val="between"/>
        <c:majorUnit val="1"/>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sz="1400">
          <a:solidFill>
            <a:schemeClr val="tx1"/>
          </a:solidFill>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000" b="1" i="0" u="none" strike="noStrike" kern="1200" spc="0" baseline="0">
                <a:solidFill>
                  <a:sysClr val="windowText" lastClr="000000"/>
                </a:solidFill>
                <a:latin typeface="Arial" panose="020B0604020202020204" pitchFamily="34" charset="0"/>
                <a:ea typeface="+mn-ea"/>
                <a:cs typeface="Arial" panose="020B0604020202020204" pitchFamily="34" charset="0"/>
              </a:defRPr>
            </a:pPr>
            <a:r>
              <a:rPr lang="en-US" sz="1400" b="0" dirty="0">
                <a:solidFill>
                  <a:sysClr val="windowText" lastClr="000000"/>
                </a:solidFill>
                <a:latin typeface="Arial" panose="020B0604020202020204" pitchFamily="34" charset="0"/>
                <a:cs typeface="Arial" panose="020B0604020202020204" pitchFamily="34" charset="0"/>
              </a:rPr>
              <a:t>n</a:t>
            </a:r>
            <a:r>
              <a:rPr lang="en-US" sz="1400" b="0" dirty="0" smtClean="0">
                <a:solidFill>
                  <a:sysClr val="windowText" lastClr="000000"/>
                </a:solidFill>
                <a:latin typeface="Arial" panose="020B0604020202020204" pitchFamily="34" charset="0"/>
                <a:cs typeface="Arial" panose="020B0604020202020204" pitchFamily="34" charset="0"/>
              </a:rPr>
              <a:t>on-OECD</a:t>
            </a:r>
            <a:endParaRPr lang="en-US" sz="1400" b="0" dirty="0">
              <a:solidFill>
                <a:sysClr val="windowText" lastClr="000000"/>
              </a:solidFill>
              <a:latin typeface="Arial" panose="020B0604020202020204" pitchFamily="34" charset="0"/>
              <a:cs typeface="Arial" panose="020B0604020202020204" pitchFamily="34" charset="0"/>
            </a:endParaRPr>
          </a:p>
        </c:rich>
      </c:tx>
      <c:layout>
        <c:manualLayout>
          <c:xMode val="edge"/>
          <c:yMode val="edge"/>
          <c:x val="0.43761327648815473"/>
          <c:y val="2.6776373616117118E-2"/>
        </c:manualLayout>
      </c:layout>
      <c:overlay val="0"/>
      <c:spPr>
        <a:noFill/>
        <a:ln>
          <a:noFill/>
        </a:ln>
        <a:effectLst/>
      </c:spPr>
      <c:txPr>
        <a:bodyPr rot="0" spcFirstLastPara="1" vertOverflow="ellipsis" vert="horz" wrap="square" anchor="ctr" anchorCtr="1"/>
        <a:lstStyle/>
        <a:p>
          <a:pPr>
            <a:defRPr sz="1000" b="1" i="0" u="none" strike="noStrike" kern="1200" spc="0" baseline="0">
              <a:solidFill>
                <a:sysClr val="windowText" lastClr="000000"/>
              </a:solidFill>
              <a:latin typeface="Arial" panose="020B0604020202020204" pitchFamily="34" charset="0"/>
              <a:ea typeface="+mn-ea"/>
              <a:cs typeface="Arial" panose="020B0604020202020204" pitchFamily="34" charset="0"/>
            </a:defRPr>
          </a:pPr>
          <a:endParaRPr lang="en-US"/>
        </a:p>
      </c:txPr>
    </c:title>
    <c:autoTitleDeleted val="0"/>
    <c:plotArea>
      <c:layout>
        <c:manualLayout>
          <c:layoutTarget val="inner"/>
          <c:xMode val="edge"/>
          <c:yMode val="edge"/>
          <c:x val="0.55596112790016339"/>
          <c:y val="0.12061406890446984"/>
          <c:w val="0.39448101321089757"/>
          <c:h val="0.78210244419356922"/>
        </c:manualLayout>
      </c:layout>
      <c:barChart>
        <c:barDir val="bar"/>
        <c:grouping val="clustered"/>
        <c:varyColors val="0"/>
        <c:ser>
          <c:idx val="0"/>
          <c:order val="0"/>
          <c:tx>
            <c:v>growth rate</c:v>
          </c:tx>
          <c:spPr>
            <a:solidFill>
              <a:srgbClr val="A33340"/>
            </a:solidFill>
            <a:ln>
              <a:noFill/>
            </a:ln>
            <a:effectLst/>
          </c:spPr>
          <c:invertIfNegative val="0"/>
          <c:cat>
            <c:strRef>
              <c:f>page13!$F$19:$F$29</c:f>
              <c:strCache>
                <c:ptCount val="11"/>
                <c:pt idx="0">
                  <c:v>Total Non-OECD</c:v>
                </c:pt>
                <c:pt idx="2">
                  <c:v>Russia</c:v>
                </c:pt>
                <c:pt idx="3">
                  <c:v>Other Europe and Eurasia</c:v>
                </c:pt>
                <c:pt idx="4">
                  <c:v>China</c:v>
                </c:pt>
                <c:pt idx="5">
                  <c:v>Brazil</c:v>
                </c:pt>
                <c:pt idx="6">
                  <c:v>Other Americas</c:v>
                </c:pt>
                <c:pt idx="7">
                  <c:v>India</c:v>
                </c:pt>
                <c:pt idx="8">
                  <c:v>Other Asia</c:v>
                </c:pt>
                <c:pt idx="9">
                  <c:v>Middle East</c:v>
                </c:pt>
                <c:pt idx="10">
                  <c:v>Africa</c:v>
                </c:pt>
              </c:strCache>
            </c:strRef>
          </c:cat>
          <c:val>
            <c:numRef>
              <c:f>page13!$G$19:$G$29</c:f>
              <c:numCache>
                <c:formatCode>General</c:formatCode>
                <c:ptCount val="11"/>
                <c:pt idx="0" formatCode="0.0">
                  <c:v>0.9542772296077251</c:v>
                </c:pt>
                <c:pt idx="2" formatCode="0.0">
                  <c:v>-0.28797757163213644</c:v>
                </c:pt>
                <c:pt idx="3" formatCode="0.0">
                  <c:v>-0.152685637316885</c:v>
                </c:pt>
                <c:pt idx="4" formatCode="0.0">
                  <c:v>8.2402160137817759E-2</c:v>
                </c:pt>
                <c:pt idx="5" formatCode="0.0">
                  <c:v>0.53542673145092756</c:v>
                </c:pt>
                <c:pt idx="6" formatCode="0.0">
                  <c:v>0.7598323918702965</c:v>
                </c:pt>
                <c:pt idx="7" formatCode="0.0">
                  <c:v>0.91012715846692238</c:v>
                </c:pt>
                <c:pt idx="8" formatCode="0.0">
                  <c:v>0.96988024591952993</c:v>
                </c:pt>
                <c:pt idx="9" formatCode="0.0">
                  <c:v>1.2162905053112238</c:v>
                </c:pt>
                <c:pt idx="10" formatCode="0.0">
                  <c:v>2.1181456399602672</c:v>
                </c:pt>
              </c:numCache>
            </c:numRef>
          </c:val>
        </c:ser>
        <c:dLbls>
          <c:showLegendKey val="0"/>
          <c:showVal val="0"/>
          <c:showCatName val="0"/>
          <c:showSerName val="0"/>
          <c:showPercent val="0"/>
          <c:showBubbleSize val="0"/>
        </c:dLbls>
        <c:gapWidth val="182"/>
        <c:axId val="206117232"/>
        <c:axId val="206117792"/>
      </c:barChart>
      <c:catAx>
        <c:axId val="206117232"/>
        <c:scaling>
          <c:orientation val="minMax"/>
        </c:scaling>
        <c:delete val="0"/>
        <c:axPos val="l"/>
        <c:numFmt formatCode="General" sourceLinked="1"/>
        <c:majorTickMark val="none"/>
        <c:minorTickMark val="none"/>
        <c:tickLblPos val="low"/>
        <c:spPr>
          <a:noFill/>
          <a:ln w="9525" cap="flat" cmpd="sng" algn="ctr">
            <a:solidFill>
              <a:schemeClr val="tx1">
                <a:lumMod val="15000"/>
                <a:lumOff val="85000"/>
              </a:schemeClr>
            </a:solidFill>
            <a:round/>
          </a:ln>
          <a:effectLst/>
        </c:spPr>
        <c:txPr>
          <a:bodyPr rot="0" spcFirstLastPara="1" vertOverflow="ellipsis" wrap="square" anchor="ctr" anchorCtr="0"/>
          <a:lstStyle/>
          <a:p>
            <a:pPr>
              <a:defRPr sz="1300" b="1"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206117792"/>
        <c:crosses val="autoZero"/>
        <c:auto val="1"/>
        <c:lblAlgn val="ctr"/>
        <c:lblOffset val="100"/>
        <c:noMultiLvlLbl val="0"/>
      </c:catAx>
      <c:valAx>
        <c:axId val="206117792"/>
        <c:scaling>
          <c:orientation val="minMax"/>
          <c:max val="3"/>
        </c:scaling>
        <c:delete val="0"/>
        <c:axPos val="b"/>
        <c:majorGridlines>
          <c:spPr>
            <a:ln w="9525" cap="flat" cmpd="sng" algn="ctr">
              <a:solidFill>
                <a:schemeClr val="tx1">
                  <a:lumMod val="15000"/>
                  <a:lumOff val="85000"/>
                </a:schemeClr>
              </a:solidFill>
              <a:round/>
            </a:ln>
            <a:effectLst/>
          </c:spPr>
        </c:majorGridlines>
        <c:numFmt formatCode="0.0"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206117232"/>
        <c:crosses val="autoZero"/>
        <c:crossBetween val="between"/>
        <c:majorUnit val="1"/>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4">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3618035119347455"/>
          <c:y val="4.9695250946895392E-2"/>
          <c:w val="0.79594086092773753"/>
          <c:h val="0.84290551747052644"/>
        </c:manualLayout>
      </c:layout>
      <c:scatterChart>
        <c:scatterStyle val="lineMarker"/>
        <c:varyColors val="0"/>
        <c:ser>
          <c:idx val="0"/>
          <c:order val="0"/>
          <c:tx>
            <c:v>OECD</c:v>
          </c:tx>
          <c:spPr>
            <a:ln w="22225" cap="rnd">
              <a:solidFill>
                <a:srgbClr val="003953"/>
              </a:solidFill>
              <a:round/>
            </a:ln>
            <a:effectLst/>
          </c:spPr>
          <c:marker>
            <c:symbol val="none"/>
          </c:marker>
          <c:xVal>
            <c:numRef>
              <c:f>page14!$B$2:$AZ$2</c:f>
              <c:numCache>
                <c:formatCode>General</c:formatCode>
                <c:ptCount val="5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numCache>
            </c:numRef>
          </c:xVal>
          <c:yVal>
            <c:numRef>
              <c:f>page14!$B$15:$AZ$15</c:f>
              <c:numCache>
                <c:formatCode>#,##0</c:formatCode>
                <c:ptCount val="51"/>
                <c:pt idx="0">
                  <c:v>1053.9514999999999</c:v>
                </c:pt>
                <c:pt idx="1">
                  <c:v>1062.8967</c:v>
                </c:pt>
                <c:pt idx="2">
                  <c:v>1072.2720999999999</c:v>
                </c:pt>
                <c:pt idx="3">
                  <c:v>1081.92</c:v>
                </c:pt>
                <c:pt idx="4">
                  <c:v>1091.4265</c:v>
                </c:pt>
                <c:pt idx="5">
                  <c:v>1100.5845999999999</c:v>
                </c:pt>
                <c:pt idx="6">
                  <c:v>1109.3823</c:v>
                </c:pt>
                <c:pt idx="7">
                  <c:v>1117.9141</c:v>
                </c:pt>
                <c:pt idx="8">
                  <c:v>1126.2588000000001</c:v>
                </c:pt>
                <c:pt idx="9">
                  <c:v>1134.4940999999999</c:v>
                </c:pt>
                <c:pt idx="10">
                  <c:v>1142.6515999999999</c:v>
                </c:pt>
                <c:pt idx="11">
                  <c:v>1150.7452000000001</c:v>
                </c:pt>
                <c:pt idx="12">
                  <c:v>1158.9338</c:v>
                </c:pt>
                <c:pt idx="13">
                  <c:v>1167.2873999999999</c:v>
                </c:pt>
                <c:pt idx="14">
                  <c:v>1175.7792999999999</c:v>
                </c:pt>
                <c:pt idx="15">
                  <c:v>1188.3724</c:v>
                </c:pt>
                <c:pt idx="16">
                  <c:v>1197.3272999999999</c:v>
                </c:pt>
                <c:pt idx="17">
                  <c:v>1206.6262999999999</c:v>
                </c:pt>
                <c:pt idx="18">
                  <c:v>1215.8402000000001</c:v>
                </c:pt>
                <c:pt idx="19">
                  <c:v>1224.8469</c:v>
                </c:pt>
                <c:pt idx="20">
                  <c:v>1233.5984000000001</c:v>
                </c:pt>
                <c:pt idx="21">
                  <c:v>1241.8195000000001</c:v>
                </c:pt>
                <c:pt idx="22">
                  <c:v>1249.7888</c:v>
                </c:pt>
                <c:pt idx="23">
                  <c:v>1257.9248</c:v>
                </c:pt>
                <c:pt idx="24">
                  <c:v>1266.1579999999999</c:v>
                </c:pt>
                <c:pt idx="25">
                  <c:v>1274.6125</c:v>
                </c:pt>
                <c:pt idx="26">
                  <c:v>1283.0311999999999</c:v>
                </c:pt>
                <c:pt idx="27">
                  <c:v>1291.2031999999999</c:v>
                </c:pt>
                <c:pt idx="28">
                  <c:v>1299.0117</c:v>
                </c:pt>
                <c:pt idx="29">
                  <c:v>1306.2977000000001</c:v>
                </c:pt>
                <c:pt idx="30">
                  <c:v>1313.184</c:v>
                </c:pt>
                <c:pt idx="31">
                  <c:v>1319.7723000000001</c:v>
                </c:pt>
                <c:pt idx="32">
                  <c:v>1326.1244999999999</c:v>
                </c:pt>
                <c:pt idx="33">
                  <c:v>1332.2573</c:v>
                </c:pt>
                <c:pt idx="34">
                  <c:v>1338.1956</c:v>
                </c:pt>
                <c:pt idx="35">
                  <c:v>1343.963</c:v>
                </c:pt>
                <c:pt idx="36">
                  <c:v>1349.5825</c:v>
                </c:pt>
                <c:pt idx="37">
                  <c:v>1355.0537999999999</c:v>
                </c:pt>
                <c:pt idx="38">
                  <c:v>1360.3739</c:v>
                </c:pt>
                <c:pt idx="39">
                  <c:v>1365.5314000000001</c:v>
                </c:pt>
                <c:pt idx="40">
                  <c:v>1370.5211999999999</c:v>
                </c:pt>
                <c:pt idx="41">
                  <c:v>1375.3382999999999</c:v>
                </c:pt>
                <c:pt idx="42">
                  <c:v>1379.9820999999999</c:v>
                </c:pt>
                <c:pt idx="43">
                  <c:v>1384.4525000000001</c:v>
                </c:pt>
                <c:pt idx="44">
                  <c:v>1388.7438</c:v>
                </c:pt>
                <c:pt idx="45">
                  <c:v>1392.8563999999999</c:v>
                </c:pt>
                <c:pt idx="46">
                  <c:v>1396.7886000000001</c:v>
                </c:pt>
                <c:pt idx="47">
                  <c:v>1400.5346999999999</c:v>
                </c:pt>
                <c:pt idx="48">
                  <c:v>1404.1016</c:v>
                </c:pt>
                <c:pt idx="49">
                  <c:v>1407.4956</c:v>
                </c:pt>
                <c:pt idx="50">
                  <c:v>1410.7217000000001</c:v>
                </c:pt>
              </c:numCache>
            </c:numRef>
          </c:yVal>
          <c:smooth val="0"/>
        </c:ser>
        <c:ser>
          <c:idx val="1"/>
          <c:order val="1"/>
          <c:tx>
            <c:v>nonOECD</c:v>
          </c:tx>
          <c:spPr>
            <a:ln w="22225" cap="rnd">
              <a:solidFill>
                <a:srgbClr val="A33340"/>
              </a:solidFill>
              <a:round/>
            </a:ln>
            <a:effectLst/>
          </c:spPr>
          <c:marker>
            <c:symbol val="none"/>
          </c:marker>
          <c:xVal>
            <c:numRef>
              <c:f>page14!$B$2:$AZ$2</c:f>
              <c:numCache>
                <c:formatCode>General</c:formatCode>
                <c:ptCount val="5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numCache>
            </c:numRef>
          </c:xVal>
          <c:yVal>
            <c:numRef>
              <c:f>page14!$B$30:$AZ$30</c:f>
              <c:numCache>
                <c:formatCode>#,##0</c:formatCode>
                <c:ptCount val="51"/>
                <c:pt idx="0">
                  <c:v>4186.4683000000005</c:v>
                </c:pt>
                <c:pt idx="1">
                  <c:v>4266.2437</c:v>
                </c:pt>
                <c:pt idx="2">
                  <c:v>4344.0522000000001</c:v>
                </c:pt>
                <c:pt idx="3">
                  <c:v>4420.2201999999997</c:v>
                </c:pt>
                <c:pt idx="4">
                  <c:v>4495.0497999999998</c:v>
                </c:pt>
                <c:pt idx="5">
                  <c:v>4568.6704</c:v>
                </c:pt>
                <c:pt idx="6">
                  <c:v>4641.0385999999999</c:v>
                </c:pt>
                <c:pt idx="7">
                  <c:v>4712.0029000000004</c:v>
                </c:pt>
                <c:pt idx="8">
                  <c:v>4781.6440000000002</c:v>
                </c:pt>
                <c:pt idx="9">
                  <c:v>4850.1782000000003</c:v>
                </c:pt>
                <c:pt idx="10">
                  <c:v>4917.8535000000002</c:v>
                </c:pt>
                <c:pt idx="11">
                  <c:v>4986.0200000000004</c:v>
                </c:pt>
                <c:pt idx="12">
                  <c:v>5054.0991000000004</c:v>
                </c:pt>
                <c:pt idx="13">
                  <c:v>5122.1225999999997</c:v>
                </c:pt>
                <c:pt idx="14">
                  <c:v>5190.0429999999997</c:v>
                </c:pt>
                <c:pt idx="15">
                  <c:v>5257.8086000000003</c:v>
                </c:pt>
                <c:pt idx="16">
                  <c:v>5328.3013000000001</c:v>
                </c:pt>
                <c:pt idx="17">
                  <c:v>5398.8334999999997</c:v>
                </c:pt>
                <c:pt idx="18">
                  <c:v>5469.4687999999996</c:v>
                </c:pt>
                <c:pt idx="19">
                  <c:v>5540.2339000000002</c:v>
                </c:pt>
                <c:pt idx="20">
                  <c:v>5610.7383</c:v>
                </c:pt>
                <c:pt idx="21">
                  <c:v>5683.9551000000001</c:v>
                </c:pt>
                <c:pt idx="22">
                  <c:v>5757.6719000000003</c:v>
                </c:pt>
                <c:pt idx="23">
                  <c:v>5831.8311000000003</c:v>
                </c:pt>
                <c:pt idx="24">
                  <c:v>5906.1313</c:v>
                </c:pt>
                <c:pt idx="25">
                  <c:v>5979.5474000000004</c:v>
                </c:pt>
                <c:pt idx="26">
                  <c:v>6052.6016</c:v>
                </c:pt>
                <c:pt idx="27">
                  <c:v>6125.2744000000002</c:v>
                </c:pt>
                <c:pt idx="28">
                  <c:v>6197.6108000000004</c:v>
                </c:pt>
                <c:pt idx="29">
                  <c:v>6269.6239999999998</c:v>
                </c:pt>
                <c:pt idx="30">
                  <c:v>6340.6010999999999</c:v>
                </c:pt>
                <c:pt idx="31">
                  <c:v>6410.4512000000004</c:v>
                </c:pt>
                <c:pt idx="32">
                  <c:v>6479.3535000000002</c:v>
                </c:pt>
                <c:pt idx="33">
                  <c:v>6547.3296</c:v>
                </c:pt>
                <c:pt idx="34">
                  <c:v>6614.4312</c:v>
                </c:pt>
                <c:pt idx="35">
                  <c:v>6680.5106999999998</c:v>
                </c:pt>
                <c:pt idx="36">
                  <c:v>6745.6758</c:v>
                </c:pt>
                <c:pt idx="37">
                  <c:v>6810.0249000000003</c:v>
                </c:pt>
                <c:pt idx="38">
                  <c:v>6873.5757000000003</c:v>
                </c:pt>
                <c:pt idx="39">
                  <c:v>6936.3451999999997</c:v>
                </c:pt>
                <c:pt idx="40">
                  <c:v>6998.1880000000001</c:v>
                </c:pt>
                <c:pt idx="41">
                  <c:v>7059.6400999999996</c:v>
                </c:pt>
                <c:pt idx="42">
                  <c:v>7120.3999000000003</c:v>
                </c:pt>
                <c:pt idx="43">
                  <c:v>7180.46</c:v>
                </c:pt>
                <c:pt idx="44">
                  <c:v>7239.8158999999996</c:v>
                </c:pt>
                <c:pt idx="45">
                  <c:v>7298.2719999999999</c:v>
                </c:pt>
                <c:pt idx="46">
                  <c:v>7356.4438</c:v>
                </c:pt>
                <c:pt idx="47">
                  <c:v>7413.9209000000001</c:v>
                </c:pt>
                <c:pt idx="48">
                  <c:v>7470.7061000000003</c:v>
                </c:pt>
                <c:pt idx="49">
                  <c:v>7526.8104999999996</c:v>
                </c:pt>
                <c:pt idx="50">
                  <c:v>7582.0459000000001</c:v>
                </c:pt>
              </c:numCache>
            </c:numRef>
          </c:yVal>
          <c:smooth val="0"/>
        </c:ser>
        <c:dLbls>
          <c:showLegendKey val="0"/>
          <c:showVal val="0"/>
          <c:showCatName val="0"/>
          <c:showSerName val="0"/>
          <c:showPercent val="0"/>
          <c:showBubbleSize val="0"/>
        </c:dLbls>
        <c:axId val="206120592"/>
        <c:axId val="206121152"/>
      </c:scatterChart>
      <c:valAx>
        <c:axId val="206120592"/>
        <c:scaling>
          <c:orientation val="minMax"/>
          <c:max val="2040"/>
          <c:min val="1990"/>
        </c:scaling>
        <c:delete val="0"/>
        <c:axPos val="b"/>
        <c:numFmt formatCode="General" sourceLinked="1"/>
        <c:majorTickMark val="out"/>
        <c:minorTickMark val="none"/>
        <c:tickLblPos val="nextTo"/>
        <c:spPr>
          <a:noFill/>
          <a:ln w="12700" cap="flat" cmpd="sng" algn="ctr">
            <a:solidFill>
              <a:srgbClr val="000000"/>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
                <a:ea typeface="+mn-ea"/>
                <a:cs typeface="+mn-cs"/>
              </a:defRPr>
            </a:pPr>
            <a:endParaRPr lang="en-US"/>
          </a:p>
        </c:txPr>
        <c:crossAx val="206121152"/>
        <c:crosses val="autoZero"/>
        <c:crossBetween val="midCat"/>
        <c:majorUnit val="25"/>
      </c:valAx>
      <c:valAx>
        <c:axId val="206121152"/>
        <c:scaling>
          <c:orientation val="minMax"/>
        </c:scaling>
        <c:delete val="0"/>
        <c:axPos val="l"/>
        <c:majorGridlines>
          <c:spPr>
            <a:ln w="9525" cap="flat" cmpd="sng" algn="ctr">
              <a:solidFill>
                <a:srgbClr val="FFFFFF">
                  <a:lumMod val="75000"/>
                </a:srgbClr>
              </a:solidFill>
              <a:round/>
            </a:ln>
            <a:effectLst/>
          </c:spPr>
        </c:majorGridlines>
        <c:numFmt formatCode="#,##0" sourceLinked="1"/>
        <c:majorTickMark val="none"/>
        <c:minorTickMark val="none"/>
        <c:tickLblPos val="nextTo"/>
        <c:spPr>
          <a:noFill/>
          <a:ln w="9525" cap="flat" cmpd="sng" algn="ctr">
            <a:no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206120592"/>
        <c:crosses val="autoZero"/>
        <c:crossBetween val="midCat"/>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sz="1200">
          <a:solidFill>
            <a:schemeClr val="tx1"/>
          </a:solidFill>
        </a:defRPr>
      </a:pPr>
      <a:endParaRPr lang="en-US"/>
    </a:p>
  </c:txPr>
  <c:externalData r:id="rId4">
    <c:autoUpdate val="0"/>
  </c:externalData>
  <c:userShapes r:id="rId5"/>
</c:chartSpace>
</file>

<file path=ppt/charts/chart1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3618035119347455"/>
          <c:y val="4.101538295995788E-2"/>
          <c:w val="0.79594086092773753"/>
          <c:h val="0.85158529662991855"/>
        </c:manualLayout>
      </c:layout>
      <c:scatterChart>
        <c:scatterStyle val="lineMarker"/>
        <c:varyColors val="0"/>
        <c:ser>
          <c:idx val="0"/>
          <c:order val="0"/>
          <c:spPr>
            <a:ln w="22225" cap="rnd">
              <a:solidFill>
                <a:srgbClr val="003953"/>
              </a:solidFill>
              <a:round/>
            </a:ln>
            <a:effectLst/>
          </c:spPr>
          <c:marker>
            <c:symbol val="none"/>
          </c:marker>
          <c:xVal>
            <c:numRef>
              <c:f>page14!$B$2:$AZ$2</c:f>
              <c:numCache>
                <c:formatCode>General</c:formatCode>
                <c:ptCount val="5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numCache>
            </c:numRef>
          </c:xVal>
          <c:yVal>
            <c:numRef>
              <c:f>page14!$B$5:$AZ$5</c:f>
              <c:numCache>
                <c:formatCode>General</c:formatCode>
                <c:ptCount val="51"/>
                <c:pt idx="0">
                  <c:v>26.742482267922195</c:v>
                </c:pt>
                <c:pt idx="1">
                  <c:v>26.770133635752185</c:v>
                </c:pt>
                <c:pt idx="2">
                  <c:v>27.107641427954714</c:v>
                </c:pt>
                <c:pt idx="3">
                  <c:v>27.259084220644777</c:v>
                </c:pt>
                <c:pt idx="4">
                  <c:v>27.875416988684073</c:v>
                </c:pt>
                <c:pt idx="5">
                  <c:v>28.401745217950534</c:v>
                </c:pt>
                <c:pt idx="6">
                  <c:v>29.077699545053132</c:v>
                </c:pt>
                <c:pt idx="7">
                  <c:v>29.913792839718184</c:v>
                </c:pt>
                <c:pt idx="8">
                  <c:v>30.525025065286947</c:v>
                </c:pt>
                <c:pt idx="9">
                  <c:v>31.302347099028548</c:v>
                </c:pt>
                <c:pt idx="10">
                  <c:v>32.375210344080386</c:v>
                </c:pt>
                <c:pt idx="11">
                  <c:v>32.582470124576659</c:v>
                </c:pt>
                <c:pt idx="12">
                  <c:v>32.886234571810746</c:v>
                </c:pt>
                <c:pt idx="13">
                  <c:v>33.325835693934501</c:v>
                </c:pt>
                <c:pt idx="14">
                  <c:v>34.161717764549863</c:v>
                </c:pt>
                <c:pt idx="15">
                  <c:v>34.625647734666344</c:v>
                </c:pt>
                <c:pt idx="16">
                  <c:v>35.449987902221892</c:v>
                </c:pt>
                <c:pt idx="17">
                  <c:v>36.110542012883364</c:v>
                </c:pt>
                <c:pt idx="18">
                  <c:v>35.916668736565875</c:v>
                </c:pt>
                <c:pt idx="19">
                  <c:v>34.424283230826646</c:v>
                </c:pt>
                <c:pt idx="20">
                  <c:v>35.197302379769617</c:v>
                </c:pt>
                <c:pt idx="21">
                  <c:v>35.672360435634964</c:v>
                </c:pt>
                <c:pt idx="22">
                  <c:v>35.916371550137114</c:v>
                </c:pt>
                <c:pt idx="23">
                  <c:v>36.21521691916719</c:v>
                </c:pt>
                <c:pt idx="24">
                  <c:v>36.714849805474515</c:v>
                </c:pt>
                <c:pt idx="25">
                  <c:v>37.330711412291976</c:v>
                </c:pt>
                <c:pt idx="26">
                  <c:v>37.719342912315774</c:v>
                </c:pt>
                <c:pt idx="27">
                  <c:v>38.275534168440728</c:v>
                </c:pt>
                <c:pt idx="28">
                  <c:v>38.748090336676718</c:v>
                </c:pt>
                <c:pt idx="29">
                  <c:v>39.137009810244628</c:v>
                </c:pt>
                <c:pt idx="30">
                  <c:v>39.584674272607643</c:v>
                </c:pt>
                <c:pt idx="31">
                  <c:v>40.22505556450912</c:v>
                </c:pt>
                <c:pt idx="32">
                  <c:v>40.875704656689479</c:v>
                </c:pt>
                <c:pt idx="33">
                  <c:v>41.446253812983429</c:v>
                </c:pt>
                <c:pt idx="34">
                  <c:v>42.006115100064591</c:v>
                </c:pt>
                <c:pt idx="35">
                  <c:v>42.513179752716404</c:v>
                </c:pt>
                <c:pt idx="36">
                  <c:v>42.961880137005338</c:v>
                </c:pt>
                <c:pt idx="37">
                  <c:v>43.45033031160829</c:v>
                </c:pt>
                <c:pt idx="38">
                  <c:v>43.996578367168027</c:v>
                </c:pt>
                <c:pt idx="39">
                  <c:v>44.538684866565497</c:v>
                </c:pt>
                <c:pt idx="40">
                  <c:v>45.060226795470221</c:v>
                </c:pt>
                <c:pt idx="41">
                  <c:v>45.576772274865029</c:v>
                </c:pt>
                <c:pt idx="42">
                  <c:v>46.106768776203694</c:v>
                </c:pt>
                <c:pt idx="43">
                  <c:v>46.696085058895122</c:v>
                </c:pt>
                <c:pt idx="44">
                  <c:v>47.333565269562328</c:v>
                </c:pt>
                <c:pt idx="45">
                  <c:v>47.971670590019194</c:v>
                </c:pt>
                <c:pt idx="46">
                  <c:v>48.592921720581046</c:v>
                </c:pt>
                <c:pt idx="47">
                  <c:v>49.229657644326849</c:v>
                </c:pt>
                <c:pt idx="48">
                  <c:v>49.898393463834807</c:v>
                </c:pt>
                <c:pt idx="49">
                  <c:v>50.541254835894335</c:v>
                </c:pt>
                <c:pt idx="50">
                  <c:v>51.163451019432109</c:v>
                </c:pt>
              </c:numCache>
            </c:numRef>
          </c:yVal>
          <c:smooth val="0"/>
        </c:ser>
        <c:ser>
          <c:idx val="1"/>
          <c:order val="1"/>
          <c:spPr>
            <a:ln w="22225" cap="rnd">
              <a:solidFill>
                <a:srgbClr val="A33340"/>
              </a:solidFill>
              <a:round/>
            </a:ln>
            <a:effectLst/>
          </c:spPr>
          <c:marker>
            <c:symbol val="none"/>
          </c:marker>
          <c:xVal>
            <c:numRef>
              <c:f>page14!$B$2:$AZ$2</c:f>
              <c:numCache>
                <c:formatCode>General</c:formatCode>
                <c:ptCount val="5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numCache>
            </c:numRef>
          </c:xVal>
          <c:yVal>
            <c:numRef>
              <c:f>page14!$B$11:$AZ$11</c:f>
              <c:numCache>
                <c:formatCode>General</c:formatCode>
                <c:ptCount val="51"/>
                <c:pt idx="0">
                  <c:v>4.1303389780832687</c:v>
                </c:pt>
                <c:pt idx="1">
                  <c:v>4.1090313007669952</c:v>
                </c:pt>
                <c:pt idx="2">
                  <c:v>4.1595455966205934</c:v>
                </c:pt>
                <c:pt idx="3">
                  <c:v>4.1959196286194071</c:v>
                </c:pt>
                <c:pt idx="4">
                  <c:v>4.2407722379405008</c:v>
                </c:pt>
                <c:pt idx="5">
                  <c:v>4.3469810822859971</c:v>
                </c:pt>
                <c:pt idx="6">
                  <c:v>4.490524017619677</c:v>
                </c:pt>
                <c:pt idx="7">
                  <c:v>4.6227891116111151</c:v>
                </c:pt>
                <c:pt idx="8">
                  <c:v>4.6333101753288197</c:v>
                </c:pt>
                <c:pt idx="9">
                  <c:v>4.7373811131310593</c:v>
                </c:pt>
                <c:pt idx="10">
                  <c:v>4.9506227666196239</c:v>
                </c:pt>
                <c:pt idx="11">
                  <c:v>5.0748792022494893</c:v>
                </c:pt>
                <c:pt idx="12">
                  <c:v>5.2348021826481395</c:v>
                </c:pt>
                <c:pt idx="13">
                  <c:v>5.4794998268881736</c:v>
                </c:pt>
                <c:pt idx="14">
                  <c:v>5.8327833700029075</c:v>
                </c:pt>
                <c:pt idx="15">
                  <c:v>6.1791375783439504</c:v>
                </c:pt>
                <c:pt idx="16">
                  <c:v>6.5955904182820886</c:v>
                </c:pt>
                <c:pt idx="17">
                  <c:v>7.0838522988345547</c:v>
                </c:pt>
                <c:pt idx="18">
                  <c:v>7.4231885919159097</c:v>
                </c:pt>
                <c:pt idx="19">
                  <c:v>7.5230817962396852</c:v>
                </c:pt>
                <c:pt idx="20">
                  <c:v>8.0080349318734037</c:v>
                </c:pt>
                <c:pt idx="21">
                  <c:v>8.4053631950752035</c:v>
                </c:pt>
                <c:pt idx="22">
                  <c:v>8.7034839029295856</c:v>
                </c:pt>
                <c:pt idx="23">
                  <c:v>9.0174487906551324</c:v>
                </c:pt>
                <c:pt idx="24">
                  <c:v>9.3040196549643248</c:v>
                </c:pt>
                <c:pt idx="25">
                  <c:v>9.5508730978535255</c:v>
                </c:pt>
                <c:pt idx="26">
                  <c:v>9.8190020965529925</c:v>
                </c:pt>
                <c:pt idx="27">
                  <c:v>10.142191670629483</c:v>
                </c:pt>
                <c:pt idx="28">
                  <c:v>10.499694414499213</c:v>
                </c:pt>
                <c:pt idx="29">
                  <c:v>10.825772550315618</c:v>
                </c:pt>
                <c:pt idx="30">
                  <c:v>11.219694833034048</c:v>
                </c:pt>
                <c:pt idx="31">
                  <c:v>11.623192170934862</c:v>
                </c:pt>
                <c:pt idx="32">
                  <c:v>12.010990463786239</c:v>
                </c:pt>
                <c:pt idx="33">
                  <c:v>12.378813478398888</c:v>
                </c:pt>
                <c:pt idx="34">
                  <c:v>12.741744233427056</c:v>
                </c:pt>
                <c:pt idx="35">
                  <c:v>13.111344406648431</c:v>
                </c:pt>
                <c:pt idx="36">
                  <c:v>13.49007607214091</c:v>
                </c:pt>
                <c:pt idx="37">
                  <c:v>13.872620436380489</c:v>
                </c:pt>
                <c:pt idx="38">
                  <c:v>14.25998948407595</c:v>
                </c:pt>
                <c:pt idx="39">
                  <c:v>14.653893076140445</c:v>
                </c:pt>
                <c:pt idx="40">
                  <c:v>15.050631449169414</c:v>
                </c:pt>
                <c:pt idx="41">
                  <c:v>15.449137640883421</c:v>
                </c:pt>
                <c:pt idx="42">
                  <c:v>15.849085681269109</c:v>
                </c:pt>
                <c:pt idx="43">
                  <c:v>16.250550758586495</c:v>
                </c:pt>
                <c:pt idx="44">
                  <c:v>16.670690010225261</c:v>
                </c:pt>
                <c:pt idx="45">
                  <c:v>17.086727639090459</c:v>
                </c:pt>
                <c:pt idx="46">
                  <c:v>17.508108211198458</c:v>
                </c:pt>
                <c:pt idx="47">
                  <c:v>17.91352231718577</c:v>
                </c:pt>
                <c:pt idx="48">
                  <c:v>18.330939628317061</c:v>
                </c:pt>
                <c:pt idx="49">
                  <c:v>18.747086245893932</c:v>
                </c:pt>
                <c:pt idx="50">
                  <c:v>19.167402428940715</c:v>
                </c:pt>
              </c:numCache>
            </c:numRef>
          </c:yVal>
          <c:smooth val="0"/>
        </c:ser>
        <c:dLbls>
          <c:showLegendKey val="0"/>
          <c:showVal val="0"/>
          <c:showCatName val="0"/>
          <c:showSerName val="0"/>
          <c:showPercent val="0"/>
          <c:showBubbleSize val="0"/>
        </c:dLbls>
        <c:axId val="207346656"/>
        <c:axId val="207347216"/>
      </c:scatterChart>
      <c:valAx>
        <c:axId val="207346656"/>
        <c:scaling>
          <c:orientation val="minMax"/>
          <c:max val="2040"/>
          <c:min val="1990"/>
        </c:scaling>
        <c:delete val="0"/>
        <c:axPos val="b"/>
        <c:numFmt formatCode="General" sourceLinked="1"/>
        <c:majorTickMark val="out"/>
        <c:minorTickMark val="none"/>
        <c:tickLblPos val="nextTo"/>
        <c:spPr>
          <a:noFill/>
          <a:ln w="12700" cap="flat" cmpd="sng" algn="ctr">
            <a:solidFill>
              <a:srgbClr val="000000"/>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207347216"/>
        <c:crosses val="autoZero"/>
        <c:crossBetween val="midCat"/>
        <c:majorUnit val="25"/>
      </c:valAx>
      <c:valAx>
        <c:axId val="207347216"/>
        <c:scaling>
          <c:orientation val="minMax"/>
        </c:scaling>
        <c:delete val="0"/>
        <c:axPos val="l"/>
        <c:majorGridlines>
          <c:spPr>
            <a:ln w="9525" cap="flat" cmpd="sng" algn="ctr">
              <a:solidFill>
                <a:srgbClr val="FFFFFF">
                  <a:lumMod val="75000"/>
                </a:srgbClr>
              </a:solidFill>
              <a:round/>
            </a:ln>
            <a:effectLst/>
          </c:spPr>
        </c:majorGridlines>
        <c:numFmt formatCode="General" sourceLinked="1"/>
        <c:majorTickMark val="none"/>
        <c:minorTickMark val="none"/>
        <c:tickLblPos val="nextTo"/>
        <c:spPr>
          <a:noFill/>
          <a:ln w="9525" cap="flat" cmpd="sng" algn="ctr">
            <a:no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207346656"/>
        <c:crosses val="autoZero"/>
        <c:crossBetween val="midCat"/>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4">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3618035119347455"/>
          <c:y val="6.9019835734684495E-2"/>
          <c:w val="0.79594086092773753"/>
          <c:h val="0.82358087940627467"/>
        </c:manualLayout>
      </c:layout>
      <c:scatterChart>
        <c:scatterStyle val="lineMarker"/>
        <c:varyColors val="0"/>
        <c:ser>
          <c:idx val="0"/>
          <c:order val="0"/>
          <c:spPr>
            <a:ln w="22225" cap="rnd">
              <a:solidFill>
                <a:srgbClr val="003953"/>
              </a:solidFill>
              <a:round/>
            </a:ln>
            <a:effectLst/>
          </c:spPr>
          <c:marker>
            <c:symbol val="none"/>
          </c:marker>
          <c:xVal>
            <c:numRef>
              <c:f>page14!$B$2:$AZ$2</c:f>
              <c:numCache>
                <c:formatCode>General</c:formatCode>
                <c:ptCount val="5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numCache>
            </c:numRef>
          </c:xVal>
          <c:yVal>
            <c:numRef>
              <c:f>page14!$B$17:$AZ$17</c:f>
              <c:numCache>
                <c:formatCode>General</c:formatCode>
                <c:ptCount val="51"/>
                <c:pt idx="0">
                  <c:v>7.1263122093666817</c:v>
                </c:pt>
                <c:pt idx="1">
                  <c:v>7.1517083815477491</c:v>
                </c:pt>
                <c:pt idx="2">
                  <c:v>7.0667506902281083</c:v>
                </c:pt>
                <c:pt idx="3">
                  <c:v>7.0814881699157599</c:v>
                </c:pt>
                <c:pt idx="4">
                  <c:v>7.0014271116396891</c:v>
                </c:pt>
                <c:pt idx="5">
                  <c:v>6.9676227892453806</c:v>
                </c:pt>
                <c:pt idx="6">
                  <c:v>6.9653082489332077</c:v>
                </c:pt>
                <c:pt idx="7">
                  <c:v>6.8032012917488833</c:v>
                </c:pt>
                <c:pt idx="8">
                  <c:v>6.6142029561868902</c:v>
                </c:pt>
                <c:pt idx="9">
                  <c:v>6.5138196332444904</c:v>
                </c:pt>
                <c:pt idx="10">
                  <c:v>6.3840877885806684</c:v>
                </c:pt>
                <c:pt idx="11">
                  <c:v>6.2569062326947043</c:v>
                </c:pt>
                <c:pt idx="12">
                  <c:v>6.2021303362754567</c:v>
                </c:pt>
                <c:pt idx="13">
                  <c:v>6.1286021826357988</c:v>
                </c:pt>
                <c:pt idx="14">
                  <c:v>6.0726313268030694</c:v>
                </c:pt>
                <c:pt idx="15">
                  <c:v>5.9156855554583538</c:v>
                </c:pt>
                <c:pt idx="16">
                  <c:v>5.7590747464362808</c:v>
                </c:pt>
                <c:pt idx="17">
                  <c:v>5.6496373168434637</c:v>
                </c:pt>
                <c:pt idx="18">
                  <c:v>5.6152784527714221</c:v>
                </c:pt>
                <c:pt idx="19">
                  <c:v>5.5607639156607007</c:v>
                </c:pt>
                <c:pt idx="20">
                  <c:v>5.5612803603474736</c:v>
                </c:pt>
                <c:pt idx="21">
                  <c:v>5.4157292186227481</c:v>
                </c:pt>
                <c:pt idx="22">
                  <c:v>5.278500695652161</c:v>
                </c:pt>
                <c:pt idx="23">
                  <c:v>5.2646478474705187</c:v>
                </c:pt>
                <c:pt idx="24">
                  <c:v>5.1297722341865262</c:v>
                </c:pt>
                <c:pt idx="25">
                  <c:v>5.0417497164706031</c:v>
                </c:pt>
                <c:pt idx="26">
                  <c:v>4.9749836418335445</c:v>
                </c:pt>
                <c:pt idx="27">
                  <c:v>4.9111325699712474</c:v>
                </c:pt>
                <c:pt idx="28">
                  <c:v>4.8601565073935271</c:v>
                </c:pt>
                <c:pt idx="29">
                  <c:v>4.7809189198733444</c:v>
                </c:pt>
                <c:pt idx="30">
                  <c:v>4.6943842782198697</c:v>
                </c:pt>
                <c:pt idx="31">
                  <c:v>4.6111380367834043</c:v>
                </c:pt>
                <c:pt idx="32">
                  <c:v>4.5364288038291889</c:v>
                </c:pt>
                <c:pt idx="33">
                  <c:v>4.472944348797097</c:v>
                </c:pt>
                <c:pt idx="34">
                  <c:v>4.4042632416837062</c:v>
                </c:pt>
                <c:pt idx="35">
                  <c:v>4.3365092111244214</c:v>
                </c:pt>
                <c:pt idx="36">
                  <c:v>4.2755575685506511</c:v>
                </c:pt>
                <c:pt idx="37">
                  <c:v>4.2156961760858493</c:v>
                </c:pt>
                <c:pt idx="38">
                  <c:v>4.1581074067970043</c:v>
                </c:pt>
                <c:pt idx="39">
                  <c:v>4.1055017688583879</c:v>
                </c:pt>
                <c:pt idx="40">
                  <c:v>4.0524615552270236</c:v>
                </c:pt>
                <c:pt idx="41">
                  <c:v>4.0018900992582882</c:v>
                </c:pt>
                <c:pt idx="42">
                  <c:v>3.9538405903214353</c:v>
                </c:pt>
                <c:pt idx="43">
                  <c:v>3.9063807249254894</c:v>
                </c:pt>
                <c:pt idx="44">
                  <c:v>3.8593687629732036</c:v>
                </c:pt>
                <c:pt idx="45">
                  <c:v>3.8138322150229995</c:v>
                </c:pt>
                <c:pt idx="46">
                  <c:v>3.7752991187465672</c:v>
                </c:pt>
                <c:pt idx="47">
                  <c:v>3.7341617345834965</c:v>
                </c:pt>
                <c:pt idx="48">
                  <c:v>3.6952023895505479</c:v>
                </c:pt>
                <c:pt idx="49">
                  <c:v>3.6590576817862757</c:v>
                </c:pt>
                <c:pt idx="50">
                  <c:v>3.62651514309524</c:v>
                </c:pt>
              </c:numCache>
            </c:numRef>
          </c:yVal>
          <c:smooth val="0"/>
        </c:ser>
        <c:ser>
          <c:idx val="1"/>
          <c:order val="1"/>
          <c:spPr>
            <a:ln w="22225" cap="rnd">
              <a:solidFill>
                <a:srgbClr val="A33340"/>
              </a:solidFill>
              <a:round/>
            </a:ln>
            <a:effectLst/>
          </c:spPr>
          <c:marker>
            <c:symbol val="none"/>
          </c:marker>
          <c:xVal>
            <c:numRef>
              <c:f>page14!$B$2:$AZ$2</c:f>
              <c:numCache>
                <c:formatCode>General</c:formatCode>
                <c:ptCount val="5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numCache>
            </c:numRef>
          </c:xVal>
          <c:yVal>
            <c:numRef>
              <c:f>page14!$B$32:$AZ$32</c:f>
              <c:numCache>
                <c:formatCode>General</c:formatCode>
                <c:ptCount val="51"/>
                <c:pt idx="0">
                  <c:v>8.9722119031064285</c:v>
                </c:pt>
                <c:pt idx="1">
                  <c:v>8.623376408829488</c:v>
                </c:pt>
                <c:pt idx="2">
                  <c:v>8.2429003049772316</c:v>
                </c:pt>
                <c:pt idx="3">
                  <c:v>8.1135333496663513</c:v>
                </c:pt>
                <c:pt idx="4">
                  <c:v>7.9263128919662647</c:v>
                </c:pt>
                <c:pt idx="5">
                  <c:v>7.8517471451728333</c:v>
                </c:pt>
                <c:pt idx="6">
                  <c:v>7.6002550644267606</c:v>
                </c:pt>
                <c:pt idx="7">
                  <c:v>7.2604845711753248</c:v>
                </c:pt>
                <c:pt idx="8">
                  <c:v>7.2010766694869073</c:v>
                </c:pt>
                <c:pt idx="9">
                  <c:v>7.1628010003297806</c:v>
                </c:pt>
                <c:pt idx="10">
                  <c:v>7.1365718290406965</c:v>
                </c:pt>
                <c:pt idx="11">
                  <c:v>7.1037469468786894</c:v>
                </c:pt>
                <c:pt idx="12">
                  <c:v>7.0275402065274539</c:v>
                </c:pt>
                <c:pt idx="13">
                  <c:v>7.0362711609046285</c:v>
                </c:pt>
                <c:pt idx="14">
                  <c:v>7.0731697769616622</c:v>
                </c:pt>
                <c:pt idx="15">
                  <c:v>7.0368294288159259</c:v>
                </c:pt>
                <c:pt idx="16">
                  <c:v>6.8818195267017241</c:v>
                </c:pt>
                <c:pt idx="17">
                  <c:v>6.6096652214590286</c:v>
                </c:pt>
                <c:pt idx="18">
                  <c:v>6.4243184333083629</c:v>
                </c:pt>
                <c:pt idx="19">
                  <c:v>6.4101140545556827</c:v>
                </c:pt>
                <c:pt idx="20">
                  <c:v>6.2615382088089975</c:v>
                </c:pt>
                <c:pt idx="21">
                  <c:v>6.2267063886673615</c:v>
                </c:pt>
                <c:pt idx="22">
                  <c:v>6.2532431604882914</c:v>
                </c:pt>
                <c:pt idx="23">
                  <c:v>6.1183186659439777</c:v>
                </c:pt>
                <c:pt idx="24">
                  <c:v>5.9557773154580307</c:v>
                </c:pt>
                <c:pt idx="25">
                  <c:v>5.875466589868771</c:v>
                </c:pt>
                <c:pt idx="26">
                  <c:v>5.7201715513526201</c:v>
                </c:pt>
                <c:pt idx="27">
                  <c:v>5.574517631409214</c:v>
                </c:pt>
                <c:pt idx="28">
                  <c:v>5.4264471314413187</c:v>
                </c:pt>
                <c:pt idx="29">
                  <c:v>5.2517238260832642</c:v>
                </c:pt>
                <c:pt idx="30">
                  <c:v>5.0727675207055611</c:v>
                </c:pt>
                <c:pt idx="31">
                  <c:v>4.923835214813356</c:v>
                </c:pt>
                <c:pt idx="32">
                  <c:v>4.7868590400545976</c:v>
                </c:pt>
                <c:pt idx="33">
                  <c:v>4.6619756021912204</c:v>
                </c:pt>
                <c:pt idx="34">
                  <c:v>4.5400019776602418</c:v>
                </c:pt>
                <c:pt idx="35">
                  <c:v>4.419994216585871</c:v>
                </c:pt>
                <c:pt idx="36">
                  <c:v>4.3009986550535082</c:v>
                </c:pt>
                <c:pt idx="37">
                  <c:v>4.1957464991549651</c:v>
                </c:pt>
                <c:pt idx="38">
                  <c:v>4.0977087622405612</c:v>
                </c:pt>
                <c:pt idx="39">
                  <c:v>4.0085312705908596</c:v>
                </c:pt>
                <c:pt idx="40">
                  <c:v>3.9209397223175939</c:v>
                </c:pt>
                <c:pt idx="41">
                  <c:v>3.8378558713599746</c:v>
                </c:pt>
                <c:pt idx="42">
                  <c:v>3.7596271778959336</c:v>
                </c:pt>
                <c:pt idx="43">
                  <c:v>3.6837531245503525</c:v>
                </c:pt>
                <c:pt idx="44">
                  <c:v>3.6133121877785137</c:v>
                </c:pt>
                <c:pt idx="45">
                  <c:v>3.5477656621259999</c:v>
                </c:pt>
                <c:pt idx="46">
                  <c:v>3.4856328687735663</c:v>
                </c:pt>
                <c:pt idx="47">
                  <c:v>3.4277804994091627</c:v>
                </c:pt>
                <c:pt idx="48">
                  <c:v>3.3722449832756838</c:v>
                </c:pt>
                <c:pt idx="49">
                  <c:v>3.3189473017536288</c:v>
                </c:pt>
                <c:pt idx="50">
                  <c:v>3.2664840339748413</c:v>
                </c:pt>
              </c:numCache>
            </c:numRef>
          </c:yVal>
          <c:smooth val="0"/>
        </c:ser>
        <c:dLbls>
          <c:showLegendKey val="0"/>
          <c:showVal val="0"/>
          <c:showCatName val="0"/>
          <c:showSerName val="0"/>
          <c:showPercent val="0"/>
          <c:showBubbleSize val="0"/>
        </c:dLbls>
        <c:axId val="207350016"/>
        <c:axId val="207350576"/>
      </c:scatterChart>
      <c:valAx>
        <c:axId val="207350016"/>
        <c:scaling>
          <c:orientation val="minMax"/>
          <c:max val="2040"/>
          <c:min val="1990"/>
        </c:scaling>
        <c:delete val="0"/>
        <c:axPos val="b"/>
        <c:numFmt formatCode="General" sourceLinked="1"/>
        <c:majorTickMark val="out"/>
        <c:minorTickMark val="none"/>
        <c:tickLblPos val="nextTo"/>
        <c:spPr>
          <a:noFill/>
          <a:ln w="12700" cap="flat" cmpd="sng" algn="ctr">
            <a:solidFill>
              <a:srgbClr val="000000"/>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207350576"/>
        <c:crosses val="autoZero"/>
        <c:crossBetween val="midCat"/>
        <c:majorUnit val="25"/>
      </c:valAx>
      <c:valAx>
        <c:axId val="207350576"/>
        <c:scaling>
          <c:orientation val="minMax"/>
        </c:scaling>
        <c:delete val="0"/>
        <c:axPos val="l"/>
        <c:majorGridlines>
          <c:spPr>
            <a:ln w="9525" cap="flat" cmpd="sng" algn="ctr">
              <a:solidFill>
                <a:srgbClr val="FFFFFF">
                  <a:lumMod val="75000"/>
                </a:srgbClr>
              </a:solidFill>
              <a:round/>
            </a:ln>
            <a:effectLst/>
          </c:spPr>
        </c:majorGridlines>
        <c:numFmt formatCode="General" sourceLinked="1"/>
        <c:majorTickMark val="none"/>
        <c:minorTickMark val="none"/>
        <c:tickLblPos val="nextTo"/>
        <c:spPr>
          <a:noFill/>
          <a:ln w="9525" cap="flat" cmpd="sng" algn="ctr">
            <a:no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207350016"/>
        <c:crosses val="autoZero"/>
        <c:crossBetween val="midCat"/>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4">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3618035119347455"/>
          <c:y val="6.9019835734684495E-2"/>
          <c:w val="0.79594086092773753"/>
          <c:h val="0.82358087940627467"/>
        </c:manualLayout>
      </c:layout>
      <c:scatterChart>
        <c:scatterStyle val="lineMarker"/>
        <c:varyColors val="0"/>
        <c:ser>
          <c:idx val="0"/>
          <c:order val="0"/>
          <c:spPr>
            <a:ln w="22225" cap="rnd">
              <a:solidFill>
                <a:srgbClr val="003953"/>
              </a:solidFill>
              <a:round/>
            </a:ln>
            <a:effectLst/>
          </c:spPr>
          <c:marker>
            <c:symbol val="none"/>
          </c:marker>
          <c:xVal>
            <c:numRef>
              <c:f>page14!$B$2:$AZ$2</c:f>
              <c:numCache>
                <c:formatCode>General</c:formatCode>
                <c:ptCount val="5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numCache>
            </c:numRef>
          </c:xVal>
          <c:yVal>
            <c:numRef>
              <c:f>page14!$B$18:$AZ$18</c:f>
              <c:numCache>
                <c:formatCode>General</c:formatCode>
                <c:ptCount val="51"/>
                <c:pt idx="0">
                  <c:v>57.717843183039086</c:v>
                </c:pt>
                <c:pt idx="1">
                  <c:v>56.910872021225202</c:v>
                </c:pt>
                <c:pt idx="2">
                  <c:v>56.705517712100232</c:v>
                </c:pt>
                <c:pt idx="3">
                  <c:v>56.428779166505066</c:v>
                </c:pt>
                <c:pt idx="4">
                  <c:v>55.990937096265363</c:v>
                </c:pt>
                <c:pt idx="5">
                  <c:v>55.475919844846779</c:v>
                </c:pt>
                <c:pt idx="6">
                  <c:v>55.456967389132267</c:v>
                </c:pt>
                <c:pt idx="7">
                  <c:v>55.729162545899847</c:v>
                </c:pt>
                <c:pt idx="8">
                  <c:v>55.734933167744259</c:v>
                </c:pt>
                <c:pt idx="9">
                  <c:v>55.458553464040648</c:v>
                </c:pt>
                <c:pt idx="10">
                  <c:v>55.677625001958333</c:v>
                </c:pt>
                <c:pt idx="11">
                  <c:v>55.849210476510379</c:v>
                </c:pt>
                <c:pt idx="12">
                  <c:v>55.649628820517336</c:v>
                </c:pt>
                <c:pt idx="13">
                  <c:v>56.306834888302681</c:v>
                </c:pt>
                <c:pt idx="14">
                  <c:v>55.891377483834674</c:v>
                </c:pt>
                <c:pt idx="15">
                  <c:v>56.215888942385902</c:v>
                </c:pt>
                <c:pt idx="16">
                  <c:v>55.772167024688137</c:v>
                </c:pt>
                <c:pt idx="17">
                  <c:v>55.82376538395291</c:v>
                </c:pt>
                <c:pt idx="18">
                  <c:v>54.816608975373271</c:v>
                </c:pt>
                <c:pt idx="19">
                  <c:v>53.678565868841929</c:v>
                </c:pt>
                <c:pt idx="20">
                  <c:v>53.324904717868399</c:v>
                </c:pt>
                <c:pt idx="21">
                  <c:v>53.307249319951616</c:v>
                </c:pt>
                <c:pt idx="22">
                  <c:v>53.052304226331735</c:v>
                </c:pt>
                <c:pt idx="23">
                  <c:v>52.853013554239467</c:v>
                </c:pt>
                <c:pt idx="24">
                  <c:v>52.56886433200107</c:v>
                </c:pt>
                <c:pt idx="25">
                  <c:v>51.826886899613378</c:v>
                </c:pt>
                <c:pt idx="26">
                  <c:v>51.535672573399431</c:v>
                </c:pt>
                <c:pt idx="27">
                  <c:v>51.345549418969945</c:v>
                </c:pt>
                <c:pt idx="28">
                  <c:v>51.125981371217684</c:v>
                </c:pt>
                <c:pt idx="29">
                  <c:v>51.091274739436827</c:v>
                </c:pt>
                <c:pt idx="30">
                  <c:v>51.017651183309134</c:v>
                </c:pt>
                <c:pt idx="31">
                  <c:v>50.619258018012573</c:v>
                </c:pt>
                <c:pt idx="32">
                  <c:v>50.130995201764598</c:v>
                </c:pt>
                <c:pt idx="33">
                  <c:v>49.76437113662525</c:v>
                </c:pt>
                <c:pt idx="34">
                  <c:v>49.498509133827355</c:v>
                </c:pt>
                <c:pt idx="35">
                  <c:v>49.232480423487139</c:v>
                </c:pt>
                <c:pt idx="36">
                  <c:v>48.98328999586122</c:v>
                </c:pt>
                <c:pt idx="37">
                  <c:v>48.676426555277025</c:v>
                </c:pt>
                <c:pt idx="38">
                  <c:v>48.401768472079013</c:v>
                </c:pt>
                <c:pt idx="39">
                  <c:v>48.114607813453674</c:v>
                </c:pt>
                <c:pt idx="40">
                  <c:v>47.981766440052461</c:v>
                </c:pt>
                <c:pt idx="41">
                  <c:v>47.903491455533214</c:v>
                </c:pt>
                <c:pt idx="42">
                  <c:v>47.8107835978266</c:v>
                </c:pt>
                <c:pt idx="43">
                  <c:v>47.749404949756808</c:v>
                </c:pt>
                <c:pt idx="44">
                  <c:v>47.717114222927364</c:v>
                </c:pt>
                <c:pt idx="45">
                  <c:v>47.707497862311264</c:v>
                </c:pt>
                <c:pt idx="46">
                  <c:v>47.62466282242606</c:v>
                </c:pt>
                <c:pt idx="47">
                  <c:v>47.56894715500205</c:v>
                </c:pt>
                <c:pt idx="48">
                  <c:v>47.483049871994346</c:v>
                </c:pt>
                <c:pt idx="49">
                  <c:v>47.443080084013054</c:v>
                </c:pt>
                <c:pt idx="50">
                  <c:v>47.35354671055547</c:v>
                </c:pt>
              </c:numCache>
            </c:numRef>
          </c:yVal>
          <c:smooth val="0"/>
        </c:ser>
        <c:ser>
          <c:idx val="1"/>
          <c:order val="1"/>
          <c:spPr>
            <a:ln w="22225" cap="rnd">
              <a:solidFill>
                <a:srgbClr val="A33340"/>
              </a:solidFill>
              <a:round/>
            </a:ln>
            <a:effectLst/>
          </c:spPr>
          <c:marker>
            <c:symbol val="none"/>
          </c:marker>
          <c:xVal>
            <c:numRef>
              <c:f>page14!$B$2:$AZ$2</c:f>
              <c:numCache>
                <c:formatCode>General</c:formatCode>
                <c:ptCount val="5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numCache>
            </c:numRef>
          </c:xVal>
          <c:yVal>
            <c:numRef>
              <c:f>page14!$B$33:$AZ$33</c:f>
              <c:numCache>
                <c:formatCode>General</c:formatCode>
                <c:ptCount val="51"/>
                <c:pt idx="0">
                  <c:v>63.517893457210199</c:v>
                </c:pt>
                <c:pt idx="1">
                  <c:v>64.125179186988859</c:v>
                </c:pt>
                <c:pt idx="2">
                  <c:v>64.118704903140994</c:v>
                </c:pt>
                <c:pt idx="3">
                  <c:v>63.588756838081679</c:v>
                </c:pt>
                <c:pt idx="4">
                  <c:v>63.578285743028232</c:v>
                </c:pt>
                <c:pt idx="5">
                  <c:v>63.256048830571174</c:v>
                </c:pt>
                <c:pt idx="6">
                  <c:v>63.056692589267563</c:v>
                </c:pt>
                <c:pt idx="7">
                  <c:v>62.910961086851785</c:v>
                </c:pt>
                <c:pt idx="8">
                  <c:v>62.650188951019402</c:v>
                </c:pt>
                <c:pt idx="9">
                  <c:v>62.320676725764322</c:v>
                </c:pt>
                <c:pt idx="10">
                  <c:v>62.042827025711055</c:v>
                </c:pt>
                <c:pt idx="11">
                  <c:v>61.345200231655973</c:v>
                </c:pt>
                <c:pt idx="12">
                  <c:v>61.939240280300389</c:v>
                </c:pt>
                <c:pt idx="13">
                  <c:v>62.829056630716202</c:v>
                </c:pt>
                <c:pt idx="14">
                  <c:v>63.323127304179202</c:v>
                </c:pt>
                <c:pt idx="15">
                  <c:v>63.766461112355302</c:v>
                </c:pt>
                <c:pt idx="16">
                  <c:v>63.774067623789648</c:v>
                </c:pt>
                <c:pt idx="17">
                  <c:v>63.756736196493762</c:v>
                </c:pt>
                <c:pt idx="18">
                  <c:v>63.824209044020868</c:v>
                </c:pt>
                <c:pt idx="19">
                  <c:v>63.905199362805568</c:v>
                </c:pt>
                <c:pt idx="20">
                  <c:v>63.831609482005746</c:v>
                </c:pt>
                <c:pt idx="21">
                  <c:v>64.476462870602347</c:v>
                </c:pt>
                <c:pt idx="22">
                  <c:v>64.210545143896198</c:v>
                </c:pt>
                <c:pt idx="23">
                  <c:v>64.250807455192145</c:v>
                </c:pt>
                <c:pt idx="24">
                  <c:v>63.613877952605534</c:v>
                </c:pt>
                <c:pt idx="25">
                  <c:v>63.980904033499904</c:v>
                </c:pt>
                <c:pt idx="26">
                  <c:v>63.795153855227511</c:v>
                </c:pt>
                <c:pt idx="27">
                  <c:v>63.690976602734487</c:v>
                </c:pt>
                <c:pt idx="28">
                  <c:v>63.284660279517773</c:v>
                </c:pt>
                <c:pt idx="29">
                  <c:v>62.916206063632515</c:v>
                </c:pt>
                <c:pt idx="30">
                  <c:v>62.41207543781816</c:v>
                </c:pt>
                <c:pt idx="31">
                  <c:v>62.08932209788361</c:v>
                </c:pt>
                <c:pt idx="32">
                  <c:v>61.903229781018922</c:v>
                </c:pt>
                <c:pt idx="33">
                  <c:v>61.720675907502716</c:v>
                </c:pt>
                <c:pt idx="34">
                  <c:v>61.433825385765722</c:v>
                </c:pt>
                <c:pt idx="35">
                  <c:v>61.0205419406565</c:v>
                </c:pt>
                <c:pt idx="36">
                  <c:v>60.563271881335595</c:v>
                </c:pt>
                <c:pt idx="37">
                  <c:v>60.173987213923454</c:v>
                </c:pt>
                <c:pt idx="38">
                  <c:v>59.809500963038062</c:v>
                </c:pt>
                <c:pt idx="39">
                  <c:v>59.403988268355242</c:v>
                </c:pt>
                <c:pt idx="40">
                  <c:v>59.057660466064569</c:v>
                </c:pt>
                <c:pt idx="41">
                  <c:v>58.798340855245073</c:v>
                </c:pt>
                <c:pt idx="42">
                  <c:v>58.491887919509914</c:v>
                </c:pt>
                <c:pt idx="43">
                  <c:v>58.236378546635521</c:v>
                </c:pt>
                <c:pt idx="44">
                  <c:v>57.985459544302287</c:v>
                </c:pt>
                <c:pt idx="45">
                  <c:v>57.774536180739034</c:v>
                </c:pt>
                <c:pt idx="46">
                  <c:v>57.536113805727048</c:v>
                </c:pt>
                <c:pt idx="47">
                  <c:v>57.295728246276262</c:v>
                </c:pt>
                <c:pt idx="48">
                  <c:v>57.091056258137776</c:v>
                </c:pt>
                <c:pt idx="49">
                  <c:v>56.8940373580092</c:v>
                </c:pt>
                <c:pt idx="50">
                  <c:v>56.713668076644367</c:v>
                </c:pt>
              </c:numCache>
            </c:numRef>
          </c:yVal>
          <c:smooth val="0"/>
        </c:ser>
        <c:dLbls>
          <c:showLegendKey val="0"/>
          <c:showVal val="0"/>
          <c:showCatName val="0"/>
          <c:showSerName val="0"/>
          <c:showPercent val="0"/>
          <c:showBubbleSize val="0"/>
        </c:dLbls>
        <c:axId val="207353376"/>
        <c:axId val="207353936"/>
      </c:scatterChart>
      <c:valAx>
        <c:axId val="207353376"/>
        <c:scaling>
          <c:orientation val="minMax"/>
          <c:max val="2040"/>
          <c:min val="1990"/>
        </c:scaling>
        <c:delete val="0"/>
        <c:axPos val="b"/>
        <c:numFmt formatCode="General" sourceLinked="1"/>
        <c:majorTickMark val="out"/>
        <c:minorTickMark val="none"/>
        <c:tickLblPos val="nextTo"/>
        <c:spPr>
          <a:noFill/>
          <a:ln w="12700" cap="flat" cmpd="sng" algn="ctr">
            <a:solidFill>
              <a:srgbClr val="000000"/>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207353936"/>
        <c:crosses val="autoZero"/>
        <c:crossBetween val="midCat"/>
        <c:majorUnit val="25"/>
      </c:valAx>
      <c:valAx>
        <c:axId val="207353936"/>
        <c:scaling>
          <c:orientation val="minMax"/>
        </c:scaling>
        <c:delete val="0"/>
        <c:axPos val="l"/>
        <c:majorGridlines>
          <c:spPr>
            <a:ln w="9525" cap="flat" cmpd="sng" algn="ctr">
              <a:solidFill>
                <a:srgbClr val="FFFFFF">
                  <a:lumMod val="75000"/>
                </a:srgbClr>
              </a:solidFill>
              <a:round/>
            </a:ln>
            <a:effectLst/>
          </c:spPr>
        </c:majorGridlines>
        <c:numFmt formatCode="General" sourceLinked="1"/>
        <c:majorTickMark val="none"/>
        <c:minorTickMark val="none"/>
        <c:tickLblPos val="nextTo"/>
        <c:spPr>
          <a:noFill/>
          <a:ln w="9525" cap="flat" cmpd="sng" algn="ctr">
            <a:no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207353376"/>
        <c:crosses val="autoZero"/>
        <c:crossBetween val="midCat"/>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4">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6.1232031553642631E-2"/>
          <c:y val="6.089027806969971E-2"/>
          <c:w val="0.91376792526162764"/>
          <c:h val="0.80192020389404095"/>
        </c:manualLayout>
      </c:layout>
      <c:barChart>
        <c:barDir val="col"/>
        <c:grouping val="clustered"/>
        <c:varyColors val="0"/>
        <c:ser>
          <c:idx val="0"/>
          <c:order val="0"/>
          <c:tx>
            <c:strRef>
              <c:f>page15!$C$87</c:f>
              <c:strCache>
                <c:ptCount val="1"/>
                <c:pt idx="0">
                  <c:v>Energy intensity</c:v>
                </c:pt>
              </c:strCache>
            </c:strRef>
          </c:tx>
          <c:spPr>
            <a:solidFill>
              <a:schemeClr val="accent1"/>
            </a:solidFill>
            <a:ln>
              <a:noFill/>
            </a:ln>
            <a:effectLst/>
          </c:spPr>
          <c:invertIfNegative val="0"/>
          <c:cat>
            <c:strRef>
              <c:f>page15!$B$88:$B$97</c:f>
              <c:strCache>
                <c:ptCount val="10"/>
                <c:pt idx="0">
                  <c:v>United States</c:v>
                </c:pt>
                <c:pt idx="1">
                  <c:v>OECD Europe</c:v>
                </c:pt>
                <c:pt idx="2">
                  <c:v>Japan</c:v>
                </c:pt>
                <c:pt idx="3">
                  <c:v>South Korea</c:v>
                </c:pt>
                <c:pt idx="4">
                  <c:v>Russia</c:v>
                </c:pt>
                <c:pt idx="5">
                  <c:v>China</c:v>
                </c:pt>
                <c:pt idx="6">
                  <c:v>India</c:v>
                </c:pt>
                <c:pt idx="7">
                  <c:v>Middle East</c:v>
                </c:pt>
                <c:pt idx="8">
                  <c:v>Africa</c:v>
                </c:pt>
                <c:pt idx="9">
                  <c:v>Brazil</c:v>
                </c:pt>
              </c:strCache>
            </c:strRef>
          </c:cat>
          <c:val>
            <c:numRef>
              <c:f>page15!$C$88:$C$97</c:f>
              <c:numCache>
                <c:formatCode>_(* #,##0.000_);_(* \(#,##0.000\);_(* "-"??_);_(@_)</c:formatCode>
                <c:ptCount val="10"/>
                <c:pt idx="0">
                  <c:v>-1.9322244307673264</c:v>
                </c:pt>
                <c:pt idx="1">
                  <c:v>-1.0225114053951212</c:v>
                </c:pt>
                <c:pt idx="2">
                  <c:v>-0.3967929822757954</c:v>
                </c:pt>
                <c:pt idx="3">
                  <c:v>-0.60801432274312228</c:v>
                </c:pt>
                <c:pt idx="4">
                  <c:v>-1.371710858137265</c:v>
                </c:pt>
                <c:pt idx="5">
                  <c:v>-3.1065297018507354</c:v>
                </c:pt>
                <c:pt idx="6">
                  <c:v>-1.8373889103092234</c:v>
                </c:pt>
                <c:pt idx="7">
                  <c:v>-1.4946423485863614</c:v>
                </c:pt>
                <c:pt idx="8">
                  <c:v>-2.1468923582301125</c:v>
                </c:pt>
                <c:pt idx="9">
                  <c:v>-0.44545670156473927</c:v>
                </c:pt>
              </c:numCache>
            </c:numRef>
          </c:val>
        </c:ser>
        <c:ser>
          <c:idx val="1"/>
          <c:order val="1"/>
          <c:tx>
            <c:strRef>
              <c:f>page15!$D$87</c:f>
              <c:strCache>
                <c:ptCount val="1"/>
                <c:pt idx="0">
                  <c:v>GDP per capita</c:v>
                </c:pt>
              </c:strCache>
            </c:strRef>
          </c:tx>
          <c:spPr>
            <a:solidFill>
              <a:schemeClr val="accent2"/>
            </a:solidFill>
            <a:ln>
              <a:noFill/>
            </a:ln>
            <a:effectLst/>
          </c:spPr>
          <c:invertIfNegative val="0"/>
          <c:cat>
            <c:strRef>
              <c:f>page15!$B$88:$B$97</c:f>
              <c:strCache>
                <c:ptCount val="10"/>
                <c:pt idx="0">
                  <c:v>United States</c:v>
                </c:pt>
                <c:pt idx="1">
                  <c:v>OECD Europe</c:v>
                </c:pt>
                <c:pt idx="2">
                  <c:v>Japan</c:v>
                </c:pt>
                <c:pt idx="3">
                  <c:v>South Korea</c:v>
                </c:pt>
                <c:pt idx="4">
                  <c:v>Russia</c:v>
                </c:pt>
                <c:pt idx="5">
                  <c:v>China</c:v>
                </c:pt>
                <c:pt idx="6">
                  <c:v>India</c:v>
                </c:pt>
                <c:pt idx="7">
                  <c:v>Middle East</c:v>
                </c:pt>
                <c:pt idx="8">
                  <c:v>Africa</c:v>
                </c:pt>
                <c:pt idx="9">
                  <c:v>Brazil</c:v>
                </c:pt>
              </c:strCache>
            </c:strRef>
          </c:cat>
          <c:val>
            <c:numRef>
              <c:f>page15!$D$88:$D$97</c:f>
              <c:numCache>
                <c:formatCode>_(* #,##0.000_);_(* \(#,##0.000\);_(* "-"??_);_(@_)</c:formatCode>
                <c:ptCount val="10"/>
                <c:pt idx="0">
                  <c:v>1.4598777535862917</c:v>
                </c:pt>
                <c:pt idx="1">
                  <c:v>1.1646417036404566</c:v>
                </c:pt>
                <c:pt idx="2">
                  <c:v>0.63160328895324191</c:v>
                </c:pt>
                <c:pt idx="3">
                  <c:v>1.7841794662848187</c:v>
                </c:pt>
                <c:pt idx="4">
                  <c:v>1.6966156761481166</c:v>
                </c:pt>
                <c:pt idx="5">
                  <c:v>4.1966888976021188</c:v>
                </c:pt>
                <c:pt idx="6">
                  <c:v>4.0640174363134163</c:v>
                </c:pt>
                <c:pt idx="7">
                  <c:v>1.8103970576192285</c:v>
                </c:pt>
                <c:pt idx="8">
                  <c:v>1.7307131381489871</c:v>
                </c:pt>
                <c:pt idx="9">
                  <c:v>1.0546412957538109</c:v>
                </c:pt>
              </c:numCache>
            </c:numRef>
          </c:val>
        </c:ser>
        <c:ser>
          <c:idx val="2"/>
          <c:order val="2"/>
          <c:tx>
            <c:strRef>
              <c:f>page15!$E$87</c:f>
              <c:strCache>
                <c:ptCount val="1"/>
                <c:pt idx="0">
                  <c:v>Population</c:v>
                </c:pt>
              </c:strCache>
            </c:strRef>
          </c:tx>
          <c:spPr>
            <a:solidFill>
              <a:schemeClr val="accent3"/>
            </a:solidFill>
            <a:ln>
              <a:noFill/>
            </a:ln>
            <a:effectLst/>
          </c:spPr>
          <c:invertIfNegative val="0"/>
          <c:cat>
            <c:strRef>
              <c:f>page15!$B$88:$B$97</c:f>
              <c:strCache>
                <c:ptCount val="10"/>
                <c:pt idx="0">
                  <c:v>United States</c:v>
                </c:pt>
                <c:pt idx="1">
                  <c:v>OECD Europe</c:v>
                </c:pt>
                <c:pt idx="2">
                  <c:v>Japan</c:v>
                </c:pt>
                <c:pt idx="3">
                  <c:v>South Korea</c:v>
                </c:pt>
                <c:pt idx="4">
                  <c:v>Russia</c:v>
                </c:pt>
                <c:pt idx="5">
                  <c:v>China</c:v>
                </c:pt>
                <c:pt idx="6">
                  <c:v>India</c:v>
                </c:pt>
                <c:pt idx="7">
                  <c:v>Middle East</c:v>
                </c:pt>
                <c:pt idx="8">
                  <c:v>Africa</c:v>
                </c:pt>
                <c:pt idx="9">
                  <c:v>Brazil</c:v>
                </c:pt>
              </c:strCache>
            </c:strRef>
          </c:cat>
          <c:val>
            <c:numRef>
              <c:f>page15!$E$88:$E$97</c:f>
              <c:numCache>
                <c:formatCode>_(* #,##0.000_);_(* \(#,##0.000\);_(* "-"??_);_(@_)</c:formatCode>
                <c:ptCount val="10"/>
                <c:pt idx="0">
                  <c:v>0.67203037147411937</c:v>
                </c:pt>
                <c:pt idx="1">
                  <c:v>0.22805569098296452</c:v>
                </c:pt>
                <c:pt idx="2">
                  <c:v>-0.40829735344851681</c:v>
                </c:pt>
                <c:pt idx="3">
                  <c:v>0.1889763713083914</c:v>
                </c:pt>
                <c:pt idx="4">
                  <c:v>-0.28797757163213644</c:v>
                </c:pt>
                <c:pt idx="5">
                  <c:v>8.2402160137817759E-2</c:v>
                </c:pt>
                <c:pt idx="6">
                  <c:v>0.91012715846692238</c:v>
                </c:pt>
                <c:pt idx="7">
                  <c:v>1.2162905053112238</c:v>
                </c:pt>
                <c:pt idx="8">
                  <c:v>2.1181456399602672</c:v>
                </c:pt>
                <c:pt idx="9">
                  <c:v>0.53542673145092756</c:v>
                </c:pt>
              </c:numCache>
            </c:numRef>
          </c:val>
        </c:ser>
        <c:dLbls>
          <c:showLegendKey val="0"/>
          <c:showVal val="0"/>
          <c:showCatName val="0"/>
          <c:showSerName val="0"/>
          <c:showPercent val="0"/>
          <c:showBubbleSize val="0"/>
        </c:dLbls>
        <c:gapWidth val="219"/>
        <c:overlap val="-20"/>
        <c:axId val="202703296"/>
        <c:axId val="203191008"/>
      </c:barChart>
      <c:catAx>
        <c:axId val="202703296"/>
        <c:scaling>
          <c:orientation val="minMax"/>
        </c:scaling>
        <c:delete val="0"/>
        <c:axPos val="b"/>
        <c:numFmt formatCode="General" sourceLinked="1"/>
        <c:majorTickMark val="out"/>
        <c:minorTickMark val="none"/>
        <c:tickLblPos val="low"/>
        <c:spPr>
          <a:noFill/>
          <a:ln w="12700" cap="flat" cmpd="sng" algn="ctr">
            <a:solidFill>
              <a:srgbClr val="000000"/>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203191008"/>
        <c:crosses val="autoZero"/>
        <c:auto val="1"/>
        <c:lblAlgn val="ctr"/>
        <c:lblOffset val="100"/>
        <c:noMultiLvlLbl val="0"/>
      </c:catAx>
      <c:valAx>
        <c:axId val="203191008"/>
        <c:scaling>
          <c:orientation val="minMax"/>
        </c:scaling>
        <c:delete val="0"/>
        <c:axPos val="l"/>
        <c:majorGridlines>
          <c:spPr>
            <a:ln w="9525" cap="flat" cmpd="sng" algn="ctr">
              <a:solidFill>
                <a:srgbClr val="FFFFFF">
                  <a:lumMod val="75000"/>
                </a:srgbClr>
              </a:solidFill>
              <a:round/>
            </a:ln>
            <a:effectLst/>
          </c:spPr>
        </c:majorGridlines>
        <c:numFmt formatCode="0.0" sourceLinked="0"/>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202703296"/>
        <c:crosses val="autoZero"/>
        <c:crossBetween val="between"/>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sz="1400">
          <a:solidFill>
            <a:schemeClr val="tx1"/>
          </a:solidFill>
          <a:latin typeface="Arial" panose="020B0604020202020204" pitchFamily="34" charset="0"/>
          <a:cs typeface="Arial" panose="020B0604020202020204" pitchFamily="34" charset="0"/>
        </a:defRPr>
      </a:pPr>
      <a:endParaRPr lang="en-US"/>
    </a:p>
  </c:txPr>
  <c:externalData r:id="rId4">
    <c:autoUpdate val="0"/>
  </c:externalData>
  <c:userShapes r:id="rId5"/>
</c:chartSpace>
</file>

<file path=ppt/charts/chart18.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5.6134441528142315E-2"/>
          <c:y val="8.0377188439161945E-2"/>
          <c:w val="0.91840259550889469"/>
          <c:h val="0.7655426424618843"/>
        </c:manualLayout>
      </c:layout>
      <c:barChart>
        <c:barDir val="col"/>
        <c:grouping val="clustered"/>
        <c:varyColors val="0"/>
        <c:ser>
          <c:idx val="0"/>
          <c:order val="0"/>
          <c:tx>
            <c:strRef>
              <c:f>'Slide X'!$D$13</c:f>
              <c:strCache>
                <c:ptCount val="1"/>
                <c:pt idx="0">
                  <c:v>OECD</c:v>
                </c:pt>
              </c:strCache>
            </c:strRef>
          </c:tx>
          <c:spPr>
            <a:solidFill>
              <a:schemeClr val="tx2"/>
            </a:solidFill>
            <a:ln>
              <a:solidFill>
                <a:schemeClr val="tx2"/>
              </a:solidFill>
            </a:ln>
            <a:effectLst/>
          </c:spPr>
          <c:invertIfNegative val="0"/>
          <c:cat>
            <c:strRef>
              <c:f>'Slide X'!$C$14:$C$17</c:f>
              <c:strCache>
                <c:ptCount val="4"/>
                <c:pt idx="0">
                  <c:v>Reference case</c:v>
                </c:pt>
                <c:pt idx="1">
                  <c:v>Low Oil Price case</c:v>
                </c:pt>
                <c:pt idx="2">
                  <c:v>Reference case</c:v>
                </c:pt>
                <c:pt idx="3">
                  <c:v>High Oil Price case</c:v>
                </c:pt>
              </c:strCache>
            </c:strRef>
          </c:cat>
          <c:val>
            <c:numRef>
              <c:f>'Slide X'!$D$14:$D$17</c:f>
              <c:numCache>
                <c:formatCode>0.00</c:formatCode>
                <c:ptCount val="4"/>
                <c:pt idx="0">
                  <c:v>46.136000000000003</c:v>
                </c:pt>
                <c:pt idx="1">
                  <c:v>47.649985607003778</c:v>
                </c:pt>
                <c:pt idx="2">
                  <c:v>44.660899999999998</c:v>
                </c:pt>
                <c:pt idx="3">
                  <c:v>42.165836575172456</c:v>
                </c:pt>
              </c:numCache>
            </c:numRef>
          </c:val>
        </c:ser>
        <c:ser>
          <c:idx val="1"/>
          <c:order val="1"/>
          <c:tx>
            <c:strRef>
              <c:f>'Slide X'!$E$13</c:f>
              <c:strCache>
                <c:ptCount val="1"/>
                <c:pt idx="0">
                  <c:v>non-OECD</c:v>
                </c:pt>
              </c:strCache>
            </c:strRef>
          </c:tx>
          <c:spPr>
            <a:solidFill>
              <a:schemeClr val="accent5"/>
            </a:solidFill>
            <a:ln>
              <a:solidFill>
                <a:schemeClr val="accent5"/>
              </a:solidFill>
            </a:ln>
            <a:effectLst/>
          </c:spPr>
          <c:invertIfNegative val="0"/>
          <c:cat>
            <c:strRef>
              <c:f>'Slide X'!$C$14:$C$17</c:f>
              <c:strCache>
                <c:ptCount val="4"/>
                <c:pt idx="0">
                  <c:v>Reference case</c:v>
                </c:pt>
                <c:pt idx="1">
                  <c:v>Low Oil Price case</c:v>
                </c:pt>
                <c:pt idx="2">
                  <c:v>Reference case</c:v>
                </c:pt>
                <c:pt idx="3">
                  <c:v>High Oil Price case</c:v>
                </c:pt>
              </c:strCache>
            </c:strRef>
          </c:cat>
          <c:val>
            <c:numRef>
              <c:f>'Slide X'!$E$14:$E$17</c:f>
              <c:numCache>
                <c:formatCode>0.00</c:formatCode>
                <c:ptCount val="4"/>
                <c:pt idx="0">
                  <c:v>49.2089</c:v>
                </c:pt>
                <c:pt idx="1">
                  <c:v>69.766193943167124</c:v>
                </c:pt>
                <c:pt idx="2">
                  <c:v>68.259399999999999</c:v>
                </c:pt>
                <c:pt idx="3">
                  <c:v>67.843202969505285</c:v>
                </c:pt>
              </c:numCache>
            </c:numRef>
          </c:val>
        </c:ser>
        <c:dLbls>
          <c:showLegendKey val="0"/>
          <c:showVal val="0"/>
          <c:showCatName val="0"/>
          <c:showSerName val="0"/>
          <c:showPercent val="0"/>
          <c:showBubbleSize val="0"/>
        </c:dLbls>
        <c:gapWidth val="219"/>
        <c:overlap val="-27"/>
        <c:axId val="203193808"/>
        <c:axId val="203194368"/>
      </c:barChart>
      <c:catAx>
        <c:axId val="203193808"/>
        <c:scaling>
          <c:orientation val="minMax"/>
        </c:scaling>
        <c:delete val="0"/>
        <c:axPos val="b"/>
        <c:numFmt formatCode="General" sourceLinked="1"/>
        <c:majorTickMark val="out"/>
        <c:minorTickMark val="none"/>
        <c:tickLblPos val="nextTo"/>
        <c:spPr>
          <a:noFill/>
          <a:ln w="12700" cap="flat" cmpd="sng" algn="ctr">
            <a:solidFill>
              <a:srgbClr val="000000"/>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203194368"/>
        <c:crosses val="autoZero"/>
        <c:auto val="1"/>
        <c:lblAlgn val="ctr"/>
        <c:lblOffset val="100"/>
        <c:noMultiLvlLbl val="0"/>
      </c:catAx>
      <c:valAx>
        <c:axId val="203194368"/>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203193808"/>
        <c:crosses val="autoZero"/>
        <c:crossBetween val="between"/>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sz="1200">
          <a:solidFill>
            <a:schemeClr val="tx1"/>
          </a:solidFill>
        </a:defRPr>
      </a:pPr>
      <a:endParaRPr lang="en-US"/>
    </a:p>
  </c:txPr>
  <c:externalData r:id="rId4">
    <c:autoUpdate val="0"/>
  </c:externalData>
  <c:userShapes r:id="rId5"/>
</c:chartSpace>
</file>

<file path=ppt/charts/chart19.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6.7720180810731986E-2"/>
          <c:y val="8.5135110498155961E-2"/>
          <c:w val="0.70333048166643453"/>
          <c:h val="0.74816345812523666"/>
        </c:manualLayout>
      </c:layout>
      <c:barChart>
        <c:barDir val="col"/>
        <c:grouping val="stacked"/>
        <c:varyColors val="0"/>
        <c:ser>
          <c:idx val="0"/>
          <c:order val="0"/>
          <c:tx>
            <c:strRef>
              <c:f>'Slide XX'!$E$57</c:f>
              <c:strCache>
                <c:ptCount val="1"/>
              </c:strCache>
            </c:strRef>
          </c:tx>
          <c:spPr>
            <a:solidFill>
              <a:schemeClr val="accent1"/>
            </a:solidFill>
            <a:ln>
              <a:noFill/>
            </a:ln>
            <a:effectLst/>
          </c:spPr>
          <c:invertIfNegative val="0"/>
          <c:cat>
            <c:numRef>
              <c:f>'Slide XX'!$B$58:$B$61</c:f>
              <c:numCache>
                <c:formatCode>General</c:formatCode>
                <c:ptCount val="4"/>
              </c:numCache>
            </c:numRef>
          </c:cat>
          <c:val>
            <c:numRef>
              <c:f>'Slide XX'!$F$14:$F$17</c:f>
              <c:numCache>
                <c:formatCode>0.00</c:formatCode>
                <c:ptCount val="4"/>
                <c:pt idx="0">
                  <c:v>33.834956515068413</c:v>
                </c:pt>
                <c:pt idx="1">
                  <c:v>54.754700497804755</c:v>
                </c:pt>
                <c:pt idx="2">
                  <c:v>44.161639602884911</c:v>
                </c:pt>
                <c:pt idx="3">
                  <c:v>33.426004748017469</c:v>
                </c:pt>
              </c:numCache>
            </c:numRef>
          </c:val>
        </c:ser>
        <c:ser>
          <c:idx val="1"/>
          <c:order val="1"/>
          <c:tx>
            <c:strRef>
              <c:f>'Slide XX'!$D$57</c:f>
              <c:strCache>
                <c:ptCount val="1"/>
              </c:strCache>
            </c:strRef>
          </c:tx>
          <c:spPr>
            <a:solidFill>
              <a:schemeClr val="accent2"/>
            </a:solidFill>
            <a:ln>
              <a:noFill/>
            </a:ln>
            <a:effectLst/>
          </c:spPr>
          <c:invertIfNegative val="0"/>
          <c:cat>
            <c:numRef>
              <c:f>'Slide XX'!$B$58:$B$61</c:f>
              <c:numCache>
                <c:formatCode>General</c:formatCode>
                <c:ptCount val="4"/>
              </c:numCache>
            </c:numRef>
          </c:cat>
          <c:val>
            <c:numRef>
              <c:f>'Slide XX'!$E$14:$E$17</c:f>
              <c:numCache>
                <c:formatCode>0.00</c:formatCode>
                <c:ptCount val="4"/>
                <c:pt idx="0">
                  <c:v>46.500098546230348</c:v>
                </c:pt>
                <c:pt idx="1">
                  <c:v>43.536356930021029</c:v>
                </c:pt>
                <c:pt idx="2">
                  <c:v>48.056577078143917</c:v>
                </c:pt>
                <c:pt idx="3">
                  <c:v>52.338802280889709</c:v>
                </c:pt>
              </c:numCache>
            </c:numRef>
          </c:val>
        </c:ser>
        <c:ser>
          <c:idx val="2"/>
          <c:order val="2"/>
          <c:tx>
            <c:strRef>
              <c:f>'Slide XX'!$C$57</c:f>
              <c:strCache>
                <c:ptCount val="1"/>
              </c:strCache>
            </c:strRef>
          </c:tx>
          <c:spPr>
            <a:solidFill>
              <a:schemeClr val="accent3"/>
            </a:solidFill>
            <a:ln>
              <a:noFill/>
            </a:ln>
            <a:effectLst/>
          </c:spPr>
          <c:invertIfNegative val="0"/>
          <c:cat>
            <c:numRef>
              <c:f>'Slide XX'!$B$58:$B$61</c:f>
              <c:numCache>
                <c:formatCode>General</c:formatCode>
                <c:ptCount val="4"/>
              </c:numCache>
            </c:numRef>
          </c:cat>
          <c:val>
            <c:numRef>
              <c:f>'Slide XX'!$D$14:$D$17</c:f>
              <c:numCache>
                <c:formatCode>0.00</c:formatCode>
                <c:ptCount val="4"/>
                <c:pt idx="0">
                  <c:v>16.402850704036339</c:v>
                </c:pt>
                <c:pt idx="1">
                  <c:v>18.962168799054947</c:v>
                </c:pt>
                <c:pt idx="2">
                  <c:v>20.569774194037688</c:v>
                </c:pt>
                <c:pt idx="3">
                  <c:v>24.138386309525718</c:v>
                </c:pt>
              </c:numCache>
            </c:numRef>
          </c:val>
        </c:ser>
        <c:dLbls>
          <c:showLegendKey val="0"/>
          <c:showVal val="0"/>
          <c:showCatName val="0"/>
          <c:showSerName val="0"/>
          <c:showPercent val="0"/>
          <c:showBubbleSize val="0"/>
        </c:dLbls>
        <c:gapWidth val="150"/>
        <c:overlap val="100"/>
        <c:axId val="206243040"/>
        <c:axId val="194960656"/>
      </c:barChart>
      <c:catAx>
        <c:axId val="206243040"/>
        <c:scaling>
          <c:orientation val="minMax"/>
        </c:scaling>
        <c:delete val="0"/>
        <c:axPos val="b"/>
        <c:numFmt formatCode="General" sourceLinked="1"/>
        <c:majorTickMark val="out"/>
        <c:minorTickMark val="none"/>
        <c:tickLblPos val="nextTo"/>
        <c:spPr>
          <a:noFill/>
          <a:ln w="12700" cap="flat" cmpd="sng" algn="ctr">
            <a:solidFill>
              <a:srgbClr val="000000"/>
            </a:solidFill>
            <a:round/>
          </a:ln>
          <a:effectLst/>
        </c:spPr>
        <c:txPr>
          <a:bodyPr rot="0" spcFirstLastPara="1" vertOverflow="ellipsis" wrap="square" anchor="ctr" anchorCtr="1"/>
          <a:lstStyle/>
          <a:p>
            <a:pPr>
              <a:defRPr sz="12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194960656"/>
        <c:crosses val="autoZero"/>
        <c:auto val="1"/>
        <c:lblAlgn val="ctr"/>
        <c:lblOffset val="100"/>
        <c:noMultiLvlLbl val="0"/>
      </c:catAx>
      <c:valAx>
        <c:axId val="194960656"/>
        <c:scaling>
          <c:orientation val="minMax"/>
        </c:scaling>
        <c:delete val="0"/>
        <c:axPos val="l"/>
        <c:majorGridlines>
          <c:spPr>
            <a:ln w="9525" cap="flat" cmpd="sng" algn="ctr">
              <a:solidFill>
                <a:srgbClr val="FFFFFF">
                  <a:lumMod val="75000"/>
                </a:srgbClr>
              </a:solidFill>
              <a:round/>
            </a:ln>
            <a:effectLst/>
          </c:spPr>
        </c:majorGridlines>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300" b="0" i="0" u="none" strike="noStrike" kern="1200" baseline="0">
                <a:solidFill>
                  <a:sysClr val="windowText" lastClr="000000"/>
                </a:solidFill>
                <a:latin typeface="+mn-lt"/>
                <a:ea typeface="+mn-ea"/>
                <a:cs typeface="+mn-cs"/>
              </a:defRPr>
            </a:pPr>
            <a:endParaRPr lang="en-US"/>
          </a:p>
        </c:txPr>
        <c:crossAx val="206243040"/>
        <c:crosses val="autoZero"/>
        <c:crossBetween val="between"/>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4">
    <c:autoUpdate val="0"/>
  </c:externalData>
  <c:userShapes r:id="rId5"/>
</c:chartSpace>
</file>

<file path=ppt/charts/chart20.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5.8355072636507917E-2"/>
          <c:y val="9.1091515664680253E-2"/>
          <c:w val="0.79202428122683488"/>
          <c:h val="0.80649729486833266"/>
        </c:manualLayout>
      </c:layout>
      <c:barChart>
        <c:barDir val="col"/>
        <c:grouping val="stacked"/>
        <c:varyColors val="0"/>
        <c:ser>
          <c:idx val="2"/>
          <c:order val="0"/>
          <c:tx>
            <c:strRef>
              <c:f>'Slide 2'!$B$9</c:f>
              <c:strCache>
                <c:ptCount val="1"/>
                <c:pt idx="0">
                  <c:v>OECD Americas</c:v>
                </c:pt>
              </c:strCache>
            </c:strRef>
          </c:tx>
          <c:spPr>
            <a:solidFill>
              <a:schemeClr val="tx2">
                <a:lumMod val="90000"/>
                <a:lumOff val="10000"/>
              </a:schemeClr>
            </a:solidFill>
            <a:ln>
              <a:noFill/>
            </a:ln>
            <a:effectLst/>
          </c:spPr>
          <c:invertIfNegative val="0"/>
          <c:cat>
            <c:numRef>
              <c:f>'Slide 2'!$C$8:$K$8</c:f>
              <c:numCache>
                <c:formatCode>General</c:formatCode>
                <c:ptCount val="9"/>
                <c:pt idx="0">
                  <c:v>1990</c:v>
                </c:pt>
                <c:pt idx="1">
                  <c:v>1995</c:v>
                </c:pt>
                <c:pt idx="2">
                  <c:v>2010</c:v>
                </c:pt>
                <c:pt idx="3">
                  <c:v>2015</c:v>
                </c:pt>
                <c:pt idx="4">
                  <c:v>2020</c:v>
                </c:pt>
                <c:pt idx="5">
                  <c:v>2025</c:v>
                </c:pt>
                <c:pt idx="6">
                  <c:v>2030</c:v>
                </c:pt>
                <c:pt idx="7">
                  <c:v>2035</c:v>
                </c:pt>
                <c:pt idx="8">
                  <c:v>2040</c:v>
                </c:pt>
              </c:numCache>
            </c:numRef>
          </c:cat>
          <c:val>
            <c:numRef>
              <c:f>'Slide 2'!$C$9:$K$9</c:f>
              <c:numCache>
                <c:formatCode>General</c:formatCode>
                <c:ptCount val="9"/>
                <c:pt idx="0">
                  <c:v>20.503299999999999</c:v>
                </c:pt>
                <c:pt idx="1">
                  <c:v>21.626799999999999</c:v>
                </c:pt>
                <c:pt idx="2">
                  <c:v>23.9986</c:v>
                </c:pt>
                <c:pt idx="3">
                  <c:v>24.302099999999999</c:v>
                </c:pt>
                <c:pt idx="4">
                  <c:v>24.701899999999998</c:v>
                </c:pt>
                <c:pt idx="5">
                  <c:v>24.329000000000001</c:v>
                </c:pt>
                <c:pt idx="6">
                  <c:v>23.719000000000001</c:v>
                </c:pt>
                <c:pt idx="7">
                  <c:v>23.666</c:v>
                </c:pt>
                <c:pt idx="8">
                  <c:v>24.144400000000001</c:v>
                </c:pt>
              </c:numCache>
            </c:numRef>
          </c:val>
        </c:ser>
        <c:ser>
          <c:idx val="3"/>
          <c:order val="1"/>
          <c:tx>
            <c:strRef>
              <c:f>'Slide 2'!$B$10</c:f>
              <c:strCache>
                <c:ptCount val="1"/>
                <c:pt idx="0">
                  <c:v>OECD Europe</c:v>
                </c:pt>
              </c:strCache>
            </c:strRef>
          </c:tx>
          <c:spPr>
            <a:solidFill>
              <a:schemeClr val="tx2">
                <a:lumMod val="75000"/>
                <a:lumOff val="25000"/>
              </a:schemeClr>
            </a:solidFill>
            <a:ln>
              <a:noFill/>
            </a:ln>
            <a:effectLst/>
          </c:spPr>
          <c:invertIfNegative val="0"/>
          <c:cat>
            <c:numRef>
              <c:f>'Slide 2'!$C$8:$K$8</c:f>
              <c:numCache>
                <c:formatCode>General</c:formatCode>
                <c:ptCount val="9"/>
                <c:pt idx="0">
                  <c:v>1990</c:v>
                </c:pt>
                <c:pt idx="1">
                  <c:v>1995</c:v>
                </c:pt>
                <c:pt idx="2">
                  <c:v>2010</c:v>
                </c:pt>
                <c:pt idx="3">
                  <c:v>2015</c:v>
                </c:pt>
                <c:pt idx="4">
                  <c:v>2020</c:v>
                </c:pt>
                <c:pt idx="5">
                  <c:v>2025</c:v>
                </c:pt>
                <c:pt idx="6">
                  <c:v>2030</c:v>
                </c:pt>
                <c:pt idx="7">
                  <c:v>2035</c:v>
                </c:pt>
                <c:pt idx="8">
                  <c:v>2040</c:v>
                </c:pt>
              </c:numCache>
            </c:numRef>
          </c:cat>
          <c:val>
            <c:numRef>
              <c:f>'Slide 2'!$C$10:$K$10</c:f>
              <c:numCache>
                <c:formatCode>General</c:formatCode>
                <c:ptCount val="9"/>
                <c:pt idx="0">
                  <c:v>13.9453</c:v>
                </c:pt>
                <c:pt idx="1">
                  <c:v>15.011799999999999</c:v>
                </c:pt>
                <c:pt idx="2">
                  <c:v>15.301</c:v>
                </c:pt>
                <c:pt idx="3">
                  <c:v>14.0227</c:v>
                </c:pt>
                <c:pt idx="4">
                  <c:v>13.9169</c:v>
                </c:pt>
                <c:pt idx="5">
                  <c:v>13.2912</c:v>
                </c:pt>
                <c:pt idx="6">
                  <c:v>13.100099999999999</c:v>
                </c:pt>
                <c:pt idx="7">
                  <c:v>13.005699999999999</c:v>
                </c:pt>
                <c:pt idx="8">
                  <c:v>12.9368</c:v>
                </c:pt>
              </c:numCache>
            </c:numRef>
          </c:val>
        </c:ser>
        <c:ser>
          <c:idx val="4"/>
          <c:order val="2"/>
          <c:tx>
            <c:strRef>
              <c:f>'Slide 2'!$B$11</c:f>
              <c:strCache>
                <c:ptCount val="1"/>
                <c:pt idx="0">
                  <c:v>OECD Asia</c:v>
                </c:pt>
              </c:strCache>
            </c:strRef>
          </c:tx>
          <c:spPr>
            <a:solidFill>
              <a:schemeClr val="tx2">
                <a:lumMod val="50000"/>
                <a:lumOff val="50000"/>
              </a:schemeClr>
            </a:solidFill>
            <a:ln>
              <a:noFill/>
            </a:ln>
            <a:effectLst/>
          </c:spPr>
          <c:invertIfNegative val="0"/>
          <c:cat>
            <c:numRef>
              <c:f>'Slide 2'!$C$8:$K$8</c:f>
              <c:numCache>
                <c:formatCode>General</c:formatCode>
                <c:ptCount val="9"/>
                <c:pt idx="0">
                  <c:v>1990</c:v>
                </c:pt>
                <c:pt idx="1">
                  <c:v>1995</c:v>
                </c:pt>
                <c:pt idx="2">
                  <c:v>2010</c:v>
                </c:pt>
                <c:pt idx="3">
                  <c:v>2015</c:v>
                </c:pt>
                <c:pt idx="4">
                  <c:v>2020</c:v>
                </c:pt>
                <c:pt idx="5">
                  <c:v>2025</c:v>
                </c:pt>
                <c:pt idx="6">
                  <c:v>2030</c:v>
                </c:pt>
                <c:pt idx="7">
                  <c:v>2035</c:v>
                </c:pt>
                <c:pt idx="8">
                  <c:v>2040</c:v>
                </c:pt>
              </c:numCache>
            </c:numRef>
          </c:cat>
          <c:val>
            <c:numRef>
              <c:f>'Slide 2'!$C$11:$K$11</c:f>
              <c:numCache>
                <c:formatCode>General</c:formatCode>
                <c:ptCount val="9"/>
                <c:pt idx="0">
                  <c:v>7.1859999999999999</c:v>
                </c:pt>
                <c:pt idx="1">
                  <c:v>8.6029999999999998</c:v>
                </c:pt>
                <c:pt idx="2">
                  <c:v>7.8019999999999996</c:v>
                </c:pt>
                <c:pt idx="3">
                  <c:v>7.8112000000000004</c:v>
                </c:pt>
                <c:pt idx="4">
                  <c:v>7.4519000000000002</c:v>
                </c:pt>
                <c:pt idx="5">
                  <c:v>7.4333999999999998</c:v>
                </c:pt>
                <c:pt idx="6">
                  <c:v>7.4678000000000004</c:v>
                </c:pt>
                <c:pt idx="7">
                  <c:v>7.5106999999999999</c:v>
                </c:pt>
                <c:pt idx="8">
                  <c:v>7.5796999999999999</c:v>
                </c:pt>
              </c:numCache>
            </c:numRef>
          </c:val>
        </c:ser>
        <c:ser>
          <c:idx val="6"/>
          <c:order val="3"/>
          <c:tx>
            <c:strRef>
              <c:f>'Slide 2'!$B$12</c:f>
              <c:strCache>
                <c:ptCount val="1"/>
                <c:pt idx="0">
                  <c:v>Non-OECD Asia</c:v>
                </c:pt>
              </c:strCache>
            </c:strRef>
          </c:tx>
          <c:spPr>
            <a:solidFill>
              <a:schemeClr val="accent5">
                <a:lumMod val="75000"/>
              </a:schemeClr>
            </a:solidFill>
            <a:ln>
              <a:noFill/>
            </a:ln>
            <a:effectLst/>
          </c:spPr>
          <c:invertIfNegative val="0"/>
          <c:cat>
            <c:numRef>
              <c:f>'Slide 2'!$C$8:$K$8</c:f>
              <c:numCache>
                <c:formatCode>General</c:formatCode>
                <c:ptCount val="9"/>
                <c:pt idx="0">
                  <c:v>1990</c:v>
                </c:pt>
                <c:pt idx="1">
                  <c:v>1995</c:v>
                </c:pt>
                <c:pt idx="2">
                  <c:v>2010</c:v>
                </c:pt>
                <c:pt idx="3">
                  <c:v>2015</c:v>
                </c:pt>
                <c:pt idx="4">
                  <c:v>2020</c:v>
                </c:pt>
                <c:pt idx="5">
                  <c:v>2025</c:v>
                </c:pt>
                <c:pt idx="6">
                  <c:v>2030</c:v>
                </c:pt>
                <c:pt idx="7">
                  <c:v>2035</c:v>
                </c:pt>
                <c:pt idx="8">
                  <c:v>2040</c:v>
                </c:pt>
              </c:numCache>
            </c:numRef>
          </c:cat>
          <c:val>
            <c:numRef>
              <c:f>'Slide 2'!$C$12:$K$12</c:f>
              <c:numCache>
                <c:formatCode>General</c:formatCode>
                <c:ptCount val="9"/>
                <c:pt idx="0">
                  <c:v>6.6098999999999997</c:v>
                </c:pt>
                <c:pt idx="1">
                  <c:v>9.3783999999999992</c:v>
                </c:pt>
                <c:pt idx="2">
                  <c:v>19.943300000000001</c:v>
                </c:pt>
                <c:pt idx="3">
                  <c:v>24.3489</c:v>
                </c:pt>
                <c:pt idx="4">
                  <c:v>27.703600000000002</c:v>
                </c:pt>
                <c:pt idx="5">
                  <c:v>30.803699999999999</c:v>
                </c:pt>
                <c:pt idx="6">
                  <c:v>33.4604</c:v>
                </c:pt>
                <c:pt idx="7">
                  <c:v>36.146599999999999</c:v>
                </c:pt>
                <c:pt idx="8">
                  <c:v>38.958799999999997</c:v>
                </c:pt>
              </c:numCache>
            </c:numRef>
          </c:val>
        </c:ser>
        <c:ser>
          <c:idx val="7"/>
          <c:order val="4"/>
          <c:tx>
            <c:strRef>
              <c:f>'Slide 2'!$B$13</c:f>
              <c:strCache>
                <c:ptCount val="1"/>
                <c:pt idx="0">
                  <c:v>Non-OECD Americas</c:v>
                </c:pt>
              </c:strCache>
            </c:strRef>
          </c:tx>
          <c:spPr>
            <a:solidFill>
              <a:schemeClr val="accent5">
                <a:lumMod val="60000"/>
                <a:lumOff val="40000"/>
              </a:schemeClr>
            </a:solidFill>
            <a:ln>
              <a:noFill/>
            </a:ln>
            <a:effectLst/>
          </c:spPr>
          <c:invertIfNegative val="0"/>
          <c:cat>
            <c:numRef>
              <c:f>'Slide 2'!$C$8:$K$8</c:f>
              <c:numCache>
                <c:formatCode>General</c:formatCode>
                <c:ptCount val="9"/>
                <c:pt idx="0">
                  <c:v>1990</c:v>
                </c:pt>
                <c:pt idx="1">
                  <c:v>1995</c:v>
                </c:pt>
                <c:pt idx="2">
                  <c:v>2010</c:v>
                </c:pt>
                <c:pt idx="3">
                  <c:v>2015</c:v>
                </c:pt>
                <c:pt idx="4">
                  <c:v>2020</c:v>
                </c:pt>
                <c:pt idx="5">
                  <c:v>2025</c:v>
                </c:pt>
                <c:pt idx="6">
                  <c:v>2030</c:v>
                </c:pt>
                <c:pt idx="7">
                  <c:v>2035</c:v>
                </c:pt>
                <c:pt idx="8">
                  <c:v>2040</c:v>
                </c:pt>
              </c:numCache>
            </c:numRef>
          </c:cat>
          <c:val>
            <c:numRef>
              <c:f>'Slide 2'!$C$13:$K$13</c:f>
              <c:numCache>
                <c:formatCode>General</c:formatCode>
                <c:ptCount val="9"/>
                <c:pt idx="0">
                  <c:v>3.8334000000000001</c:v>
                </c:pt>
                <c:pt idx="1">
                  <c:v>4.4885000000000002</c:v>
                </c:pt>
                <c:pt idx="2">
                  <c:v>6.5610999999999997</c:v>
                </c:pt>
                <c:pt idx="3">
                  <c:v>6.8362999999999996</c:v>
                </c:pt>
                <c:pt idx="4">
                  <c:v>6.8967000000000001</c:v>
                </c:pt>
                <c:pt idx="5">
                  <c:v>7.3076999999999996</c:v>
                </c:pt>
                <c:pt idx="6">
                  <c:v>7.5891999999999999</c:v>
                </c:pt>
                <c:pt idx="7">
                  <c:v>7.9166999999999996</c:v>
                </c:pt>
                <c:pt idx="8">
                  <c:v>8.3773999999999997</c:v>
                </c:pt>
              </c:numCache>
            </c:numRef>
          </c:val>
        </c:ser>
        <c:ser>
          <c:idx val="0"/>
          <c:order val="5"/>
          <c:tx>
            <c:strRef>
              <c:f>'Slide 2'!$B$14</c:f>
              <c:strCache>
                <c:ptCount val="1"/>
                <c:pt idx="0">
                  <c:v>Other Non-OECD</c:v>
                </c:pt>
              </c:strCache>
            </c:strRef>
          </c:tx>
          <c:spPr>
            <a:solidFill>
              <a:schemeClr val="accent5">
                <a:lumMod val="20000"/>
                <a:lumOff val="80000"/>
              </a:schemeClr>
            </a:solidFill>
            <a:ln>
              <a:noFill/>
            </a:ln>
            <a:effectLst/>
          </c:spPr>
          <c:invertIfNegative val="0"/>
          <c:cat>
            <c:numRef>
              <c:f>'Slide 2'!$C$8:$K$8</c:f>
              <c:numCache>
                <c:formatCode>General</c:formatCode>
                <c:ptCount val="9"/>
                <c:pt idx="0">
                  <c:v>1990</c:v>
                </c:pt>
                <c:pt idx="1">
                  <c:v>1995</c:v>
                </c:pt>
                <c:pt idx="2">
                  <c:v>2010</c:v>
                </c:pt>
                <c:pt idx="3">
                  <c:v>2015</c:v>
                </c:pt>
                <c:pt idx="4">
                  <c:v>2020</c:v>
                </c:pt>
                <c:pt idx="5">
                  <c:v>2025</c:v>
                </c:pt>
                <c:pt idx="6">
                  <c:v>2030</c:v>
                </c:pt>
                <c:pt idx="7">
                  <c:v>2035</c:v>
                </c:pt>
                <c:pt idx="8">
                  <c:v>2040</c:v>
                </c:pt>
              </c:numCache>
            </c:numRef>
          </c:cat>
          <c:val>
            <c:numRef>
              <c:f>'Slide 2'!$C$14:$K$14</c:f>
              <c:numCache>
                <c:formatCode>General</c:formatCode>
                <c:ptCount val="9"/>
                <c:pt idx="0">
                  <c:v>14.697600000000001</c:v>
                </c:pt>
                <c:pt idx="1">
                  <c:v>11.438600000000001</c:v>
                </c:pt>
                <c:pt idx="2">
                  <c:v>15.571299999999999</c:v>
                </c:pt>
                <c:pt idx="3">
                  <c:v>18.023800000000001</c:v>
                </c:pt>
                <c:pt idx="4">
                  <c:v>19.264200000000002</c:v>
                </c:pt>
                <c:pt idx="5">
                  <c:v>18.8047</c:v>
                </c:pt>
                <c:pt idx="6">
                  <c:v>18.738</c:v>
                </c:pt>
                <c:pt idx="7">
                  <c:v>19.720700000000001</c:v>
                </c:pt>
                <c:pt idx="8">
                  <c:v>20.923199999999998</c:v>
                </c:pt>
              </c:numCache>
            </c:numRef>
          </c:val>
        </c:ser>
        <c:dLbls>
          <c:showLegendKey val="0"/>
          <c:showVal val="0"/>
          <c:showCatName val="0"/>
          <c:showSerName val="0"/>
          <c:showPercent val="0"/>
          <c:showBubbleSize val="0"/>
        </c:dLbls>
        <c:gapWidth val="150"/>
        <c:overlap val="100"/>
        <c:axId val="194963728"/>
        <c:axId val="194964288"/>
      </c:barChart>
      <c:catAx>
        <c:axId val="194963728"/>
        <c:scaling>
          <c:orientation val="minMax"/>
        </c:scaling>
        <c:delete val="0"/>
        <c:axPos val="b"/>
        <c:numFmt formatCode="General" sourceLinked="1"/>
        <c:majorTickMark val="out"/>
        <c:minorTickMark val="none"/>
        <c:tickLblPos val="nextTo"/>
        <c:spPr>
          <a:noFill/>
          <a:ln w="12700" cap="flat" cmpd="sng" algn="ctr">
            <a:solidFill>
              <a:sysClr val="windowText" lastClr="000000"/>
            </a:solidFill>
            <a:round/>
          </a:ln>
          <a:effectLst/>
        </c:spPr>
        <c:txPr>
          <a:bodyPr rot="0" spcFirstLastPara="1" vertOverflow="ellipsis" wrap="square" anchor="ctr" anchorCtr="1"/>
          <a:lstStyle/>
          <a:p>
            <a:pPr>
              <a:defRPr sz="1400" b="0" i="0" u="none" strike="noStrike" kern="1200" baseline="0">
                <a:solidFill>
                  <a:sysClr val="windowText" lastClr="000000"/>
                </a:solidFill>
                <a:latin typeface="+mn-lt"/>
                <a:ea typeface="+mn-ea"/>
                <a:cs typeface="+mn-cs"/>
              </a:defRPr>
            </a:pPr>
            <a:endParaRPr lang="en-US"/>
          </a:p>
        </c:txPr>
        <c:crossAx val="194964288"/>
        <c:crosses val="autoZero"/>
        <c:auto val="1"/>
        <c:lblAlgn val="ctr"/>
        <c:lblOffset val="100"/>
        <c:noMultiLvlLbl val="0"/>
      </c:catAx>
      <c:valAx>
        <c:axId val="194964288"/>
        <c:scaling>
          <c:orientation val="minMax"/>
        </c:scaling>
        <c:delete val="0"/>
        <c:axPos val="l"/>
        <c:majorGridlines>
          <c:spPr>
            <a:ln w="9525" cap="flat" cmpd="sng" algn="ctr">
              <a:solidFill>
                <a:srgbClr val="FFFFFF">
                  <a:lumMod val="75000"/>
                </a:srgb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194963728"/>
        <c:crosses val="autoZero"/>
        <c:crossBetween val="between"/>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4">
    <c:autoUpdate val="0"/>
  </c:externalData>
  <c:userShapes r:id="rId5"/>
</c:chartSpace>
</file>

<file path=ppt/charts/chart2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5.4485166098423743E-2"/>
          <c:y val="7.9858814468838454E-2"/>
          <c:w val="0.76718189296105432"/>
          <c:h val="0.84152992377607327"/>
        </c:manualLayout>
      </c:layout>
      <c:scatterChart>
        <c:scatterStyle val="lineMarker"/>
        <c:varyColors val="0"/>
        <c:ser>
          <c:idx val="0"/>
          <c:order val="0"/>
          <c:tx>
            <c:strRef>
              <c:f>'Slide 3'!$B$4</c:f>
              <c:strCache>
                <c:ptCount val="1"/>
                <c:pt idx="0">
                  <c:v>Buildings</c:v>
                </c:pt>
              </c:strCache>
            </c:strRef>
          </c:tx>
          <c:spPr>
            <a:ln w="22225" cap="rnd">
              <a:solidFill>
                <a:schemeClr val="accent1"/>
              </a:solidFill>
              <a:round/>
            </a:ln>
            <a:effectLst/>
          </c:spPr>
          <c:marker>
            <c:symbol val="none"/>
          </c:marker>
          <c:xVal>
            <c:numRef>
              <c:f>'Slide 3'!$C$1:$AB$1</c:f>
              <c:numCache>
                <c:formatCode>General</c:formatCode>
                <c:ptCount val="2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numCache>
            </c:numRef>
          </c:xVal>
          <c:yVal>
            <c:numRef>
              <c:f>'Slide 3'!$C$4:$AB$4</c:f>
              <c:numCache>
                <c:formatCode>General</c:formatCode>
                <c:ptCount val="26"/>
                <c:pt idx="0">
                  <c:v>12.142300000000001</c:v>
                </c:pt>
                <c:pt idx="1">
                  <c:v>12.3247</c:v>
                </c:pt>
                <c:pt idx="2">
                  <c:v>12.3667</c:v>
                </c:pt>
                <c:pt idx="3">
                  <c:v>12.217500000000001</c:v>
                </c:pt>
                <c:pt idx="4">
                  <c:v>12.150500000000001</c:v>
                </c:pt>
                <c:pt idx="5">
                  <c:v>12.1328</c:v>
                </c:pt>
                <c:pt idx="6">
                  <c:v>12.128400000000001</c:v>
                </c:pt>
                <c:pt idx="7">
                  <c:v>12.1204</c:v>
                </c:pt>
                <c:pt idx="8">
                  <c:v>12.1153</c:v>
                </c:pt>
                <c:pt idx="9">
                  <c:v>12.114800000000001</c:v>
                </c:pt>
                <c:pt idx="10">
                  <c:v>12.108599999999999</c:v>
                </c:pt>
                <c:pt idx="11">
                  <c:v>12.107099999999999</c:v>
                </c:pt>
                <c:pt idx="12">
                  <c:v>12.1082</c:v>
                </c:pt>
                <c:pt idx="13">
                  <c:v>12.1189</c:v>
                </c:pt>
                <c:pt idx="14">
                  <c:v>12.1234</c:v>
                </c:pt>
                <c:pt idx="15">
                  <c:v>12.120000000000001</c:v>
                </c:pt>
                <c:pt idx="16">
                  <c:v>12.115600000000001</c:v>
                </c:pt>
                <c:pt idx="17">
                  <c:v>12.1084</c:v>
                </c:pt>
                <c:pt idx="18">
                  <c:v>12.119800000000001</c:v>
                </c:pt>
                <c:pt idx="19">
                  <c:v>12.122</c:v>
                </c:pt>
                <c:pt idx="20">
                  <c:v>12.131400000000001</c:v>
                </c:pt>
                <c:pt idx="21">
                  <c:v>12.128</c:v>
                </c:pt>
                <c:pt idx="22">
                  <c:v>12.141200000000001</c:v>
                </c:pt>
                <c:pt idx="23">
                  <c:v>12.1511</c:v>
                </c:pt>
                <c:pt idx="24">
                  <c:v>12.155200000000001</c:v>
                </c:pt>
                <c:pt idx="25">
                  <c:v>12.169499999999999</c:v>
                </c:pt>
              </c:numCache>
            </c:numRef>
          </c:yVal>
          <c:smooth val="0"/>
        </c:ser>
        <c:ser>
          <c:idx val="1"/>
          <c:order val="1"/>
          <c:tx>
            <c:strRef>
              <c:f>'Slide 3'!$B$5</c:f>
              <c:strCache>
                <c:ptCount val="1"/>
                <c:pt idx="0">
                  <c:v>INDUSTRIAL.liquids</c:v>
                </c:pt>
              </c:strCache>
            </c:strRef>
          </c:tx>
          <c:spPr>
            <a:ln w="22225" cap="rnd">
              <a:solidFill>
                <a:schemeClr val="accent2"/>
              </a:solidFill>
              <a:round/>
            </a:ln>
            <a:effectLst/>
          </c:spPr>
          <c:marker>
            <c:symbol val="none"/>
          </c:marker>
          <c:xVal>
            <c:numRef>
              <c:f>'Slide 3'!$C$1:$AB$1</c:f>
              <c:numCache>
                <c:formatCode>General</c:formatCode>
                <c:ptCount val="2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numCache>
            </c:numRef>
          </c:xVal>
          <c:yVal>
            <c:numRef>
              <c:f>'Slide 3'!$C$5:$AB$5</c:f>
              <c:numCache>
                <c:formatCode>General</c:formatCode>
                <c:ptCount val="26"/>
                <c:pt idx="0">
                  <c:v>68.951499999999996</c:v>
                </c:pt>
                <c:pt idx="1">
                  <c:v>68.8279</c:v>
                </c:pt>
                <c:pt idx="2">
                  <c:v>69.745900000000006</c:v>
                </c:pt>
                <c:pt idx="3">
                  <c:v>70.100200000000001</c:v>
                </c:pt>
                <c:pt idx="4">
                  <c:v>69.610200000000006</c:v>
                </c:pt>
                <c:pt idx="5">
                  <c:v>69.599800000000002</c:v>
                </c:pt>
                <c:pt idx="6">
                  <c:v>70.171000000000006</c:v>
                </c:pt>
                <c:pt idx="7">
                  <c:v>70.832700000000003</c:v>
                </c:pt>
                <c:pt idx="8">
                  <c:v>71.526799999999994</c:v>
                </c:pt>
                <c:pt idx="9">
                  <c:v>72.119699999999995</c:v>
                </c:pt>
                <c:pt idx="10">
                  <c:v>72.612399999999994</c:v>
                </c:pt>
                <c:pt idx="11">
                  <c:v>73.070499999999996</c:v>
                </c:pt>
                <c:pt idx="12">
                  <c:v>73.596999999999994</c:v>
                </c:pt>
                <c:pt idx="13">
                  <c:v>74.195599999999999</c:v>
                </c:pt>
                <c:pt idx="14">
                  <c:v>74.938900000000004</c:v>
                </c:pt>
                <c:pt idx="15">
                  <c:v>75.630799999999994</c:v>
                </c:pt>
                <c:pt idx="16">
                  <c:v>76.241200000000006</c:v>
                </c:pt>
                <c:pt idx="17">
                  <c:v>76.799099999999996</c:v>
                </c:pt>
                <c:pt idx="18">
                  <c:v>77.375699999999995</c:v>
                </c:pt>
                <c:pt idx="19">
                  <c:v>78.182599999999994</c:v>
                </c:pt>
                <c:pt idx="20">
                  <c:v>78.917599999999993</c:v>
                </c:pt>
                <c:pt idx="21">
                  <c:v>79.711399999999998</c:v>
                </c:pt>
                <c:pt idx="22">
                  <c:v>80.340699999999998</c:v>
                </c:pt>
                <c:pt idx="23">
                  <c:v>81.114999999999995</c:v>
                </c:pt>
                <c:pt idx="24">
                  <c:v>81.903099999999995</c:v>
                </c:pt>
                <c:pt idx="25">
                  <c:v>82.611599999999996</c:v>
                </c:pt>
              </c:numCache>
            </c:numRef>
          </c:yVal>
          <c:smooth val="0"/>
        </c:ser>
        <c:ser>
          <c:idx val="2"/>
          <c:order val="2"/>
          <c:tx>
            <c:strRef>
              <c:f>'Slide 3'!$B$6</c:f>
              <c:strCache>
                <c:ptCount val="1"/>
                <c:pt idx="0">
                  <c:v>TRANSPORTATION.liquids</c:v>
                </c:pt>
              </c:strCache>
            </c:strRef>
          </c:tx>
          <c:spPr>
            <a:ln w="22225" cap="rnd">
              <a:solidFill>
                <a:schemeClr val="accent3"/>
              </a:solidFill>
              <a:round/>
            </a:ln>
            <a:effectLst/>
          </c:spPr>
          <c:marker>
            <c:symbol val="none"/>
          </c:marker>
          <c:xVal>
            <c:numRef>
              <c:f>'Slide 3'!$C$1:$AB$1</c:f>
              <c:numCache>
                <c:formatCode>General</c:formatCode>
                <c:ptCount val="2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numCache>
            </c:numRef>
          </c:xVal>
          <c:yVal>
            <c:numRef>
              <c:f>'Slide 3'!$C$6:$AB$6</c:f>
              <c:numCache>
                <c:formatCode>General</c:formatCode>
                <c:ptCount val="26"/>
                <c:pt idx="0">
                  <c:v>105.1581</c:v>
                </c:pt>
                <c:pt idx="1">
                  <c:v>106.0052</c:v>
                </c:pt>
                <c:pt idx="2">
                  <c:v>106.7325</c:v>
                </c:pt>
                <c:pt idx="3">
                  <c:v>107.1922</c:v>
                </c:pt>
                <c:pt idx="4">
                  <c:v>107.7608</c:v>
                </c:pt>
                <c:pt idx="5">
                  <c:v>108.4092</c:v>
                </c:pt>
                <c:pt idx="6">
                  <c:v>109.4764</c:v>
                </c:pt>
                <c:pt idx="7">
                  <c:v>110.40940000000001</c:v>
                </c:pt>
                <c:pt idx="8">
                  <c:v>111.0806</c:v>
                </c:pt>
                <c:pt idx="9">
                  <c:v>111.7497</c:v>
                </c:pt>
                <c:pt idx="10">
                  <c:v>112.2176</c:v>
                </c:pt>
                <c:pt idx="11">
                  <c:v>112.7598</c:v>
                </c:pt>
                <c:pt idx="12">
                  <c:v>113.2796</c:v>
                </c:pt>
                <c:pt idx="13">
                  <c:v>113.9739</c:v>
                </c:pt>
                <c:pt idx="14">
                  <c:v>114.61</c:v>
                </c:pt>
                <c:pt idx="15">
                  <c:v>115.1598</c:v>
                </c:pt>
                <c:pt idx="16">
                  <c:v>115.771</c:v>
                </c:pt>
                <c:pt idx="17">
                  <c:v>116.42010000000001</c:v>
                </c:pt>
                <c:pt idx="18">
                  <c:v>117.318</c:v>
                </c:pt>
                <c:pt idx="19">
                  <c:v>118.285</c:v>
                </c:pt>
                <c:pt idx="20">
                  <c:v>119.42659999999999</c:v>
                </c:pt>
                <c:pt idx="21">
                  <c:v>120.4542</c:v>
                </c:pt>
                <c:pt idx="22">
                  <c:v>121.63930000000001</c:v>
                </c:pt>
                <c:pt idx="23">
                  <c:v>122.85080000000001</c:v>
                </c:pt>
                <c:pt idx="24">
                  <c:v>124.1015</c:v>
                </c:pt>
                <c:pt idx="25">
                  <c:v>125.32</c:v>
                </c:pt>
              </c:numCache>
            </c:numRef>
          </c:yVal>
          <c:smooth val="0"/>
        </c:ser>
        <c:ser>
          <c:idx val="3"/>
          <c:order val="3"/>
          <c:tx>
            <c:strRef>
              <c:f>'Slide 3'!$B$7</c:f>
              <c:strCache>
                <c:ptCount val="1"/>
                <c:pt idx="0">
                  <c:v>ELECTRIC_POWER: liquids</c:v>
                </c:pt>
              </c:strCache>
            </c:strRef>
          </c:tx>
          <c:spPr>
            <a:ln w="22225" cap="rnd">
              <a:solidFill>
                <a:srgbClr val="C00000"/>
              </a:solidFill>
              <a:round/>
            </a:ln>
            <a:effectLst/>
          </c:spPr>
          <c:marker>
            <c:symbol val="none"/>
          </c:marker>
          <c:xVal>
            <c:numRef>
              <c:f>'Slide 3'!$C$1:$AB$1</c:f>
              <c:numCache>
                <c:formatCode>General</c:formatCode>
                <c:ptCount val="2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numCache>
            </c:numRef>
          </c:xVal>
          <c:yVal>
            <c:numRef>
              <c:f>'Slide 3'!$C$7:$AB$7</c:f>
              <c:numCache>
                <c:formatCode>General</c:formatCode>
                <c:ptCount val="26"/>
                <c:pt idx="0">
                  <c:v>7.6574</c:v>
                </c:pt>
                <c:pt idx="1">
                  <c:v>7.1685999999999996</c:v>
                </c:pt>
                <c:pt idx="2">
                  <c:v>6.7130000000000001</c:v>
                </c:pt>
                <c:pt idx="3">
                  <c:v>6.6048</c:v>
                </c:pt>
                <c:pt idx="4">
                  <c:v>6.7122999999999999</c:v>
                </c:pt>
                <c:pt idx="5">
                  <c:v>6.9142999999999999</c:v>
                </c:pt>
                <c:pt idx="6">
                  <c:v>7.2039</c:v>
                </c:pt>
                <c:pt idx="7">
                  <c:v>7.0163000000000002</c:v>
                </c:pt>
                <c:pt idx="8">
                  <c:v>6.8036000000000003</c:v>
                </c:pt>
                <c:pt idx="9">
                  <c:v>6.6428000000000003</c:v>
                </c:pt>
                <c:pt idx="10">
                  <c:v>6.4259000000000004</c:v>
                </c:pt>
                <c:pt idx="11">
                  <c:v>6.0674000000000001</c:v>
                </c:pt>
                <c:pt idx="12">
                  <c:v>5.7081999999999997</c:v>
                </c:pt>
                <c:pt idx="13">
                  <c:v>5.3912000000000004</c:v>
                </c:pt>
                <c:pt idx="14">
                  <c:v>5.1516000000000002</c:v>
                </c:pt>
                <c:pt idx="15">
                  <c:v>4.9964000000000004</c:v>
                </c:pt>
                <c:pt idx="16">
                  <c:v>4.9615</c:v>
                </c:pt>
                <c:pt idx="17">
                  <c:v>4.9568000000000003</c:v>
                </c:pt>
                <c:pt idx="18">
                  <c:v>4.9200999999999997</c:v>
                </c:pt>
                <c:pt idx="19">
                  <c:v>4.8875000000000002</c:v>
                </c:pt>
                <c:pt idx="20">
                  <c:v>4.8559999999999999</c:v>
                </c:pt>
                <c:pt idx="21">
                  <c:v>4.8247999999999998</c:v>
                </c:pt>
                <c:pt idx="22">
                  <c:v>4.7929000000000004</c:v>
                </c:pt>
                <c:pt idx="23">
                  <c:v>4.7601000000000004</c:v>
                </c:pt>
                <c:pt idx="24">
                  <c:v>4.7290000000000001</c:v>
                </c:pt>
                <c:pt idx="25">
                  <c:v>4.6988000000000003</c:v>
                </c:pt>
              </c:numCache>
            </c:numRef>
          </c:yVal>
          <c:smooth val="0"/>
        </c:ser>
        <c:dLbls>
          <c:showLegendKey val="0"/>
          <c:showVal val="0"/>
          <c:showCatName val="0"/>
          <c:showSerName val="0"/>
          <c:showPercent val="0"/>
          <c:showBubbleSize val="0"/>
        </c:dLbls>
        <c:axId val="208201600"/>
        <c:axId val="208202160"/>
      </c:scatterChart>
      <c:valAx>
        <c:axId val="208201600"/>
        <c:scaling>
          <c:orientation val="minMax"/>
          <c:max val="2040"/>
          <c:min val="2015"/>
        </c:scaling>
        <c:delete val="0"/>
        <c:axPos val="b"/>
        <c:numFmt formatCode="General" sourceLinked="1"/>
        <c:majorTickMark val="out"/>
        <c:minorTickMark val="none"/>
        <c:tickLblPos val="nextTo"/>
        <c:spPr>
          <a:noFill/>
          <a:ln w="6350" cap="flat" cmpd="sng" algn="ctr">
            <a:solidFill>
              <a:srgbClr val="000000"/>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208202160"/>
        <c:crosses val="autoZero"/>
        <c:crossBetween val="midCat"/>
      </c:valAx>
      <c:valAx>
        <c:axId val="208202160"/>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w="9525" cap="flat" cmpd="sng" algn="ctr">
            <a:no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208201600"/>
        <c:crosses val="autoZero"/>
        <c:crossBetween val="midCat"/>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4">
    <c:autoUpdate val="0"/>
  </c:externalData>
  <c:userShapes r:id="rId5"/>
</c:chartSpace>
</file>

<file path=ppt/charts/chart2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5.6134441528142315E-2"/>
          <c:y val="0.10075177734508557"/>
          <c:w val="0.89523111694371538"/>
          <c:h val="0.79683703318792731"/>
        </c:manualLayout>
      </c:layout>
      <c:lineChart>
        <c:grouping val="standard"/>
        <c:varyColors val="0"/>
        <c:ser>
          <c:idx val="0"/>
          <c:order val="0"/>
          <c:tx>
            <c:v>OPEC</c:v>
          </c:tx>
          <c:spPr>
            <a:ln w="22225" cap="rnd">
              <a:solidFill>
                <a:srgbClr val="BD732A"/>
              </a:solidFill>
              <a:round/>
            </a:ln>
            <a:effectLst/>
          </c:spPr>
          <c:marker>
            <c:symbol val="none"/>
          </c:marker>
          <c:cat>
            <c:numRef>
              <c:f>'Slide 4'!$S$4:$BB$4</c:f>
              <c:numCache>
                <c:formatCode>General</c:formatCode>
                <c:ptCount val="36"/>
                <c:pt idx="0">
                  <c:v>2005</c:v>
                </c:pt>
                <c:pt idx="1">
                  <c:v>2006</c:v>
                </c:pt>
                <c:pt idx="2">
                  <c:v>2007</c:v>
                </c:pt>
                <c:pt idx="3">
                  <c:v>2008</c:v>
                </c:pt>
                <c:pt idx="4">
                  <c:v>2009</c:v>
                </c:pt>
                <c:pt idx="5">
                  <c:v>2010</c:v>
                </c:pt>
                <c:pt idx="6">
                  <c:v>2011</c:v>
                </c:pt>
                <c:pt idx="7">
                  <c:v>2012</c:v>
                </c:pt>
                <c:pt idx="8">
                  <c:v>2013</c:v>
                </c:pt>
                <c:pt idx="9">
                  <c:v>2014</c:v>
                </c:pt>
                <c:pt idx="10">
                  <c:v>2015</c:v>
                </c:pt>
                <c:pt idx="11">
                  <c:v>2016</c:v>
                </c:pt>
                <c:pt idx="12">
                  <c:v>2017</c:v>
                </c:pt>
                <c:pt idx="13">
                  <c:v>2018</c:v>
                </c:pt>
                <c:pt idx="14">
                  <c:v>2019</c:v>
                </c:pt>
                <c:pt idx="15">
                  <c:v>2020</c:v>
                </c:pt>
                <c:pt idx="16">
                  <c:v>2021</c:v>
                </c:pt>
                <c:pt idx="17">
                  <c:v>2022</c:v>
                </c:pt>
                <c:pt idx="18">
                  <c:v>2023</c:v>
                </c:pt>
                <c:pt idx="19">
                  <c:v>2024</c:v>
                </c:pt>
                <c:pt idx="20">
                  <c:v>2025</c:v>
                </c:pt>
                <c:pt idx="21">
                  <c:v>2026</c:v>
                </c:pt>
                <c:pt idx="22">
                  <c:v>2027</c:v>
                </c:pt>
                <c:pt idx="23">
                  <c:v>2028</c:v>
                </c:pt>
                <c:pt idx="24">
                  <c:v>2029</c:v>
                </c:pt>
                <c:pt idx="25">
                  <c:v>2030</c:v>
                </c:pt>
                <c:pt idx="26">
                  <c:v>2031</c:v>
                </c:pt>
                <c:pt idx="27">
                  <c:v>2032</c:v>
                </c:pt>
                <c:pt idx="28">
                  <c:v>2033</c:v>
                </c:pt>
                <c:pt idx="29">
                  <c:v>2034</c:v>
                </c:pt>
                <c:pt idx="30">
                  <c:v>2035</c:v>
                </c:pt>
                <c:pt idx="31">
                  <c:v>2036</c:v>
                </c:pt>
                <c:pt idx="32">
                  <c:v>2037</c:v>
                </c:pt>
                <c:pt idx="33">
                  <c:v>2038</c:v>
                </c:pt>
                <c:pt idx="34">
                  <c:v>2039</c:v>
                </c:pt>
                <c:pt idx="35">
                  <c:v>2040</c:v>
                </c:pt>
              </c:numCache>
            </c:numRef>
          </c:cat>
          <c:val>
            <c:numRef>
              <c:f>'Slide 4'!$S$5:$BB$5</c:f>
              <c:numCache>
                <c:formatCode>General</c:formatCode>
                <c:ptCount val="36"/>
                <c:pt idx="0">
                  <c:v>31.897169863013669</c:v>
                </c:pt>
                <c:pt idx="1">
                  <c:v>31.583227397260231</c:v>
                </c:pt>
                <c:pt idx="2">
                  <c:v>31.354185753424602</c:v>
                </c:pt>
                <c:pt idx="3">
                  <c:v>32.722756284152958</c:v>
                </c:pt>
                <c:pt idx="4">
                  <c:v>31.044997260273931</c:v>
                </c:pt>
                <c:pt idx="5">
                  <c:v>32.003643835616423</c:v>
                </c:pt>
                <c:pt idx="6">
                  <c:v>32.229399999999984</c:v>
                </c:pt>
                <c:pt idx="7">
                  <c:v>33.402065573770443</c:v>
                </c:pt>
                <c:pt idx="8">
                  <c:v>32.460090410958863</c:v>
                </c:pt>
                <c:pt idx="9">
                  <c:v>32.531063013698599</c:v>
                </c:pt>
                <c:pt idx="10">
                  <c:v>33.834956515068413</c:v>
                </c:pt>
                <c:pt idx="11">
                  <c:v>34.783920765027233</c:v>
                </c:pt>
                <c:pt idx="12">
                  <c:v>35.155361425978398</c:v>
                </c:pt>
                <c:pt idx="13">
                  <c:v>35.747830636376349</c:v>
                </c:pt>
                <c:pt idx="14">
                  <c:v>35.921092569078027</c:v>
                </c:pt>
                <c:pt idx="15">
                  <c:v>35.872882196944154</c:v>
                </c:pt>
                <c:pt idx="16">
                  <c:v>36.176056326091235</c:v>
                </c:pt>
                <c:pt idx="17">
                  <c:v>36.198686378100405</c:v>
                </c:pt>
                <c:pt idx="18">
                  <c:v>36.232345936648407</c:v>
                </c:pt>
                <c:pt idx="19">
                  <c:v>36.381625188141754</c:v>
                </c:pt>
                <c:pt idx="20">
                  <c:v>36.435817129024088</c:v>
                </c:pt>
                <c:pt idx="21">
                  <c:v>36.459055011695767</c:v>
                </c:pt>
                <c:pt idx="22">
                  <c:v>36.771178024983399</c:v>
                </c:pt>
                <c:pt idx="23">
                  <c:v>37.137216270177845</c:v>
                </c:pt>
                <c:pt idx="24">
                  <c:v>37.590177733620564</c:v>
                </c:pt>
                <c:pt idx="25">
                  <c:v>38.014291185934638</c:v>
                </c:pt>
                <c:pt idx="26">
                  <c:v>38.535658694219443</c:v>
                </c:pt>
                <c:pt idx="27">
                  <c:v>39.060135615121524</c:v>
                </c:pt>
                <c:pt idx="28">
                  <c:v>39.693014255584082</c:v>
                </c:pt>
                <c:pt idx="29">
                  <c:v>40.356054101022067</c:v>
                </c:pt>
                <c:pt idx="30">
                  <c:v>41.02693838817747</c:v>
                </c:pt>
                <c:pt idx="31">
                  <c:v>41.631984749457644</c:v>
                </c:pt>
                <c:pt idx="32">
                  <c:v>42.226667047061284</c:v>
                </c:pt>
                <c:pt idx="33">
                  <c:v>42.854316680998402</c:v>
                </c:pt>
                <c:pt idx="34">
                  <c:v>43.540861892854707</c:v>
                </c:pt>
                <c:pt idx="35">
                  <c:v>44.161639602884911</c:v>
                </c:pt>
              </c:numCache>
            </c:numRef>
          </c:val>
          <c:smooth val="0"/>
        </c:ser>
        <c:ser>
          <c:idx val="1"/>
          <c:order val="1"/>
          <c:tx>
            <c:v>Non-OPEC</c:v>
          </c:tx>
          <c:spPr>
            <a:ln w="22225" cap="rnd">
              <a:solidFill>
                <a:srgbClr val="0096D7"/>
              </a:solidFill>
              <a:round/>
            </a:ln>
            <a:effectLst/>
          </c:spPr>
          <c:marker>
            <c:symbol val="none"/>
          </c:marker>
          <c:cat>
            <c:numRef>
              <c:f>'Slide 4'!$S$4:$BB$4</c:f>
              <c:numCache>
                <c:formatCode>General</c:formatCode>
                <c:ptCount val="36"/>
                <c:pt idx="0">
                  <c:v>2005</c:v>
                </c:pt>
                <c:pt idx="1">
                  <c:v>2006</c:v>
                </c:pt>
                <c:pt idx="2">
                  <c:v>2007</c:v>
                </c:pt>
                <c:pt idx="3">
                  <c:v>2008</c:v>
                </c:pt>
                <c:pt idx="4">
                  <c:v>2009</c:v>
                </c:pt>
                <c:pt idx="5">
                  <c:v>2010</c:v>
                </c:pt>
                <c:pt idx="6">
                  <c:v>2011</c:v>
                </c:pt>
                <c:pt idx="7">
                  <c:v>2012</c:v>
                </c:pt>
                <c:pt idx="8">
                  <c:v>2013</c:v>
                </c:pt>
                <c:pt idx="9">
                  <c:v>2014</c:v>
                </c:pt>
                <c:pt idx="10">
                  <c:v>2015</c:v>
                </c:pt>
                <c:pt idx="11">
                  <c:v>2016</c:v>
                </c:pt>
                <c:pt idx="12">
                  <c:v>2017</c:v>
                </c:pt>
                <c:pt idx="13">
                  <c:v>2018</c:v>
                </c:pt>
                <c:pt idx="14">
                  <c:v>2019</c:v>
                </c:pt>
                <c:pt idx="15">
                  <c:v>2020</c:v>
                </c:pt>
                <c:pt idx="16">
                  <c:v>2021</c:v>
                </c:pt>
                <c:pt idx="17">
                  <c:v>2022</c:v>
                </c:pt>
                <c:pt idx="18">
                  <c:v>2023</c:v>
                </c:pt>
                <c:pt idx="19">
                  <c:v>2024</c:v>
                </c:pt>
                <c:pt idx="20">
                  <c:v>2025</c:v>
                </c:pt>
                <c:pt idx="21">
                  <c:v>2026</c:v>
                </c:pt>
                <c:pt idx="22">
                  <c:v>2027</c:v>
                </c:pt>
                <c:pt idx="23">
                  <c:v>2028</c:v>
                </c:pt>
                <c:pt idx="24">
                  <c:v>2029</c:v>
                </c:pt>
                <c:pt idx="25">
                  <c:v>2030</c:v>
                </c:pt>
                <c:pt idx="26">
                  <c:v>2031</c:v>
                </c:pt>
                <c:pt idx="27">
                  <c:v>2032</c:v>
                </c:pt>
                <c:pt idx="28">
                  <c:v>2033</c:v>
                </c:pt>
                <c:pt idx="29">
                  <c:v>2034</c:v>
                </c:pt>
                <c:pt idx="30">
                  <c:v>2035</c:v>
                </c:pt>
                <c:pt idx="31">
                  <c:v>2036</c:v>
                </c:pt>
                <c:pt idx="32">
                  <c:v>2037</c:v>
                </c:pt>
                <c:pt idx="33">
                  <c:v>2038</c:v>
                </c:pt>
                <c:pt idx="34">
                  <c:v>2039</c:v>
                </c:pt>
                <c:pt idx="35">
                  <c:v>2040</c:v>
                </c:pt>
              </c:numCache>
            </c:numRef>
          </c:cat>
          <c:val>
            <c:numRef>
              <c:f>'Slide 4'!$S$6:$BB$6</c:f>
              <c:numCache>
                <c:formatCode>General</c:formatCode>
                <c:ptCount val="36"/>
                <c:pt idx="0">
                  <c:v>41.690560448135443</c:v>
                </c:pt>
                <c:pt idx="1">
                  <c:v>41.633637215107569</c:v>
                </c:pt>
                <c:pt idx="2">
                  <c:v>41.57783306169172</c:v>
                </c:pt>
                <c:pt idx="3">
                  <c:v>41.077816289617438</c:v>
                </c:pt>
                <c:pt idx="4">
                  <c:v>41.583014410482448</c:v>
                </c:pt>
                <c:pt idx="5">
                  <c:v>42.359340851061738</c:v>
                </c:pt>
                <c:pt idx="6">
                  <c:v>42.224376969915085</c:v>
                </c:pt>
                <c:pt idx="7">
                  <c:v>42.475465921790686</c:v>
                </c:pt>
                <c:pt idx="8">
                  <c:v>43.556706193352419</c:v>
                </c:pt>
                <c:pt idx="9">
                  <c:v>45.37945096051412</c:v>
                </c:pt>
                <c:pt idx="10">
                  <c:v>46.500098546230348</c:v>
                </c:pt>
                <c:pt idx="11">
                  <c:v>45.600640123822373</c:v>
                </c:pt>
                <c:pt idx="12">
                  <c:v>45.374474651185352</c:v>
                </c:pt>
                <c:pt idx="13">
                  <c:v>45.905557100333866</c:v>
                </c:pt>
                <c:pt idx="14">
                  <c:v>45.91300097733675</c:v>
                </c:pt>
                <c:pt idx="15">
                  <c:v>45.954062224513955</c:v>
                </c:pt>
                <c:pt idx="16">
                  <c:v>46.107474667179737</c:v>
                </c:pt>
                <c:pt idx="17">
                  <c:v>46.441042083741223</c:v>
                </c:pt>
                <c:pt idx="18">
                  <c:v>46.646569520351029</c:v>
                </c:pt>
                <c:pt idx="19">
                  <c:v>46.674556431341941</c:v>
                </c:pt>
                <c:pt idx="20">
                  <c:v>46.582981267808989</c:v>
                </c:pt>
                <c:pt idx="21">
                  <c:v>46.501684279720479</c:v>
                </c:pt>
                <c:pt idx="22">
                  <c:v>46.498334322375996</c:v>
                </c:pt>
                <c:pt idx="23">
                  <c:v>46.512255988833985</c:v>
                </c:pt>
                <c:pt idx="24">
                  <c:v>46.533182326594854</c:v>
                </c:pt>
                <c:pt idx="25">
                  <c:v>46.551383181652625</c:v>
                </c:pt>
                <c:pt idx="26">
                  <c:v>46.593150368514081</c:v>
                </c:pt>
                <c:pt idx="27">
                  <c:v>46.592703794061734</c:v>
                </c:pt>
                <c:pt idx="28">
                  <c:v>46.592736077676086</c:v>
                </c:pt>
                <c:pt idx="29">
                  <c:v>46.707255379120284</c:v>
                </c:pt>
                <c:pt idx="30">
                  <c:v>46.876393820470128</c:v>
                </c:pt>
                <c:pt idx="31">
                  <c:v>47.051269992473252</c:v>
                </c:pt>
                <c:pt idx="32">
                  <c:v>47.257932137531725</c:v>
                </c:pt>
                <c:pt idx="33">
                  <c:v>47.505858886303237</c:v>
                </c:pt>
                <c:pt idx="34">
                  <c:v>47.770173443191595</c:v>
                </c:pt>
                <c:pt idx="35">
                  <c:v>48.05657707814391</c:v>
                </c:pt>
              </c:numCache>
            </c:numRef>
          </c:val>
          <c:smooth val="0"/>
        </c:ser>
        <c:ser>
          <c:idx val="2"/>
          <c:order val="2"/>
          <c:tx>
            <c:v>other liquids</c:v>
          </c:tx>
          <c:spPr>
            <a:ln w="22225" cap="rnd">
              <a:solidFill>
                <a:schemeClr val="accent3"/>
              </a:solidFill>
              <a:round/>
            </a:ln>
            <a:effectLst/>
          </c:spPr>
          <c:marker>
            <c:symbol val="none"/>
          </c:marker>
          <c:cat>
            <c:numRef>
              <c:f>'Slide 4'!$S$4:$BB$4</c:f>
              <c:numCache>
                <c:formatCode>General</c:formatCode>
                <c:ptCount val="36"/>
                <c:pt idx="0">
                  <c:v>2005</c:v>
                </c:pt>
                <c:pt idx="1">
                  <c:v>2006</c:v>
                </c:pt>
                <c:pt idx="2">
                  <c:v>2007</c:v>
                </c:pt>
                <c:pt idx="3">
                  <c:v>2008</c:v>
                </c:pt>
                <c:pt idx="4">
                  <c:v>2009</c:v>
                </c:pt>
                <c:pt idx="5">
                  <c:v>2010</c:v>
                </c:pt>
                <c:pt idx="6">
                  <c:v>2011</c:v>
                </c:pt>
                <c:pt idx="7">
                  <c:v>2012</c:v>
                </c:pt>
                <c:pt idx="8">
                  <c:v>2013</c:v>
                </c:pt>
                <c:pt idx="9">
                  <c:v>2014</c:v>
                </c:pt>
                <c:pt idx="10">
                  <c:v>2015</c:v>
                </c:pt>
                <c:pt idx="11">
                  <c:v>2016</c:v>
                </c:pt>
                <c:pt idx="12">
                  <c:v>2017</c:v>
                </c:pt>
                <c:pt idx="13">
                  <c:v>2018</c:v>
                </c:pt>
                <c:pt idx="14">
                  <c:v>2019</c:v>
                </c:pt>
                <c:pt idx="15">
                  <c:v>2020</c:v>
                </c:pt>
                <c:pt idx="16">
                  <c:v>2021</c:v>
                </c:pt>
                <c:pt idx="17">
                  <c:v>2022</c:v>
                </c:pt>
                <c:pt idx="18">
                  <c:v>2023</c:v>
                </c:pt>
                <c:pt idx="19">
                  <c:v>2024</c:v>
                </c:pt>
                <c:pt idx="20">
                  <c:v>2025</c:v>
                </c:pt>
                <c:pt idx="21">
                  <c:v>2026</c:v>
                </c:pt>
                <c:pt idx="22">
                  <c:v>2027</c:v>
                </c:pt>
                <c:pt idx="23">
                  <c:v>2028</c:v>
                </c:pt>
                <c:pt idx="24">
                  <c:v>2029</c:v>
                </c:pt>
                <c:pt idx="25">
                  <c:v>2030</c:v>
                </c:pt>
                <c:pt idx="26">
                  <c:v>2031</c:v>
                </c:pt>
                <c:pt idx="27">
                  <c:v>2032</c:v>
                </c:pt>
                <c:pt idx="28">
                  <c:v>2033</c:v>
                </c:pt>
                <c:pt idx="29">
                  <c:v>2034</c:v>
                </c:pt>
                <c:pt idx="30">
                  <c:v>2035</c:v>
                </c:pt>
                <c:pt idx="31">
                  <c:v>2036</c:v>
                </c:pt>
                <c:pt idx="32">
                  <c:v>2037</c:v>
                </c:pt>
                <c:pt idx="33">
                  <c:v>2038</c:v>
                </c:pt>
                <c:pt idx="34">
                  <c:v>2039</c:v>
                </c:pt>
                <c:pt idx="35">
                  <c:v>2040</c:v>
                </c:pt>
              </c:numCache>
            </c:numRef>
          </c:cat>
          <c:val>
            <c:numRef>
              <c:f>'Slide 4'!$S$7:$BB$7</c:f>
              <c:numCache>
                <c:formatCode>General</c:formatCode>
                <c:ptCount val="36"/>
                <c:pt idx="0">
                  <c:v>11.206069693248399</c:v>
                </c:pt>
                <c:pt idx="1">
                  <c:v>11.735314836600265</c:v>
                </c:pt>
                <c:pt idx="2">
                  <c:v>12.134821486005698</c:v>
                </c:pt>
                <c:pt idx="3">
                  <c:v>12.704333776406168</c:v>
                </c:pt>
                <c:pt idx="4">
                  <c:v>13.099192148930081</c:v>
                </c:pt>
                <c:pt idx="5">
                  <c:v>13.789826173660252</c:v>
                </c:pt>
                <c:pt idx="6">
                  <c:v>14.208469489014529</c:v>
                </c:pt>
                <c:pt idx="7">
                  <c:v>14.799985260555196</c:v>
                </c:pt>
                <c:pt idx="8">
                  <c:v>15.194353385994358</c:v>
                </c:pt>
                <c:pt idx="9">
                  <c:v>15.83795105150274</c:v>
                </c:pt>
                <c:pt idx="10">
                  <c:v>16.402850704036339</c:v>
                </c:pt>
                <c:pt idx="11">
                  <c:v>16.672489305203182</c:v>
                </c:pt>
                <c:pt idx="12">
                  <c:v>17.194194814587942</c:v>
                </c:pt>
                <c:pt idx="13">
                  <c:v>17.635470091853371</c:v>
                </c:pt>
                <c:pt idx="14">
                  <c:v>17.676086568017055</c:v>
                </c:pt>
                <c:pt idx="15">
                  <c:v>17.92851003261622</c:v>
                </c:pt>
                <c:pt idx="16">
                  <c:v>18.22970085150401</c:v>
                </c:pt>
                <c:pt idx="17">
                  <c:v>18.357256821836863</c:v>
                </c:pt>
                <c:pt idx="18">
                  <c:v>18.472861098781689</c:v>
                </c:pt>
                <c:pt idx="19">
                  <c:v>18.618959638709931</c:v>
                </c:pt>
                <c:pt idx="20">
                  <c:v>18.789028217643569</c:v>
                </c:pt>
                <c:pt idx="21">
                  <c:v>18.920620148445231</c:v>
                </c:pt>
                <c:pt idx="22">
                  <c:v>18.976573218466971</c:v>
                </c:pt>
                <c:pt idx="23">
                  <c:v>19.109897340781053</c:v>
                </c:pt>
                <c:pt idx="24">
                  <c:v>19.232409500484245</c:v>
                </c:pt>
                <c:pt idx="25">
                  <c:v>19.361036629894997</c:v>
                </c:pt>
                <c:pt idx="26">
                  <c:v>19.426394459102468</c:v>
                </c:pt>
                <c:pt idx="27">
                  <c:v>19.540418343485829</c:v>
                </c:pt>
                <c:pt idx="28">
                  <c:v>19.663083490247455</c:v>
                </c:pt>
                <c:pt idx="29">
                  <c:v>19.797963443070216</c:v>
                </c:pt>
                <c:pt idx="30">
                  <c:v>19.923807977999381</c:v>
                </c:pt>
                <c:pt idx="31">
                  <c:v>20.083139394270471</c:v>
                </c:pt>
                <c:pt idx="32">
                  <c:v>20.220397570113803</c:v>
                </c:pt>
                <c:pt idx="33">
                  <c:v>20.369560078396461</c:v>
                </c:pt>
                <c:pt idx="34">
                  <c:v>20.477285972092481</c:v>
                </c:pt>
                <c:pt idx="35">
                  <c:v>20.569774194037688</c:v>
                </c:pt>
              </c:numCache>
            </c:numRef>
          </c:val>
          <c:smooth val="0"/>
        </c:ser>
        <c:dLbls>
          <c:showLegendKey val="0"/>
          <c:showVal val="0"/>
          <c:showCatName val="0"/>
          <c:showSerName val="0"/>
          <c:showPercent val="0"/>
          <c:showBubbleSize val="0"/>
        </c:dLbls>
        <c:smooth val="0"/>
        <c:axId val="209348608"/>
        <c:axId val="209349168"/>
      </c:lineChart>
      <c:catAx>
        <c:axId val="209348608"/>
        <c:scaling>
          <c:orientation val="minMax"/>
        </c:scaling>
        <c:delete val="0"/>
        <c:axPos val="b"/>
        <c:numFmt formatCode="General" sourceLinked="1"/>
        <c:majorTickMark val="out"/>
        <c:minorTickMark val="none"/>
        <c:tickLblPos val="nextTo"/>
        <c:spPr>
          <a:noFill/>
          <a:ln w="12700" cap="flat" cmpd="sng" algn="ctr">
            <a:solidFill>
              <a:srgbClr val="000000"/>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209349168"/>
        <c:crosses val="autoZero"/>
        <c:auto val="1"/>
        <c:lblAlgn val="ctr"/>
        <c:lblOffset val="100"/>
        <c:tickLblSkip val="5"/>
        <c:tickMarkSkip val="5"/>
        <c:noMultiLvlLbl val="0"/>
      </c:catAx>
      <c:valAx>
        <c:axId val="209349168"/>
        <c:scaling>
          <c:orientation val="minMax"/>
        </c:scaling>
        <c:delete val="0"/>
        <c:axPos val="l"/>
        <c:majorGridlines>
          <c:spPr>
            <a:ln w="9525" cap="flat" cmpd="sng" algn="ctr">
              <a:solidFill>
                <a:srgbClr val="FFFFFF">
                  <a:lumMod val="75000"/>
                </a:srgb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209348608"/>
        <c:crosses val="autoZero"/>
        <c:crossBetween val="midCat"/>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4">
    <c:autoUpdate val="0"/>
  </c:externalData>
  <c:userShapes r:id="rId5"/>
</c:chartSpace>
</file>

<file path=ppt/charts/chart2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3.4670543695749179E-2"/>
          <c:y val="7.4053346637455456E-2"/>
          <c:w val="0.93986647281521252"/>
          <c:h val="0.80371445304874078"/>
        </c:manualLayout>
      </c:layout>
      <c:barChart>
        <c:barDir val="col"/>
        <c:grouping val="clustered"/>
        <c:varyColors val="0"/>
        <c:ser>
          <c:idx val="0"/>
          <c:order val="1"/>
          <c:tx>
            <c:v>2010</c:v>
          </c:tx>
          <c:spPr>
            <a:solidFill>
              <a:schemeClr val="accent5"/>
            </a:solidFill>
            <a:ln>
              <a:noFill/>
            </a:ln>
            <a:effectLst/>
          </c:spPr>
          <c:invertIfNegative val="0"/>
          <c:cat>
            <c:strRef>
              <c:f>'Slide 5'!$C$10:$C$13</c:f>
              <c:strCache>
                <c:ptCount val="4"/>
                <c:pt idx="0">
                  <c:v>Middle East</c:v>
                </c:pt>
                <c:pt idx="1">
                  <c:v>North Africa</c:v>
                </c:pt>
                <c:pt idx="2">
                  <c:v>West Africa</c:v>
                </c:pt>
                <c:pt idx="3">
                  <c:v>South America</c:v>
                </c:pt>
              </c:strCache>
            </c:strRef>
          </c:cat>
          <c:val>
            <c:numRef>
              <c:f>'Slide 5'!$D$10:$D$13</c:f>
              <c:numCache>
                <c:formatCode>General</c:formatCode>
                <c:ptCount val="4"/>
                <c:pt idx="0">
                  <c:v>21.553799999999999</c:v>
                </c:pt>
                <c:pt idx="1">
                  <c:v>3.19</c:v>
                </c:pt>
                <c:pt idx="2">
                  <c:v>4.3638000000000003</c:v>
                </c:pt>
                <c:pt idx="3">
                  <c:v>2.8961000000000001</c:v>
                </c:pt>
              </c:numCache>
            </c:numRef>
          </c:val>
        </c:ser>
        <c:ser>
          <c:idx val="5"/>
          <c:order val="2"/>
          <c:tx>
            <c:v>2015</c:v>
          </c:tx>
          <c:spPr>
            <a:solidFill>
              <a:schemeClr val="accent1"/>
            </a:solidFill>
            <a:ln>
              <a:solidFill>
                <a:schemeClr val="accent1"/>
              </a:solidFill>
            </a:ln>
            <a:effectLst/>
          </c:spPr>
          <c:invertIfNegative val="0"/>
          <c:cat>
            <c:strRef>
              <c:f>'Slide 5'!$C$10:$C$13</c:f>
              <c:strCache>
                <c:ptCount val="4"/>
                <c:pt idx="0">
                  <c:v>Middle East</c:v>
                </c:pt>
                <c:pt idx="1">
                  <c:v>North Africa</c:v>
                </c:pt>
                <c:pt idx="2">
                  <c:v>West Africa</c:v>
                </c:pt>
                <c:pt idx="3">
                  <c:v>South America</c:v>
                </c:pt>
              </c:strCache>
            </c:strRef>
          </c:cat>
          <c:val>
            <c:numRef>
              <c:f>'Slide 5'!$I$10:$I$13</c:f>
              <c:numCache>
                <c:formatCode>General</c:formatCode>
                <c:ptCount val="4"/>
                <c:pt idx="0">
                  <c:v>24.877199999999998</c:v>
                </c:pt>
                <c:pt idx="1">
                  <c:v>1.833</c:v>
                </c:pt>
                <c:pt idx="2">
                  <c:v>4.0816999999999997</c:v>
                </c:pt>
                <c:pt idx="3">
                  <c:v>3.0430999999999999</c:v>
                </c:pt>
              </c:numCache>
            </c:numRef>
          </c:val>
        </c:ser>
        <c:ser>
          <c:idx val="10"/>
          <c:order val="3"/>
          <c:tx>
            <c:v>2020</c:v>
          </c:tx>
          <c:spPr>
            <a:solidFill>
              <a:schemeClr val="accent2"/>
            </a:solidFill>
            <a:ln>
              <a:solidFill>
                <a:schemeClr val="accent2"/>
              </a:solidFill>
            </a:ln>
            <a:effectLst/>
          </c:spPr>
          <c:invertIfNegative val="0"/>
          <c:cat>
            <c:strRef>
              <c:f>'Slide 5'!$C$10:$C$13</c:f>
              <c:strCache>
                <c:ptCount val="4"/>
                <c:pt idx="0">
                  <c:v>Middle East</c:v>
                </c:pt>
                <c:pt idx="1">
                  <c:v>North Africa</c:v>
                </c:pt>
                <c:pt idx="2">
                  <c:v>West Africa</c:v>
                </c:pt>
                <c:pt idx="3">
                  <c:v>South America</c:v>
                </c:pt>
              </c:strCache>
            </c:strRef>
          </c:cat>
          <c:val>
            <c:numRef>
              <c:f>'Slide 5'!$N$10:$N$13</c:f>
              <c:numCache>
                <c:formatCode>General</c:formatCode>
                <c:ptCount val="4"/>
                <c:pt idx="0">
                  <c:v>27.9419</c:v>
                </c:pt>
                <c:pt idx="1">
                  <c:v>1.768</c:v>
                </c:pt>
                <c:pt idx="2">
                  <c:v>3.8778999999999999</c:v>
                </c:pt>
                <c:pt idx="3">
                  <c:v>2.2850999999999999</c:v>
                </c:pt>
              </c:numCache>
            </c:numRef>
          </c:val>
        </c:ser>
        <c:ser>
          <c:idx val="20"/>
          <c:order val="4"/>
          <c:tx>
            <c:v>2030</c:v>
          </c:tx>
          <c:spPr>
            <a:solidFill>
              <a:schemeClr val="accent3"/>
            </a:solidFill>
            <a:ln>
              <a:solidFill>
                <a:schemeClr val="accent3"/>
              </a:solidFill>
            </a:ln>
            <a:effectLst/>
          </c:spPr>
          <c:invertIfNegative val="0"/>
          <c:cat>
            <c:strRef>
              <c:f>'Slide 5'!$C$10:$C$13</c:f>
              <c:strCache>
                <c:ptCount val="4"/>
                <c:pt idx="0">
                  <c:v>Middle East</c:v>
                </c:pt>
                <c:pt idx="1">
                  <c:v>North Africa</c:v>
                </c:pt>
                <c:pt idx="2">
                  <c:v>West Africa</c:v>
                </c:pt>
                <c:pt idx="3">
                  <c:v>South America</c:v>
                </c:pt>
              </c:strCache>
            </c:strRef>
          </c:cat>
          <c:val>
            <c:numRef>
              <c:f>'Slide 5'!$X$10:$X$13</c:f>
              <c:numCache>
                <c:formatCode>General</c:formatCode>
                <c:ptCount val="4"/>
                <c:pt idx="0">
                  <c:v>29.177099999999999</c:v>
                </c:pt>
                <c:pt idx="1">
                  <c:v>2.0983000000000001</c:v>
                </c:pt>
                <c:pt idx="2">
                  <c:v>4.2319000000000004</c:v>
                </c:pt>
                <c:pt idx="3">
                  <c:v>2.5068999999999999</c:v>
                </c:pt>
              </c:numCache>
            </c:numRef>
          </c:val>
        </c:ser>
        <c:ser>
          <c:idx val="30"/>
          <c:order val="5"/>
          <c:tx>
            <c:v>2040</c:v>
          </c:tx>
          <c:spPr>
            <a:solidFill>
              <a:schemeClr val="accent4"/>
            </a:solidFill>
            <a:ln>
              <a:solidFill>
                <a:schemeClr val="accent4"/>
              </a:solidFill>
            </a:ln>
            <a:effectLst/>
          </c:spPr>
          <c:invertIfNegative val="0"/>
          <c:cat>
            <c:strRef>
              <c:f>'Slide 5'!$C$10:$C$13</c:f>
              <c:strCache>
                <c:ptCount val="4"/>
                <c:pt idx="0">
                  <c:v>Middle East</c:v>
                </c:pt>
                <c:pt idx="1">
                  <c:v>North Africa</c:v>
                </c:pt>
                <c:pt idx="2">
                  <c:v>West Africa</c:v>
                </c:pt>
                <c:pt idx="3">
                  <c:v>South America</c:v>
                </c:pt>
              </c:strCache>
            </c:strRef>
          </c:cat>
          <c:val>
            <c:numRef>
              <c:f>'Slide 5'!$AH$10:$AH$13</c:f>
              <c:numCache>
                <c:formatCode>General</c:formatCode>
                <c:ptCount val="4"/>
                <c:pt idx="0">
                  <c:v>33.137099999999997</c:v>
                </c:pt>
                <c:pt idx="1">
                  <c:v>2.8092999999999999</c:v>
                </c:pt>
                <c:pt idx="2">
                  <c:v>4.5434999999999999</c:v>
                </c:pt>
                <c:pt idx="3">
                  <c:v>3.6718000000000002</c:v>
                </c:pt>
              </c:numCache>
            </c:numRef>
          </c:val>
        </c:ser>
        <c:dLbls>
          <c:showLegendKey val="0"/>
          <c:showVal val="0"/>
          <c:showCatName val="0"/>
          <c:showSerName val="0"/>
          <c:showPercent val="0"/>
          <c:showBubbleSize val="0"/>
        </c:dLbls>
        <c:gapWidth val="219"/>
        <c:overlap val="-27"/>
        <c:axId val="209772368"/>
        <c:axId val="209772928"/>
        <c:extLst>
          <c:ext xmlns:c15="http://schemas.microsoft.com/office/drawing/2012/chart" uri="{02D57815-91ED-43cb-92C2-25804820EDAC}">
            <c15:filteredBarSeries>
              <c15:ser>
                <c:idx val="1"/>
                <c:order val="0"/>
                <c:tx>
                  <c:v>2005</c:v>
                </c:tx>
                <c:spPr>
                  <a:solidFill>
                    <a:schemeClr val="tx2"/>
                  </a:solidFill>
                  <a:ln>
                    <a:noFill/>
                  </a:ln>
                  <a:effectLst/>
                </c:spPr>
                <c:invertIfNegative val="0"/>
                <c:cat>
                  <c:strRef>
                    <c:extLst>
                      <c:ext uri="{02D57815-91ED-43cb-92C2-25804820EDAC}">
                        <c15:formulaRef>
                          <c15:sqref>'Slide 5'!$C$10:$C$13</c15:sqref>
                        </c15:formulaRef>
                      </c:ext>
                    </c:extLst>
                    <c:strCache>
                      <c:ptCount val="4"/>
                      <c:pt idx="0">
                        <c:v>Middle East</c:v>
                      </c:pt>
                      <c:pt idx="1">
                        <c:v>North Africa</c:v>
                      </c:pt>
                      <c:pt idx="2">
                        <c:v>West Africa</c:v>
                      </c:pt>
                      <c:pt idx="3">
                        <c:v>South America</c:v>
                      </c:pt>
                    </c:strCache>
                  </c:strRef>
                </c:cat>
                <c:val>
                  <c:numRef>
                    <c:extLst>
                      <c:ext uri="{02D57815-91ED-43cb-92C2-25804820EDAC}">
                        <c15:formulaRef>
                          <c15:sqref>'Slide 5'!#REF!</c15:sqref>
                        </c15:formulaRef>
                      </c:ext>
                    </c:extLst>
                    <c:numCache>
                      <c:formatCode>General</c:formatCode>
                      <c:ptCount val="1"/>
                      <c:pt idx="0">
                        <c:v>1</c:v>
                      </c:pt>
                    </c:numCache>
                  </c:numRef>
                </c:val>
              </c15:ser>
            </c15:filteredBarSeries>
          </c:ext>
        </c:extLst>
      </c:barChart>
      <c:catAx>
        <c:axId val="209772368"/>
        <c:scaling>
          <c:orientation val="minMax"/>
        </c:scaling>
        <c:delete val="0"/>
        <c:axPos val="b"/>
        <c:numFmt formatCode="General" sourceLinked="1"/>
        <c:majorTickMark val="out"/>
        <c:minorTickMark val="none"/>
        <c:tickLblPos val="nextTo"/>
        <c:spPr>
          <a:noFill/>
          <a:ln w="12700" cap="flat" cmpd="sng" algn="ctr">
            <a:solidFill>
              <a:srgbClr val="000000"/>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209772928"/>
        <c:crosses val="autoZero"/>
        <c:auto val="1"/>
        <c:lblAlgn val="ctr"/>
        <c:lblOffset val="100"/>
        <c:noMultiLvlLbl val="0"/>
      </c:catAx>
      <c:valAx>
        <c:axId val="209772928"/>
        <c:scaling>
          <c:orientation val="minMax"/>
        </c:scaling>
        <c:delete val="0"/>
        <c:axPos val="l"/>
        <c:majorGridlines>
          <c:spPr>
            <a:ln w="9525" cap="flat" cmpd="sng" algn="ctr">
              <a:solidFill>
                <a:srgbClr val="FFFFFF">
                  <a:lumMod val="75000"/>
                </a:srgb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209772368"/>
        <c:crosses val="autoZero"/>
        <c:crossBetween val="between"/>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sz="1400">
          <a:solidFill>
            <a:schemeClr val="tx1"/>
          </a:solidFill>
        </a:defRPr>
      </a:pPr>
      <a:endParaRPr lang="en-US"/>
    </a:p>
  </c:txPr>
  <c:externalData r:id="rId4">
    <c:autoUpdate val="0"/>
  </c:externalData>
  <c:userShapes r:id="rId5"/>
</c:chartSpace>
</file>

<file path=ppt/charts/chart2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5.0284299471706803E-2"/>
          <c:y val="6.0495435041074082E-2"/>
          <c:w val="0.92425271703925505"/>
          <c:h val="0.83709337549193885"/>
        </c:manualLayout>
      </c:layout>
      <c:barChart>
        <c:barDir val="col"/>
        <c:grouping val="clustered"/>
        <c:varyColors val="0"/>
        <c:ser>
          <c:idx val="0"/>
          <c:order val="0"/>
          <c:tx>
            <c:v>2010</c:v>
          </c:tx>
          <c:spPr>
            <a:solidFill>
              <a:schemeClr val="accent5"/>
            </a:solidFill>
            <a:ln>
              <a:noFill/>
            </a:ln>
            <a:effectLst/>
          </c:spPr>
          <c:invertIfNegative val="0"/>
          <c:cat>
            <c:strRef>
              <c:f>'Slide 6'!$C$10:$C$13</c:f>
              <c:strCache>
                <c:ptCount val="4"/>
                <c:pt idx="0">
                  <c:v>Russia</c:v>
                </c:pt>
                <c:pt idx="1">
                  <c:v>Canada</c:v>
                </c:pt>
                <c:pt idx="2">
                  <c:v>Brazil</c:v>
                </c:pt>
                <c:pt idx="3">
                  <c:v>Kazakhstan</c:v>
                </c:pt>
              </c:strCache>
            </c:strRef>
          </c:cat>
          <c:val>
            <c:numRef>
              <c:f>'Slide 6'!$D$10:$D$13</c:f>
              <c:numCache>
                <c:formatCode>General</c:formatCode>
                <c:ptCount val="4"/>
                <c:pt idx="0">
                  <c:v>9.6941000000000006</c:v>
                </c:pt>
                <c:pt idx="1">
                  <c:v>2.7408000000000001</c:v>
                </c:pt>
                <c:pt idx="2">
                  <c:v>2.0547</c:v>
                </c:pt>
                <c:pt idx="3">
                  <c:v>1.5253000000000001</c:v>
                </c:pt>
              </c:numCache>
            </c:numRef>
          </c:val>
        </c:ser>
        <c:ser>
          <c:idx val="5"/>
          <c:order val="1"/>
          <c:tx>
            <c:v>2015</c:v>
          </c:tx>
          <c:spPr>
            <a:solidFill>
              <a:schemeClr val="accent1"/>
            </a:solidFill>
            <a:ln>
              <a:solidFill>
                <a:schemeClr val="accent1"/>
              </a:solidFill>
            </a:ln>
            <a:effectLst/>
          </c:spPr>
          <c:invertIfNegative val="0"/>
          <c:cat>
            <c:strRef>
              <c:f>'Slide 6'!$C$10:$C$13</c:f>
              <c:strCache>
                <c:ptCount val="4"/>
                <c:pt idx="0">
                  <c:v>Russia</c:v>
                </c:pt>
                <c:pt idx="1">
                  <c:v>Canada</c:v>
                </c:pt>
                <c:pt idx="2">
                  <c:v>Brazil</c:v>
                </c:pt>
                <c:pt idx="3">
                  <c:v>Kazakhstan</c:v>
                </c:pt>
              </c:strCache>
            </c:strRef>
          </c:cat>
          <c:val>
            <c:numRef>
              <c:f>'Slide 6'!$I$10:$I$13</c:f>
              <c:numCache>
                <c:formatCode>General</c:formatCode>
                <c:ptCount val="4"/>
                <c:pt idx="0">
                  <c:v>10.2529</c:v>
                </c:pt>
                <c:pt idx="1">
                  <c:v>3.6770999999999998</c:v>
                </c:pt>
                <c:pt idx="2">
                  <c:v>2.4373999999999998</c:v>
                </c:pt>
                <c:pt idx="3">
                  <c:v>1.6531</c:v>
                </c:pt>
              </c:numCache>
            </c:numRef>
          </c:val>
        </c:ser>
        <c:ser>
          <c:idx val="10"/>
          <c:order val="2"/>
          <c:tx>
            <c:v>2020</c:v>
          </c:tx>
          <c:spPr>
            <a:solidFill>
              <a:schemeClr val="accent2"/>
            </a:solidFill>
            <a:ln>
              <a:solidFill>
                <a:schemeClr val="accent2"/>
              </a:solidFill>
            </a:ln>
            <a:effectLst/>
          </c:spPr>
          <c:invertIfNegative val="0"/>
          <c:cat>
            <c:strRef>
              <c:f>'Slide 6'!$C$10:$C$13</c:f>
              <c:strCache>
                <c:ptCount val="4"/>
                <c:pt idx="0">
                  <c:v>Russia</c:v>
                </c:pt>
                <c:pt idx="1">
                  <c:v>Canada</c:v>
                </c:pt>
                <c:pt idx="2">
                  <c:v>Brazil</c:v>
                </c:pt>
                <c:pt idx="3">
                  <c:v>Kazakhstan</c:v>
                </c:pt>
              </c:strCache>
            </c:strRef>
          </c:cat>
          <c:val>
            <c:numRef>
              <c:f>'Slide 6'!$N$10:$N$13</c:f>
              <c:numCache>
                <c:formatCode>General</c:formatCode>
                <c:ptCount val="4"/>
                <c:pt idx="0">
                  <c:v>10.158799999999999</c:v>
                </c:pt>
                <c:pt idx="1">
                  <c:v>4.2389999999999999</c:v>
                </c:pt>
                <c:pt idx="2">
                  <c:v>2.8365999999999998</c:v>
                </c:pt>
                <c:pt idx="3">
                  <c:v>1.8641000000000001</c:v>
                </c:pt>
              </c:numCache>
            </c:numRef>
          </c:val>
        </c:ser>
        <c:ser>
          <c:idx val="20"/>
          <c:order val="3"/>
          <c:tx>
            <c:v>2030</c:v>
          </c:tx>
          <c:spPr>
            <a:solidFill>
              <a:schemeClr val="accent3"/>
            </a:solidFill>
            <a:ln>
              <a:solidFill>
                <a:schemeClr val="accent3"/>
              </a:solidFill>
            </a:ln>
            <a:effectLst/>
          </c:spPr>
          <c:invertIfNegative val="0"/>
          <c:cat>
            <c:strRef>
              <c:f>'Slide 6'!$C$10:$C$13</c:f>
              <c:strCache>
                <c:ptCount val="4"/>
                <c:pt idx="0">
                  <c:v>Russia</c:v>
                </c:pt>
                <c:pt idx="1">
                  <c:v>Canada</c:v>
                </c:pt>
                <c:pt idx="2">
                  <c:v>Brazil</c:v>
                </c:pt>
                <c:pt idx="3">
                  <c:v>Kazakhstan</c:v>
                </c:pt>
              </c:strCache>
            </c:strRef>
          </c:cat>
          <c:val>
            <c:numRef>
              <c:f>'Slide 6'!$X$10:$X$13</c:f>
              <c:numCache>
                <c:formatCode>General</c:formatCode>
                <c:ptCount val="4"/>
                <c:pt idx="0">
                  <c:v>10.094200000000001</c:v>
                </c:pt>
                <c:pt idx="1">
                  <c:v>4.3556999999999997</c:v>
                </c:pt>
                <c:pt idx="2">
                  <c:v>3.8633000000000002</c:v>
                </c:pt>
                <c:pt idx="3">
                  <c:v>2.2768000000000002</c:v>
                </c:pt>
              </c:numCache>
            </c:numRef>
          </c:val>
        </c:ser>
        <c:ser>
          <c:idx val="30"/>
          <c:order val="4"/>
          <c:tx>
            <c:v>2040</c:v>
          </c:tx>
          <c:spPr>
            <a:solidFill>
              <a:schemeClr val="accent4"/>
            </a:solidFill>
            <a:ln>
              <a:solidFill>
                <a:schemeClr val="accent4"/>
              </a:solidFill>
            </a:ln>
            <a:effectLst/>
          </c:spPr>
          <c:invertIfNegative val="0"/>
          <c:cat>
            <c:strRef>
              <c:f>'Slide 6'!$C$10:$C$13</c:f>
              <c:strCache>
                <c:ptCount val="4"/>
                <c:pt idx="0">
                  <c:v>Russia</c:v>
                </c:pt>
                <c:pt idx="1">
                  <c:v>Canada</c:v>
                </c:pt>
                <c:pt idx="2">
                  <c:v>Brazil</c:v>
                </c:pt>
                <c:pt idx="3">
                  <c:v>Kazakhstan</c:v>
                </c:pt>
              </c:strCache>
            </c:strRef>
          </c:cat>
          <c:val>
            <c:numRef>
              <c:f>'Slide 6'!$AH$10:$AH$13</c:f>
              <c:numCache>
                <c:formatCode>General</c:formatCode>
                <c:ptCount val="4"/>
                <c:pt idx="0">
                  <c:v>10.737500000000001</c:v>
                </c:pt>
                <c:pt idx="1">
                  <c:v>4.9409999999999998</c:v>
                </c:pt>
                <c:pt idx="2">
                  <c:v>4.3852000000000002</c:v>
                </c:pt>
                <c:pt idx="3">
                  <c:v>2.3397999999999999</c:v>
                </c:pt>
              </c:numCache>
            </c:numRef>
          </c:val>
        </c:ser>
        <c:dLbls>
          <c:showLegendKey val="0"/>
          <c:showVal val="0"/>
          <c:showCatName val="0"/>
          <c:showSerName val="0"/>
          <c:showPercent val="0"/>
          <c:showBubbleSize val="0"/>
        </c:dLbls>
        <c:gapWidth val="219"/>
        <c:overlap val="-27"/>
        <c:axId val="209916848"/>
        <c:axId val="209917408"/>
        <c:extLst/>
      </c:barChart>
      <c:catAx>
        <c:axId val="209916848"/>
        <c:scaling>
          <c:orientation val="minMax"/>
        </c:scaling>
        <c:delete val="0"/>
        <c:axPos val="b"/>
        <c:numFmt formatCode="General" sourceLinked="1"/>
        <c:majorTickMark val="out"/>
        <c:minorTickMark val="none"/>
        <c:tickLblPos val="nextTo"/>
        <c:spPr>
          <a:noFill/>
          <a:ln w="12700" cap="flat" cmpd="sng" algn="ctr">
            <a:solidFill>
              <a:srgbClr val="000000"/>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209917408"/>
        <c:crosses val="autoZero"/>
        <c:auto val="1"/>
        <c:lblAlgn val="ctr"/>
        <c:lblOffset val="100"/>
        <c:noMultiLvlLbl val="0"/>
      </c:catAx>
      <c:valAx>
        <c:axId val="209917408"/>
        <c:scaling>
          <c:orientation val="minMax"/>
        </c:scaling>
        <c:delete val="0"/>
        <c:axPos val="l"/>
        <c:majorGridlines>
          <c:spPr>
            <a:ln w="9525" cap="flat" cmpd="sng" algn="ctr">
              <a:solidFill>
                <a:srgbClr val="FFFFFF">
                  <a:lumMod val="75000"/>
                </a:srgb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209916848"/>
        <c:crosses val="autoZero"/>
        <c:crossBetween val="between"/>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4">
    <c:autoUpdate val="0"/>
  </c:externalData>
  <c:userShapes r:id="rId5"/>
</c:chartSpace>
</file>

<file path=ppt/charts/chart2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6.3090551181102378E-2"/>
          <c:y val="8.8465499189650479E-2"/>
          <c:w val="0.80477302165282882"/>
          <c:h val="0.81831045709450256"/>
        </c:manualLayout>
      </c:layout>
      <c:barChart>
        <c:barDir val="col"/>
        <c:grouping val="stacked"/>
        <c:varyColors val="0"/>
        <c:ser>
          <c:idx val="8"/>
          <c:order val="0"/>
          <c:tx>
            <c:strRef>
              <c:f>'Slide 7'!$A$5</c:f>
              <c:strCache>
                <c:ptCount val="1"/>
                <c:pt idx="0">
                  <c:v>South Africa</c:v>
                </c:pt>
              </c:strCache>
            </c:strRef>
          </c:tx>
          <c:spPr>
            <a:solidFill>
              <a:schemeClr val="accent3"/>
            </a:solidFill>
            <a:ln>
              <a:noFill/>
            </a:ln>
            <a:effectLst/>
          </c:spPr>
          <c:invertIfNegative val="0"/>
          <c:cat>
            <c:strRef>
              <c:f>'Slide 7'!$J$2:$AS$2</c:f>
              <c:strCache>
                <c:ptCount val="36"/>
                <c:pt idx="0">
                  <c:v>2005</c:v>
                </c:pt>
                <c:pt idx="1">
                  <c:v>2006</c:v>
                </c:pt>
                <c:pt idx="2">
                  <c:v>2007</c:v>
                </c:pt>
                <c:pt idx="3">
                  <c:v>2008</c:v>
                </c:pt>
                <c:pt idx="4">
                  <c:v>2009</c:v>
                </c:pt>
                <c:pt idx="5">
                  <c:v>2010</c:v>
                </c:pt>
                <c:pt idx="6">
                  <c:v>2011</c:v>
                </c:pt>
                <c:pt idx="7">
                  <c:v>2012</c:v>
                </c:pt>
                <c:pt idx="8">
                  <c:v>2013</c:v>
                </c:pt>
                <c:pt idx="9">
                  <c:v>2014</c:v>
                </c:pt>
                <c:pt idx="10">
                  <c:v>2015</c:v>
                </c:pt>
                <c:pt idx="11">
                  <c:v>2016</c:v>
                </c:pt>
                <c:pt idx="12">
                  <c:v>2017</c:v>
                </c:pt>
                <c:pt idx="13">
                  <c:v>2018</c:v>
                </c:pt>
                <c:pt idx="14">
                  <c:v>2019</c:v>
                </c:pt>
                <c:pt idx="15">
                  <c:v>2020</c:v>
                </c:pt>
                <c:pt idx="16">
                  <c:v>2021</c:v>
                </c:pt>
                <c:pt idx="17">
                  <c:v>2022</c:v>
                </c:pt>
                <c:pt idx="18">
                  <c:v>2023</c:v>
                </c:pt>
                <c:pt idx="19">
                  <c:v>2024</c:v>
                </c:pt>
                <c:pt idx="20">
                  <c:v>2025</c:v>
                </c:pt>
                <c:pt idx="21">
                  <c:v>2026</c:v>
                </c:pt>
                <c:pt idx="22">
                  <c:v>2027</c:v>
                </c:pt>
                <c:pt idx="23">
                  <c:v>2028</c:v>
                </c:pt>
                <c:pt idx="24">
                  <c:v>2029</c:v>
                </c:pt>
                <c:pt idx="25">
                  <c:v>2030</c:v>
                </c:pt>
                <c:pt idx="26">
                  <c:v>2031</c:v>
                </c:pt>
                <c:pt idx="27">
                  <c:v>2032</c:v>
                </c:pt>
                <c:pt idx="28">
                  <c:v>2033</c:v>
                </c:pt>
                <c:pt idx="29">
                  <c:v>2034</c:v>
                </c:pt>
                <c:pt idx="30">
                  <c:v>2035</c:v>
                </c:pt>
                <c:pt idx="31">
                  <c:v>2036</c:v>
                </c:pt>
                <c:pt idx="32">
                  <c:v>2037</c:v>
                </c:pt>
                <c:pt idx="33">
                  <c:v>2038</c:v>
                </c:pt>
                <c:pt idx="34">
                  <c:v>2039</c:v>
                </c:pt>
                <c:pt idx="35">
                  <c:v>2040</c:v>
                </c:pt>
              </c:strCache>
            </c:strRef>
          </c:cat>
          <c:val>
            <c:numRef>
              <c:f>'Slide 7'!$J$5:$AS$5</c:f>
              <c:numCache>
                <c:formatCode>#,##0</c:formatCode>
                <c:ptCount val="36"/>
                <c:pt idx="0">
                  <c:v>0</c:v>
                </c:pt>
                <c:pt idx="1">
                  <c:v>0</c:v>
                </c:pt>
                <c:pt idx="2">
                  <c:v>45</c:v>
                </c:pt>
                <c:pt idx="3">
                  <c:v>45</c:v>
                </c:pt>
                <c:pt idx="4">
                  <c:v>45</c:v>
                </c:pt>
                <c:pt idx="5">
                  <c:v>45</c:v>
                </c:pt>
                <c:pt idx="6">
                  <c:v>45</c:v>
                </c:pt>
                <c:pt idx="7">
                  <c:v>28</c:v>
                </c:pt>
                <c:pt idx="8">
                  <c:v>29.01</c:v>
                </c:pt>
                <c:pt idx="9">
                  <c:v>30.020000000000003</c:v>
                </c:pt>
                <c:pt idx="10">
                  <c:v>34</c:v>
                </c:pt>
                <c:pt idx="11">
                  <c:v>34</c:v>
                </c:pt>
                <c:pt idx="12">
                  <c:v>34</c:v>
                </c:pt>
                <c:pt idx="13">
                  <c:v>34</c:v>
                </c:pt>
                <c:pt idx="14">
                  <c:v>34</c:v>
                </c:pt>
                <c:pt idx="15">
                  <c:v>34</c:v>
                </c:pt>
                <c:pt idx="16">
                  <c:v>34</c:v>
                </c:pt>
                <c:pt idx="17">
                  <c:v>34</c:v>
                </c:pt>
                <c:pt idx="18">
                  <c:v>34</c:v>
                </c:pt>
                <c:pt idx="19">
                  <c:v>34</c:v>
                </c:pt>
                <c:pt idx="20">
                  <c:v>174.6</c:v>
                </c:pt>
                <c:pt idx="21">
                  <c:v>174.6</c:v>
                </c:pt>
                <c:pt idx="22">
                  <c:v>174.6</c:v>
                </c:pt>
                <c:pt idx="23">
                  <c:v>174.6</c:v>
                </c:pt>
                <c:pt idx="24">
                  <c:v>174.6</c:v>
                </c:pt>
                <c:pt idx="25">
                  <c:v>174.6</c:v>
                </c:pt>
                <c:pt idx="26">
                  <c:v>175.86</c:v>
                </c:pt>
                <c:pt idx="27">
                  <c:v>177.12</c:v>
                </c:pt>
                <c:pt idx="28">
                  <c:v>178.38</c:v>
                </c:pt>
                <c:pt idx="29">
                  <c:v>179.64</c:v>
                </c:pt>
                <c:pt idx="30">
                  <c:v>180.9</c:v>
                </c:pt>
                <c:pt idx="31">
                  <c:v>182.16</c:v>
                </c:pt>
                <c:pt idx="32">
                  <c:v>183.42000000000002</c:v>
                </c:pt>
                <c:pt idx="33">
                  <c:v>184.68</c:v>
                </c:pt>
                <c:pt idx="34">
                  <c:v>185.94</c:v>
                </c:pt>
                <c:pt idx="35">
                  <c:v>187.20000000000002</c:v>
                </c:pt>
              </c:numCache>
            </c:numRef>
          </c:val>
        </c:ser>
        <c:ser>
          <c:idx val="2"/>
          <c:order val="1"/>
          <c:tx>
            <c:strRef>
              <c:f>'Slide 7'!$A$6</c:f>
              <c:strCache>
                <c:ptCount val="1"/>
                <c:pt idx="0">
                  <c:v>Uzbekistan</c:v>
                </c:pt>
              </c:strCache>
            </c:strRef>
          </c:tx>
          <c:spPr>
            <a:solidFill>
              <a:schemeClr val="accent5"/>
            </a:solidFill>
            <a:ln>
              <a:noFill/>
            </a:ln>
            <a:effectLst/>
          </c:spPr>
          <c:invertIfNegative val="0"/>
          <c:cat>
            <c:strRef>
              <c:f>'Slide 7'!$J$2:$AS$2</c:f>
              <c:strCache>
                <c:ptCount val="36"/>
                <c:pt idx="0">
                  <c:v>2005</c:v>
                </c:pt>
                <c:pt idx="1">
                  <c:v>2006</c:v>
                </c:pt>
                <c:pt idx="2">
                  <c:v>2007</c:v>
                </c:pt>
                <c:pt idx="3">
                  <c:v>2008</c:v>
                </c:pt>
                <c:pt idx="4">
                  <c:v>2009</c:v>
                </c:pt>
                <c:pt idx="5">
                  <c:v>2010</c:v>
                </c:pt>
                <c:pt idx="6">
                  <c:v>2011</c:v>
                </c:pt>
                <c:pt idx="7">
                  <c:v>2012</c:v>
                </c:pt>
                <c:pt idx="8">
                  <c:v>2013</c:v>
                </c:pt>
                <c:pt idx="9">
                  <c:v>2014</c:v>
                </c:pt>
                <c:pt idx="10">
                  <c:v>2015</c:v>
                </c:pt>
                <c:pt idx="11">
                  <c:v>2016</c:v>
                </c:pt>
                <c:pt idx="12">
                  <c:v>2017</c:v>
                </c:pt>
                <c:pt idx="13">
                  <c:v>2018</c:v>
                </c:pt>
                <c:pt idx="14">
                  <c:v>2019</c:v>
                </c:pt>
                <c:pt idx="15">
                  <c:v>2020</c:v>
                </c:pt>
                <c:pt idx="16">
                  <c:v>2021</c:v>
                </c:pt>
                <c:pt idx="17">
                  <c:v>2022</c:v>
                </c:pt>
                <c:pt idx="18">
                  <c:v>2023</c:v>
                </c:pt>
                <c:pt idx="19">
                  <c:v>2024</c:v>
                </c:pt>
                <c:pt idx="20">
                  <c:v>2025</c:v>
                </c:pt>
                <c:pt idx="21">
                  <c:v>2026</c:v>
                </c:pt>
                <c:pt idx="22">
                  <c:v>2027</c:v>
                </c:pt>
                <c:pt idx="23">
                  <c:v>2028</c:v>
                </c:pt>
                <c:pt idx="24">
                  <c:v>2029</c:v>
                </c:pt>
                <c:pt idx="25">
                  <c:v>2030</c:v>
                </c:pt>
                <c:pt idx="26">
                  <c:v>2031</c:v>
                </c:pt>
                <c:pt idx="27">
                  <c:v>2032</c:v>
                </c:pt>
                <c:pt idx="28">
                  <c:v>2033</c:v>
                </c:pt>
                <c:pt idx="29">
                  <c:v>2034</c:v>
                </c:pt>
                <c:pt idx="30">
                  <c:v>2035</c:v>
                </c:pt>
                <c:pt idx="31">
                  <c:v>2036</c:v>
                </c:pt>
                <c:pt idx="32">
                  <c:v>2037</c:v>
                </c:pt>
                <c:pt idx="33">
                  <c:v>2038</c:v>
                </c:pt>
                <c:pt idx="34">
                  <c:v>2039</c:v>
                </c:pt>
                <c:pt idx="35">
                  <c:v>2040</c:v>
                </c:pt>
              </c:strCache>
            </c:strRef>
          </c:cat>
          <c:val>
            <c:numRef>
              <c:f>'Slide 7'!$J$6:$AS$6</c:f>
              <c:numCache>
                <c:formatCode>#,##0</c:formatCode>
                <c:ptCount val="36"/>
                <c:pt idx="0">
                  <c:v>0</c:v>
                </c:pt>
                <c:pt idx="1">
                  <c:v>0</c:v>
                </c:pt>
                <c:pt idx="2">
                  <c:v>0</c:v>
                </c:pt>
                <c:pt idx="3">
                  <c:v>0</c:v>
                </c:pt>
                <c:pt idx="4">
                  <c:v>0</c:v>
                </c:pt>
                <c:pt idx="5">
                  <c:v>0</c:v>
                </c:pt>
                <c:pt idx="6">
                  <c:v>0</c:v>
                </c:pt>
                <c:pt idx="7">
                  <c:v>0</c:v>
                </c:pt>
                <c:pt idx="8">
                  <c:v>0</c:v>
                </c:pt>
                <c:pt idx="9">
                  <c:v>0</c:v>
                </c:pt>
                <c:pt idx="10">
                  <c:v>0</c:v>
                </c:pt>
                <c:pt idx="11">
                  <c:v>0</c:v>
                </c:pt>
                <c:pt idx="12">
                  <c:v>0</c:v>
                </c:pt>
                <c:pt idx="13">
                  <c:v>0</c:v>
                </c:pt>
                <c:pt idx="14">
                  <c:v>0</c:v>
                </c:pt>
                <c:pt idx="15">
                  <c:v>9.9999999999999991E-22</c:v>
                </c:pt>
                <c:pt idx="16">
                  <c:v>33.840000000000003</c:v>
                </c:pt>
                <c:pt idx="17">
                  <c:v>33.840000000000003</c:v>
                </c:pt>
                <c:pt idx="18">
                  <c:v>33.840000000000003</c:v>
                </c:pt>
                <c:pt idx="19">
                  <c:v>33.840000000000003</c:v>
                </c:pt>
                <c:pt idx="20">
                  <c:v>33.840000000000003</c:v>
                </c:pt>
                <c:pt idx="21">
                  <c:v>33.840000000000003</c:v>
                </c:pt>
                <c:pt idx="22">
                  <c:v>33.840000000000003</c:v>
                </c:pt>
                <c:pt idx="23">
                  <c:v>33.840000000000003</c:v>
                </c:pt>
                <c:pt idx="24">
                  <c:v>33.840000000000003</c:v>
                </c:pt>
                <c:pt idx="25">
                  <c:v>33.840000000000003</c:v>
                </c:pt>
                <c:pt idx="26">
                  <c:v>33.840000000000003</c:v>
                </c:pt>
                <c:pt idx="27">
                  <c:v>33.840000000000003</c:v>
                </c:pt>
                <c:pt idx="28">
                  <c:v>33.840000000000003</c:v>
                </c:pt>
                <c:pt idx="29">
                  <c:v>33.840000000000003</c:v>
                </c:pt>
                <c:pt idx="30">
                  <c:v>33.840000000000003</c:v>
                </c:pt>
                <c:pt idx="31">
                  <c:v>33.840000000000003</c:v>
                </c:pt>
                <c:pt idx="32">
                  <c:v>33.840000000000003</c:v>
                </c:pt>
                <c:pt idx="33">
                  <c:v>33.840000000000003</c:v>
                </c:pt>
                <c:pt idx="34">
                  <c:v>33.840000000000003</c:v>
                </c:pt>
                <c:pt idx="35">
                  <c:v>33.840000000000003</c:v>
                </c:pt>
              </c:numCache>
            </c:numRef>
          </c:val>
        </c:ser>
        <c:ser>
          <c:idx val="1"/>
          <c:order val="2"/>
          <c:tx>
            <c:strRef>
              <c:f>'Slide 7'!$A$4</c:f>
              <c:strCache>
                <c:ptCount val="1"/>
                <c:pt idx="0">
                  <c:v>Qatar</c:v>
                </c:pt>
              </c:strCache>
            </c:strRef>
          </c:tx>
          <c:spPr>
            <a:solidFill>
              <a:schemeClr val="accent2"/>
            </a:solidFill>
            <a:ln>
              <a:noFill/>
            </a:ln>
            <a:effectLst/>
          </c:spPr>
          <c:invertIfNegative val="0"/>
          <c:cat>
            <c:strRef>
              <c:f>'Slide 7'!$J$2:$AS$2</c:f>
              <c:strCache>
                <c:ptCount val="36"/>
                <c:pt idx="0">
                  <c:v>2005</c:v>
                </c:pt>
                <c:pt idx="1">
                  <c:v>2006</c:v>
                </c:pt>
                <c:pt idx="2">
                  <c:v>2007</c:v>
                </c:pt>
                <c:pt idx="3">
                  <c:v>2008</c:v>
                </c:pt>
                <c:pt idx="4">
                  <c:v>2009</c:v>
                </c:pt>
                <c:pt idx="5">
                  <c:v>2010</c:v>
                </c:pt>
                <c:pt idx="6">
                  <c:v>2011</c:v>
                </c:pt>
                <c:pt idx="7">
                  <c:v>2012</c:v>
                </c:pt>
                <c:pt idx="8">
                  <c:v>2013</c:v>
                </c:pt>
                <c:pt idx="9">
                  <c:v>2014</c:v>
                </c:pt>
                <c:pt idx="10">
                  <c:v>2015</c:v>
                </c:pt>
                <c:pt idx="11">
                  <c:v>2016</c:v>
                </c:pt>
                <c:pt idx="12">
                  <c:v>2017</c:v>
                </c:pt>
                <c:pt idx="13">
                  <c:v>2018</c:v>
                </c:pt>
                <c:pt idx="14">
                  <c:v>2019</c:v>
                </c:pt>
                <c:pt idx="15">
                  <c:v>2020</c:v>
                </c:pt>
                <c:pt idx="16">
                  <c:v>2021</c:v>
                </c:pt>
                <c:pt idx="17">
                  <c:v>2022</c:v>
                </c:pt>
                <c:pt idx="18">
                  <c:v>2023</c:v>
                </c:pt>
                <c:pt idx="19">
                  <c:v>2024</c:v>
                </c:pt>
                <c:pt idx="20">
                  <c:v>2025</c:v>
                </c:pt>
                <c:pt idx="21">
                  <c:v>2026</c:v>
                </c:pt>
                <c:pt idx="22">
                  <c:v>2027</c:v>
                </c:pt>
                <c:pt idx="23">
                  <c:v>2028</c:v>
                </c:pt>
                <c:pt idx="24">
                  <c:v>2029</c:v>
                </c:pt>
                <c:pt idx="25">
                  <c:v>2030</c:v>
                </c:pt>
                <c:pt idx="26">
                  <c:v>2031</c:v>
                </c:pt>
                <c:pt idx="27">
                  <c:v>2032</c:v>
                </c:pt>
                <c:pt idx="28">
                  <c:v>2033</c:v>
                </c:pt>
                <c:pt idx="29">
                  <c:v>2034</c:v>
                </c:pt>
                <c:pt idx="30">
                  <c:v>2035</c:v>
                </c:pt>
                <c:pt idx="31">
                  <c:v>2036</c:v>
                </c:pt>
                <c:pt idx="32">
                  <c:v>2037</c:v>
                </c:pt>
                <c:pt idx="33">
                  <c:v>2038</c:v>
                </c:pt>
                <c:pt idx="34">
                  <c:v>2039</c:v>
                </c:pt>
                <c:pt idx="35">
                  <c:v>2040</c:v>
                </c:pt>
              </c:strCache>
            </c:strRef>
          </c:cat>
          <c:val>
            <c:numRef>
              <c:f>'Slide 7'!$J$4:$AS$4</c:f>
              <c:numCache>
                <c:formatCode>#,##0</c:formatCode>
                <c:ptCount val="36"/>
                <c:pt idx="0">
                  <c:v>0</c:v>
                </c:pt>
                <c:pt idx="1">
                  <c:v>5</c:v>
                </c:pt>
                <c:pt idx="2">
                  <c:v>5</c:v>
                </c:pt>
                <c:pt idx="3">
                  <c:v>5</c:v>
                </c:pt>
                <c:pt idx="4">
                  <c:v>8.1340101186559508</c:v>
                </c:pt>
                <c:pt idx="5">
                  <c:v>8.1314352997191346</c:v>
                </c:pt>
                <c:pt idx="6">
                  <c:v>60.131435299719136</c:v>
                </c:pt>
                <c:pt idx="7">
                  <c:v>95.131435299719129</c:v>
                </c:pt>
                <c:pt idx="8">
                  <c:v>156.6</c:v>
                </c:pt>
                <c:pt idx="9">
                  <c:v>156.6</c:v>
                </c:pt>
                <c:pt idx="10">
                  <c:v>156.6</c:v>
                </c:pt>
                <c:pt idx="11">
                  <c:v>156.6</c:v>
                </c:pt>
                <c:pt idx="12">
                  <c:v>156.6</c:v>
                </c:pt>
                <c:pt idx="13">
                  <c:v>156.6</c:v>
                </c:pt>
                <c:pt idx="14">
                  <c:v>156.6</c:v>
                </c:pt>
                <c:pt idx="15">
                  <c:v>156.6</c:v>
                </c:pt>
                <c:pt idx="16">
                  <c:v>156.6</c:v>
                </c:pt>
                <c:pt idx="17">
                  <c:v>156.6</c:v>
                </c:pt>
                <c:pt idx="18">
                  <c:v>156.6</c:v>
                </c:pt>
                <c:pt idx="19">
                  <c:v>156.6</c:v>
                </c:pt>
                <c:pt idx="20">
                  <c:v>156.6</c:v>
                </c:pt>
                <c:pt idx="21">
                  <c:v>156.6</c:v>
                </c:pt>
                <c:pt idx="22">
                  <c:v>156.6</c:v>
                </c:pt>
                <c:pt idx="23">
                  <c:v>156.6</c:v>
                </c:pt>
                <c:pt idx="24">
                  <c:v>156.6</c:v>
                </c:pt>
                <c:pt idx="25">
                  <c:v>156.6</c:v>
                </c:pt>
                <c:pt idx="26">
                  <c:v>156.6</c:v>
                </c:pt>
                <c:pt idx="27">
                  <c:v>156.6</c:v>
                </c:pt>
                <c:pt idx="28">
                  <c:v>156.6</c:v>
                </c:pt>
                <c:pt idx="29">
                  <c:v>156.6</c:v>
                </c:pt>
                <c:pt idx="30">
                  <c:v>156.6</c:v>
                </c:pt>
                <c:pt idx="31">
                  <c:v>156.6</c:v>
                </c:pt>
                <c:pt idx="32">
                  <c:v>156.6</c:v>
                </c:pt>
                <c:pt idx="33">
                  <c:v>156.6</c:v>
                </c:pt>
                <c:pt idx="34">
                  <c:v>156.6</c:v>
                </c:pt>
                <c:pt idx="35">
                  <c:v>156.6</c:v>
                </c:pt>
              </c:numCache>
            </c:numRef>
          </c:val>
        </c:ser>
        <c:ser>
          <c:idx val="5"/>
          <c:order val="3"/>
          <c:tx>
            <c:strRef>
              <c:f>'Slide 7'!$A$3</c:f>
              <c:strCache>
                <c:ptCount val="1"/>
                <c:pt idx="0">
                  <c:v>Nigeria</c:v>
                </c:pt>
              </c:strCache>
            </c:strRef>
          </c:tx>
          <c:spPr>
            <a:solidFill>
              <a:schemeClr val="accent6"/>
            </a:solidFill>
            <a:ln>
              <a:noFill/>
            </a:ln>
            <a:effectLst/>
          </c:spPr>
          <c:invertIfNegative val="0"/>
          <c:cat>
            <c:strRef>
              <c:f>'Slide 7'!$J$2:$AS$2</c:f>
              <c:strCache>
                <c:ptCount val="36"/>
                <c:pt idx="0">
                  <c:v>2005</c:v>
                </c:pt>
                <c:pt idx="1">
                  <c:v>2006</c:v>
                </c:pt>
                <c:pt idx="2">
                  <c:v>2007</c:v>
                </c:pt>
                <c:pt idx="3">
                  <c:v>2008</c:v>
                </c:pt>
                <c:pt idx="4">
                  <c:v>2009</c:v>
                </c:pt>
                <c:pt idx="5">
                  <c:v>2010</c:v>
                </c:pt>
                <c:pt idx="6">
                  <c:v>2011</c:v>
                </c:pt>
                <c:pt idx="7">
                  <c:v>2012</c:v>
                </c:pt>
                <c:pt idx="8">
                  <c:v>2013</c:v>
                </c:pt>
                <c:pt idx="9">
                  <c:v>2014</c:v>
                </c:pt>
                <c:pt idx="10">
                  <c:v>2015</c:v>
                </c:pt>
                <c:pt idx="11">
                  <c:v>2016</c:v>
                </c:pt>
                <c:pt idx="12">
                  <c:v>2017</c:v>
                </c:pt>
                <c:pt idx="13">
                  <c:v>2018</c:v>
                </c:pt>
                <c:pt idx="14">
                  <c:v>2019</c:v>
                </c:pt>
                <c:pt idx="15">
                  <c:v>2020</c:v>
                </c:pt>
                <c:pt idx="16">
                  <c:v>2021</c:v>
                </c:pt>
                <c:pt idx="17">
                  <c:v>2022</c:v>
                </c:pt>
                <c:pt idx="18">
                  <c:v>2023</c:v>
                </c:pt>
                <c:pt idx="19">
                  <c:v>2024</c:v>
                </c:pt>
                <c:pt idx="20">
                  <c:v>2025</c:v>
                </c:pt>
                <c:pt idx="21">
                  <c:v>2026</c:v>
                </c:pt>
                <c:pt idx="22">
                  <c:v>2027</c:v>
                </c:pt>
                <c:pt idx="23">
                  <c:v>2028</c:v>
                </c:pt>
                <c:pt idx="24">
                  <c:v>2029</c:v>
                </c:pt>
                <c:pt idx="25">
                  <c:v>2030</c:v>
                </c:pt>
                <c:pt idx="26">
                  <c:v>2031</c:v>
                </c:pt>
                <c:pt idx="27">
                  <c:v>2032</c:v>
                </c:pt>
                <c:pt idx="28">
                  <c:v>2033</c:v>
                </c:pt>
                <c:pt idx="29">
                  <c:v>2034</c:v>
                </c:pt>
                <c:pt idx="30">
                  <c:v>2035</c:v>
                </c:pt>
                <c:pt idx="31">
                  <c:v>2036</c:v>
                </c:pt>
                <c:pt idx="32">
                  <c:v>2037</c:v>
                </c:pt>
                <c:pt idx="33">
                  <c:v>2038</c:v>
                </c:pt>
                <c:pt idx="34">
                  <c:v>2039</c:v>
                </c:pt>
                <c:pt idx="35">
                  <c:v>2040</c:v>
                </c:pt>
              </c:strCache>
            </c:strRef>
          </c:cat>
          <c:val>
            <c:numRef>
              <c:f>'Slide 7'!$J$3:$AS$3</c:f>
              <c:numCache>
                <c:formatCode>#,##0</c:formatCode>
                <c:ptCount val="36"/>
                <c:pt idx="0">
                  <c:v>0</c:v>
                </c:pt>
                <c:pt idx="1">
                  <c:v>0</c:v>
                </c:pt>
                <c:pt idx="2">
                  <c:v>0</c:v>
                </c:pt>
                <c:pt idx="3">
                  <c:v>0</c:v>
                </c:pt>
                <c:pt idx="4">
                  <c:v>0</c:v>
                </c:pt>
                <c:pt idx="5">
                  <c:v>0</c:v>
                </c:pt>
                <c:pt idx="6">
                  <c:v>0</c:v>
                </c:pt>
                <c:pt idx="7">
                  <c:v>0</c:v>
                </c:pt>
                <c:pt idx="8">
                  <c:v>0</c:v>
                </c:pt>
                <c:pt idx="9">
                  <c:v>17</c:v>
                </c:pt>
                <c:pt idx="10">
                  <c:v>30.6</c:v>
                </c:pt>
                <c:pt idx="11">
                  <c:v>30.6</c:v>
                </c:pt>
                <c:pt idx="12">
                  <c:v>30.6</c:v>
                </c:pt>
                <c:pt idx="13">
                  <c:v>30.6</c:v>
                </c:pt>
                <c:pt idx="14">
                  <c:v>30.6</c:v>
                </c:pt>
                <c:pt idx="15">
                  <c:v>30.6</c:v>
                </c:pt>
                <c:pt idx="16">
                  <c:v>30.6</c:v>
                </c:pt>
                <c:pt idx="17">
                  <c:v>30.6</c:v>
                </c:pt>
                <c:pt idx="18">
                  <c:v>30.6</c:v>
                </c:pt>
                <c:pt idx="19">
                  <c:v>30.6</c:v>
                </c:pt>
                <c:pt idx="20">
                  <c:v>30.6</c:v>
                </c:pt>
                <c:pt idx="21">
                  <c:v>30.6</c:v>
                </c:pt>
                <c:pt idx="22">
                  <c:v>30.6</c:v>
                </c:pt>
                <c:pt idx="23">
                  <c:v>30.6</c:v>
                </c:pt>
                <c:pt idx="24">
                  <c:v>30.6</c:v>
                </c:pt>
                <c:pt idx="25">
                  <c:v>30.6</c:v>
                </c:pt>
                <c:pt idx="26">
                  <c:v>30.6</c:v>
                </c:pt>
                <c:pt idx="27">
                  <c:v>30.6</c:v>
                </c:pt>
                <c:pt idx="28">
                  <c:v>30.6</c:v>
                </c:pt>
                <c:pt idx="29">
                  <c:v>30.6</c:v>
                </c:pt>
                <c:pt idx="30">
                  <c:v>30.6</c:v>
                </c:pt>
                <c:pt idx="31">
                  <c:v>30.6</c:v>
                </c:pt>
                <c:pt idx="32">
                  <c:v>30.6</c:v>
                </c:pt>
                <c:pt idx="33">
                  <c:v>30.6</c:v>
                </c:pt>
                <c:pt idx="34">
                  <c:v>30.6</c:v>
                </c:pt>
                <c:pt idx="35">
                  <c:v>30.6</c:v>
                </c:pt>
              </c:numCache>
            </c:numRef>
          </c:val>
        </c:ser>
        <c:ser>
          <c:idx val="4"/>
          <c:order val="4"/>
          <c:tx>
            <c:strRef>
              <c:f>'Slide 7'!$A$7</c:f>
              <c:strCache>
                <c:ptCount val="1"/>
                <c:pt idx="0">
                  <c:v>Other</c:v>
                </c:pt>
              </c:strCache>
            </c:strRef>
          </c:tx>
          <c:spPr>
            <a:solidFill>
              <a:schemeClr val="accent1"/>
            </a:solidFill>
            <a:ln>
              <a:noFill/>
            </a:ln>
            <a:effectLst/>
          </c:spPr>
          <c:invertIfNegative val="0"/>
          <c:cat>
            <c:strRef>
              <c:f>'Slide 7'!$J$2:$AS$2</c:f>
              <c:strCache>
                <c:ptCount val="36"/>
                <c:pt idx="0">
                  <c:v>2005</c:v>
                </c:pt>
                <c:pt idx="1">
                  <c:v>2006</c:v>
                </c:pt>
                <c:pt idx="2">
                  <c:v>2007</c:v>
                </c:pt>
                <c:pt idx="3">
                  <c:v>2008</c:v>
                </c:pt>
                <c:pt idx="4">
                  <c:v>2009</c:v>
                </c:pt>
                <c:pt idx="5">
                  <c:v>2010</c:v>
                </c:pt>
                <c:pt idx="6">
                  <c:v>2011</c:v>
                </c:pt>
                <c:pt idx="7">
                  <c:v>2012</c:v>
                </c:pt>
                <c:pt idx="8">
                  <c:v>2013</c:v>
                </c:pt>
                <c:pt idx="9">
                  <c:v>2014</c:v>
                </c:pt>
                <c:pt idx="10">
                  <c:v>2015</c:v>
                </c:pt>
                <c:pt idx="11">
                  <c:v>2016</c:v>
                </c:pt>
                <c:pt idx="12">
                  <c:v>2017</c:v>
                </c:pt>
                <c:pt idx="13">
                  <c:v>2018</c:v>
                </c:pt>
                <c:pt idx="14">
                  <c:v>2019</c:v>
                </c:pt>
                <c:pt idx="15">
                  <c:v>2020</c:v>
                </c:pt>
                <c:pt idx="16">
                  <c:v>2021</c:v>
                </c:pt>
                <c:pt idx="17">
                  <c:v>2022</c:v>
                </c:pt>
                <c:pt idx="18">
                  <c:v>2023</c:v>
                </c:pt>
                <c:pt idx="19">
                  <c:v>2024</c:v>
                </c:pt>
                <c:pt idx="20">
                  <c:v>2025</c:v>
                </c:pt>
                <c:pt idx="21">
                  <c:v>2026</c:v>
                </c:pt>
                <c:pt idx="22">
                  <c:v>2027</c:v>
                </c:pt>
                <c:pt idx="23">
                  <c:v>2028</c:v>
                </c:pt>
                <c:pt idx="24">
                  <c:v>2029</c:v>
                </c:pt>
                <c:pt idx="25">
                  <c:v>2030</c:v>
                </c:pt>
                <c:pt idx="26">
                  <c:v>2031</c:v>
                </c:pt>
                <c:pt idx="27">
                  <c:v>2032</c:v>
                </c:pt>
                <c:pt idx="28">
                  <c:v>2033</c:v>
                </c:pt>
                <c:pt idx="29">
                  <c:v>2034</c:v>
                </c:pt>
                <c:pt idx="30">
                  <c:v>2035</c:v>
                </c:pt>
                <c:pt idx="31">
                  <c:v>2036</c:v>
                </c:pt>
                <c:pt idx="32">
                  <c:v>2037</c:v>
                </c:pt>
                <c:pt idx="33">
                  <c:v>2038</c:v>
                </c:pt>
                <c:pt idx="34">
                  <c:v>2039</c:v>
                </c:pt>
                <c:pt idx="35">
                  <c:v>2040</c:v>
                </c:pt>
              </c:strCache>
            </c:strRef>
          </c:cat>
          <c:val>
            <c:numRef>
              <c:f>'Slide 7'!$J$7:$AS$7</c:f>
              <c:numCache>
                <c:formatCode>#,##0</c:formatCode>
                <c:ptCount val="36"/>
                <c:pt idx="0">
                  <c:v>14.4</c:v>
                </c:pt>
                <c:pt idx="1">
                  <c:v>14.4</c:v>
                </c:pt>
                <c:pt idx="2">
                  <c:v>13.23</c:v>
                </c:pt>
                <c:pt idx="3">
                  <c:v>13.23</c:v>
                </c:pt>
                <c:pt idx="4">
                  <c:v>13.23</c:v>
                </c:pt>
                <c:pt idx="5">
                  <c:v>13.23</c:v>
                </c:pt>
                <c:pt idx="6">
                  <c:v>13.23</c:v>
                </c:pt>
                <c:pt idx="7">
                  <c:v>13.23</c:v>
                </c:pt>
                <c:pt idx="8">
                  <c:v>13.23</c:v>
                </c:pt>
                <c:pt idx="9">
                  <c:v>13.23</c:v>
                </c:pt>
                <c:pt idx="10">
                  <c:v>13.23</c:v>
                </c:pt>
                <c:pt idx="11">
                  <c:v>13.23</c:v>
                </c:pt>
                <c:pt idx="12">
                  <c:v>13.23</c:v>
                </c:pt>
                <c:pt idx="13">
                  <c:v>13.23</c:v>
                </c:pt>
                <c:pt idx="14">
                  <c:v>13.23</c:v>
                </c:pt>
                <c:pt idx="15">
                  <c:v>15.39</c:v>
                </c:pt>
                <c:pt idx="16">
                  <c:v>15.39</c:v>
                </c:pt>
                <c:pt idx="17">
                  <c:v>15.39</c:v>
                </c:pt>
                <c:pt idx="18">
                  <c:v>15.39</c:v>
                </c:pt>
                <c:pt idx="19">
                  <c:v>15.39</c:v>
                </c:pt>
                <c:pt idx="20">
                  <c:v>15.39</c:v>
                </c:pt>
                <c:pt idx="21">
                  <c:v>15.39</c:v>
                </c:pt>
                <c:pt idx="22">
                  <c:v>15.39</c:v>
                </c:pt>
                <c:pt idx="23">
                  <c:v>15.39</c:v>
                </c:pt>
                <c:pt idx="24">
                  <c:v>15.39</c:v>
                </c:pt>
                <c:pt idx="25">
                  <c:v>15.39</c:v>
                </c:pt>
                <c:pt idx="26">
                  <c:v>15.39</c:v>
                </c:pt>
                <c:pt idx="27">
                  <c:v>15.39</c:v>
                </c:pt>
                <c:pt idx="28">
                  <c:v>15.39</c:v>
                </c:pt>
                <c:pt idx="29">
                  <c:v>15.39</c:v>
                </c:pt>
                <c:pt idx="30">
                  <c:v>15.39</c:v>
                </c:pt>
                <c:pt idx="31">
                  <c:v>15.39</c:v>
                </c:pt>
                <c:pt idx="32">
                  <c:v>15.39</c:v>
                </c:pt>
                <c:pt idx="33">
                  <c:v>15.39</c:v>
                </c:pt>
                <c:pt idx="34">
                  <c:v>15.39</c:v>
                </c:pt>
                <c:pt idx="35">
                  <c:v>15.39</c:v>
                </c:pt>
              </c:numCache>
            </c:numRef>
          </c:val>
        </c:ser>
        <c:dLbls>
          <c:showLegendKey val="0"/>
          <c:showVal val="0"/>
          <c:showCatName val="0"/>
          <c:showSerName val="0"/>
          <c:showPercent val="0"/>
          <c:showBubbleSize val="0"/>
        </c:dLbls>
        <c:gapWidth val="67"/>
        <c:overlap val="100"/>
        <c:axId val="206351360"/>
        <c:axId val="206351920"/>
      </c:barChart>
      <c:catAx>
        <c:axId val="206351360"/>
        <c:scaling>
          <c:orientation val="minMax"/>
        </c:scaling>
        <c:delete val="0"/>
        <c:axPos val="b"/>
        <c:numFmt formatCode="General" sourceLinked="1"/>
        <c:majorTickMark val="out"/>
        <c:minorTickMark val="none"/>
        <c:tickLblPos val="low"/>
        <c:spPr>
          <a:noFill/>
          <a:ln w="12700" cap="flat" cmpd="sng" algn="ctr">
            <a:solidFill>
              <a:srgbClr val="000000"/>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206351920"/>
        <c:crosses val="autoZero"/>
        <c:auto val="1"/>
        <c:lblAlgn val="ctr"/>
        <c:lblOffset val="100"/>
        <c:tickLblSkip val="5"/>
        <c:tickMarkSkip val="5"/>
        <c:noMultiLvlLbl val="0"/>
      </c:catAx>
      <c:valAx>
        <c:axId val="206351920"/>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206351360"/>
        <c:crosses val="autoZero"/>
        <c:crossBetween val="between"/>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000">
          <a:solidFill>
            <a:sysClr val="windowText" lastClr="000000"/>
          </a:solidFill>
        </a:defRPr>
      </a:pPr>
      <a:endParaRPr lang="en-US"/>
    </a:p>
  </c:txPr>
  <c:externalData r:id="rId4">
    <c:autoUpdate val="0"/>
  </c:externalData>
  <c:userShapes r:id="rId5"/>
</c:chartSpace>
</file>

<file path=ppt/charts/chart2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7889487700085701E-2"/>
          <c:y val="6.4962336364301224E-2"/>
          <c:w val="0.91155495993972258"/>
          <c:h val="0.85642646449379589"/>
        </c:manualLayout>
      </c:layout>
      <c:scatterChart>
        <c:scatterStyle val="lineMarker"/>
        <c:varyColors val="0"/>
        <c:ser>
          <c:idx val="0"/>
          <c:order val="0"/>
          <c:tx>
            <c:strRef>
              <c:f>'Slide 1'!$B$8</c:f>
              <c:strCache>
                <c:ptCount val="1"/>
                <c:pt idx="0">
                  <c:v>Total OECD</c:v>
                </c:pt>
              </c:strCache>
            </c:strRef>
          </c:tx>
          <c:spPr>
            <a:ln w="22225" cap="rnd">
              <a:solidFill>
                <a:schemeClr val="tx2"/>
              </a:solidFill>
              <a:round/>
            </a:ln>
            <a:effectLst/>
          </c:spPr>
          <c:marker>
            <c:symbol val="none"/>
          </c:marker>
          <c:xVal>
            <c:numRef>
              <c:f>'Slide 1'!$C$7:$BA$7</c:f>
              <c:numCache>
                <c:formatCode>General</c:formatCode>
                <c:ptCount val="5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numCache>
            </c:numRef>
          </c:xVal>
          <c:yVal>
            <c:numRef>
              <c:f>'Slide 1'!$C$8:$BA$8</c:f>
              <c:numCache>
                <c:formatCode>General</c:formatCode>
                <c:ptCount val="51"/>
                <c:pt idx="0">
                  <c:v>37.420200000000001</c:v>
                </c:pt>
                <c:pt idx="1">
                  <c:v>38.936900000000001</c:v>
                </c:pt>
                <c:pt idx="2">
                  <c:v>39.761899999999997</c:v>
                </c:pt>
                <c:pt idx="3">
                  <c:v>41.121200000000002</c:v>
                </c:pt>
                <c:pt idx="4">
                  <c:v>42.201500000000003</c:v>
                </c:pt>
                <c:pt idx="5">
                  <c:v>44.702399999999997</c:v>
                </c:pt>
                <c:pt idx="6">
                  <c:v>46.729100000000003</c:v>
                </c:pt>
                <c:pt idx="7">
                  <c:v>46.946399999999997</c:v>
                </c:pt>
                <c:pt idx="8">
                  <c:v>47.188400000000001</c:v>
                </c:pt>
                <c:pt idx="9">
                  <c:v>48.712299999999999</c:v>
                </c:pt>
                <c:pt idx="10">
                  <c:v>50.311700000000002</c:v>
                </c:pt>
                <c:pt idx="11">
                  <c:v>50.0854</c:v>
                </c:pt>
                <c:pt idx="12">
                  <c:v>51.600900000000003</c:v>
                </c:pt>
                <c:pt idx="13">
                  <c:v>51.989199999999997</c:v>
                </c:pt>
                <c:pt idx="14">
                  <c:v>53.014000000000003</c:v>
                </c:pt>
                <c:pt idx="15">
                  <c:v>52.861899999999999</c:v>
                </c:pt>
                <c:pt idx="16">
                  <c:v>53.359099999999998</c:v>
                </c:pt>
                <c:pt idx="17">
                  <c:v>55.067799999999998</c:v>
                </c:pt>
                <c:pt idx="18">
                  <c:v>55.699199999999998</c:v>
                </c:pt>
                <c:pt idx="19">
                  <c:v>54.564700000000002</c:v>
                </c:pt>
                <c:pt idx="20">
                  <c:v>58.442999999999998</c:v>
                </c:pt>
                <c:pt idx="21">
                  <c:v>58.898699999999998</c:v>
                </c:pt>
                <c:pt idx="22">
                  <c:v>59.5274</c:v>
                </c:pt>
                <c:pt idx="23">
                  <c:v>60.653399999999998</c:v>
                </c:pt>
                <c:pt idx="24">
                  <c:v>59.709299999999999</c:v>
                </c:pt>
                <c:pt idx="25">
                  <c:v>61.1374</c:v>
                </c:pt>
                <c:pt idx="26">
                  <c:v>61.644399999999997</c:v>
                </c:pt>
                <c:pt idx="27">
                  <c:v>62.623399999999997</c:v>
                </c:pt>
                <c:pt idx="28">
                  <c:v>62.978900000000003</c:v>
                </c:pt>
                <c:pt idx="29">
                  <c:v>62.404200000000003</c:v>
                </c:pt>
                <c:pt idx="30">
                  <c:v>62.07</c:v>
                </c:pt>
                <c:pt idx="31">
                  <c:v>62.137999999999998</c:v>
                </c:pt>
                <c:pt idx="32">
                  <c:v>62.352600000000002</c:v>
                </c:pt>
                <c:pt idx="33">
                  <c:v>62.772399999999998</c:v>
                </c:pt>
                <c:pt idx="34">
                  <c:v>63.507899999999999</c:v>
                </c:pt>
                <c:pt idx="35">
                  <c:v>64.203199999999995</c:v>
                </c:pt>
                <c:pt idx="36">
                  <c:v>64.920500000000004</c:v>
                </c:pt>
                <c:pt idx="37">
                  <c:v>65.302800000000005</c:v>
                </c:pt>
                <c:pt idx="38">
                  <c:v>65.776700000000005</c:v>
                </c:pt>
                <c:pt idx="39">
                  <c:v>66.371099999999998</c:v>
                </c:pt>
                <c:pt idx="40">
                  <c:v>67.100200000000001</c:v>
                </c:pt>
                <c:pt idx="41">
                  <c:v>67.6267</c:v>
                </c:pt>
                <c:pt idx="42">
                  <c:v>68.381900000000002</c:v>
                </c:pt>
                <c:pt idx="43">
                  <c:v>69.174999999999997</c:v>
                </c:pt>
                <c:pt idx="44">
                  <c:v>70.319500000000005</c:v>
                </c:pt>
                <c:pt idx="45">
                  <c:v>71.543300000000002</c:v>
                </c:pt>
                <c:pt idx="46">
                  <c:v>72.420100000000005</c:v>
                </c:pt>
                <c:pt idx="47">
                  <c:v>73.427300000000002</c:v>
                </c:pt>
                <c:pt idx="48">
                  <c:v>74.344200000000001</c:v>
                </c:pt>
                <c:pt idx="49">
                  <c:v>75.360699999999994</c:v>
                </c:pt>
                <c:pt idx="50">
                  <c:v>76.167500000000004</c:v>
                </c:pt>
              </c:numCache>
            </c:numRef>
          </c:yVal>
          <c:smooth val="0"/>
        </c:ser>
        <c:ser>
          <c:idx val="1"/>
          <c:order val="1"/>
          <c:tx>
            <c:strRef>
              <c:f>'Slide 1'!$B$9</c:f>
              <c:strCache>
                <c:ptCount val="1"/>
                <c:pt idx="0">
                  <c:v>Total Non-OECD</c:v>
                </c:pt>
              </c:strCache>
            </c:strRef>
          </c:tx>
          <c:spPr>
            <a:ln w="22225" cap="rnd">
              <a:solidFill>
                <a:schemeClr val="accent5"/>
              </a:solidFill>
              <a:round/>
            </a:ln>
            <a:effectLst/>
          </c:spPr>
          <c:marker>
            <c:symbol val="none"/>
          </c:marker>
          <c:xVal>
            <c:numRef>
              <c:f>'Slide 1'!$C$7:$BA$7</c:f>
              <c:numCache>
                <c:formatCode>General</c:formatCode>
                <c:ptCount val="5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numCache>
            </c:numRef>
          </c:xVal>
          <c:yVal>
            <c:numRef>
              <c:f>'Slide 1'!$C$9:$BA$9</c:f>
              <c:numCache>
                <c:formatCode>General</c:formatCode>
                <c:ptCount val="51"/>
                <c:pt idx="0">
                  <c:v>37.860199999999999</c:v>
                </c:pt>
                <c:pt idx="1">
                  <c:v>37.9985</c:v>
                </c:pt>
                <c:pt idx="2">
                  <c:v>37.269599999999997</c:v>
                </c:pt>
                <c:pt idx="3">
                  <c:v>37.5366</c:v>
                </c:pt>
                <c:pt idx="4">
                  <c:v>36.694800000000001</c:v>
                </c:pt>
                <c:pt idx="5">
                  <c:v>36.542499999999997</c:v>
                </c:pt>
                <c:pt idx="6">
                  <c:v>36.551400000000001</c:v>
                </c:pt>
                <c:pt idx="7">
                  <c:v>36.5045</c:v>
                </c:pt>
                <c:pt idx="8">
                  <c:v>36.968800000000002</c:v>
                </c:pt>
                <c:pt idx="9">
                  <c:v>37.649700000000003</c:v>
                </c:pt>
                <c:pt idx="10">
                  <c:v>39.4711</c:v>
                </c:pt>
                <c:pt idx="11">
                  <c:v>40.311500000000002</c:v>
                </c:pt>
                <c:pt idx="12">
                  <c:v>42.465499999999999</c:v>
                </c:pt>
                <c:pt idx="13">
                  <c:v>44.616</c:v>
                </c:pt>
                <c:pt idx="14">
                  <c:v>47.035200000000003</c:v>
                </c:pt>
                <c:pt idx="15">
                  <c:v>49.479399999999998</c:v>
                </c:pt>
                <c:pt idx="16">
                  <c:v>51.796999999999997</c:v>
                </c:pt>
                <c:pt idx="17">
                  <c:v>53.629600000000003</c:v>
                </c:pt>
                <c:pt idx="18">
                  <c:v>56.5122</c:v>
                </c:pt>
                <c:pt idx="19">
                  <c:v>54.167299999999997</c:v>
                </c:pt>
                <c:pt idx="20">
                  <c:v>59.619300000000003</c:v>
                </c:pt>
                <c:pt idx="21">
                  <c:v>62.408700000000003</c:v>
                </c:pt>
                <c:pt idx="22">
                  <c:v>65.591399999999993</c:v>
                </c:pt>
                <c:pt idx="23">
                  <c:v>66.591300000000004</c:v>
                </c:pt>
                <c:pt idx="24">
                  <c:v>67.738</c:v>
                </c:pt>
                <c:pt idx="25">
                  <c:v>67.790499999999994</c:v>
                </c:pt>
                <c:pt idx="26">
                  <c:v>67.223299999999995</c:v>
                </c:pt>
                <c:pt idx="27">
                  <c:v>68.049000000000007</c:v>
                </c:pt>
                <c:pt idx="28">
                  <c:v>68.454899999999995</c:v>
                </c:pt>
                <c:pt idx="29">
                  <c:v>69.067499999999995</c:v>
                </c:pt>
                <c:pt idx="30">
                  <c:v>69.654399999999995</c:v>
                </c:pt>
                <c:pt idx="31">
                  <c:v>71.161100000000005</c:v>
                </c:pt>
                <c:pt idx="32">
                  <c:v>73.226299999999995</c:v>
                </c:pt>
                <c:pt idx="33">
                  <c:v>75.411900000000003</c:v>
                </c:pt>
                <c:pt idx="34">
                  <c:v>77.514200000000002</c:v>
                </c:pt>
                <c:pt idx="35">
                  <c:v>79.186000000000007</c:v>
                </c:pt>
                <c:pt idx="36">
                  <c:v>80.621600000000001</c:v>
                </c:pt>
                <c:pt idx="37">
                  <c:v>82.168899999999994</c:v>
                </c:pt>
                <c:pt idx="38">
                  <c:v>83.761099999999999</c:v>
                </c:pt>
                <c:pt idx="39">
                  <c:v>85.475800000000007</c:v>
                </c:pt>
                <c:pt idx="40">
                  <c:v>87.225999999999999</c:v>
                </c:pt>
                <c:pt idx="41">
                  <c:v>89.156499999999994</c:v>
                </c:pt>
                <c:pt idx="42">
                  <c:v>91.140699999999995</c:v>
                </c:pt>
                <c:pt idx="43">
                  <c:v>92.934899999999999</c:v>
                </c:pt>
                <c:pt idx="44">
                  <c:v>95.009799999999998</c:v>
                </c:pt>
                <c:pt idx="45">
                  <c:v>97.1023</c:v>
                </c:pt>
                <c:pt idx="46">
                  <c:v>99.290700000000001</c:v>
                </c:pt>
                <c:pt idx="47">
                  <c:v>101.27249999999999</c:v>
                </c:pt>
                <c:pt idx="48">
                  <c:v>103.50579999999999</c:v>
                </c:pt>
                <c:pt idx="49">
                  <c:v>105.6995</c:v>
                </c:pt>
                <c:pt idx="50">
                  <c:v>107.8699</c:v>
                </c:pt>
              </c:numCache>
            </c:numRef>
          </c:yVal>
          <c:smooth val="0"/>
        </c:ser>
        <c:dLbls>
          <c:showLegendKey val="0"/>
          <c:showVal val="0"/>
          <c:showCatName val="0"/>
          <c:showSerName val="0"/>
          <c:showPercent val="0"/>
          <c:showBubbleSize val="0"/>
        </c:dLbls>
        <c:axId val="206354720"/>
        <c:axId val="208424432"/>
      </c:scatterChart>
      <c:valAx>
        <c:axId val="206354720"/>
        <c:scaling>
          <c:orientation val="minMax"/>
          <c:max val="2040"/>
          <c:min val="1990"/>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208424432"/>
        <c:crosses val="autoZero"/>
        <c:crossBetween val="midCat"/>
      </c:valAx>
      <c:valAx>
        <c:axId val="208424432"/>
        <c:scaling>
          <c:orientation val="minMax"/>
        </c:scaling>
        <c:delete val="0"/>
        <c:axPos val="l"/>
        <c:majorGridlines>
          <c:spPr>
            <a:ln w="9525" cap="flat" cmpd="sng" algn="ctr">
              <a:solidFill>
                <a:schemeClr val="bg1">
                  <a:lumMod val="7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206354720"/>
        <c:crosses val="autoZero"/>
        <c:crossBetween val="midCat"/>
      </c:valAx>
      <c:spPr>
        <a:noFill/>
        <a:ln w="0">
          <a:noFill/>
        </a:ln>
        <a:effectLst/>
      </c:spPr>
    </c:plotArea>
    <c:plotVisOnly val="1"/>
    <c:dispBlanksAs val="gap"/>
    <c:showDLblsOverMax val="0"/>
  </c:chart>
  <c:spPr>
    <a:solidFill>
      <a:schemeClr val="bg1"/>
    </a:solidFill>
    <a:ln w="12700" cap="flat" cmpd="sng" algn="ctr">
      <a:noFill/>
      <a:round/>
    </a:ln>
    <a:effectLst/>
  </c:spPr>
  <c:txPr>
    <a:bodyPr/>
    <a:lstStyle/>
    <a:p>
      <a:pPr>
        <a:defRPr/>
      </a:pPr>
      <a:endParaRPr lang="en-US"/>
    </a:p>
  </c:txPr>
  <c:externalData r:id="rId3">
    <c:autoUpdate val="0"/>
  </c:externalData>
  <c:userShapes r:id="rId4"/>
</c:chartSpace>
</file>

<file path=ppt/charts/chart27.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720180810731986E-2"/>
          <c:y val="8.3511065295111098E-2"/>
          <c:w val="0.79265030512529977"/>
          <c:h val="0.77464025910410228"/>
        </c:manualLayout>
      </c:layout>
      <c:barChart>
        <c:barDir val="col"/>
        <c:grouping val="stacked"/>
        <c:varyColors val="0"/>
        <c:ser>
          <c:idx val="3"/>
          <c:order val="0"/>
          <c:tx>
            <c:v>electric power</c:v>
          </c:tx>
          <c:spPr>
            <a:solidFill>
              <a:schemeClr val="accent4"/>
            </a:solidFill>
            <a:ln>
              <a:noFill/>
            </a:ln>
            <a:effectLst/>
          </c:spPr>
          <c:invertIfNegative val="0"/>
          <c:cat>
            <c:numRef>
              <c:f>'Slide 2'!$C$7:$AG$7</c:f>
              <c:numCache>
                <c:formatCode>General</c:formatCode>
                <c:ptCount val="3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numCache>
            </c:numRef>
          </c:cat>
          <c:val>
            <c:numRef>
              <c:f>'Slide 2'!$C$13:$AG$13</c:f>
              <c:numCache>
                <c:formatCode>0.00</c:formatCode>
                <c:ptCount val="31"/>
                <c:pt idx="0">
                  <c:v>39.444299999999998</c:v>
                </c:pt>
                <c:pt idx="1">
                  <c:v>39.959499999999998</c:v>
                </c:pt>
                <c:pt idx="2">
                  <c:v>42.2102</c:v>
                </c:pt>
                <c:pt idx="3">
                  <c:v>41.017099999999999</c:v>
                </c:pt>
                <c:pt idx="4">
                  <c:v>41.598399999999998</c:v>
                </c:pt>
                <c:pt idx="5">
                  <c:v>43.658000000000001</c:v>
                </c:pt>
                <c:pt idx="6">
                  <c:v>43.577100000000002</c:v>
                </c:pt>
                <c:pt idx="7">
                  <c:v>44.029699999999998</c:v>
                </c:pt>
                <c:pt idx="8">
                  <c:v>43.688200000000002</c:v>
                </c:pt>
                <c:pt idx="9">
                  <c:v>43.101799999999997</c:v>
                </c:pt>
                <c:pt idx="10">
                  <c:v>42.504300000000001</c:v>
                </c:pt>
                <c:pt idx="11">
                  <c:v>42.831400000000002</c:v>
                </c:pt>
                <c:pt idx="12">
                  <c:v>43.630099999999999</c:v>
                </c:pt>
                <c:pt idx="13">
                  <c:v>44.895699999999998</c:v>
                </c:pt>
                <c:pt idx="14">
                  <c:v>46.499299999999998</c:v>
                </c:pt>
                <c:pt idx="15">
                  <c:v>47.610599999999998</c:v>
                </c:pt>
                <c:pt idx="16">
                  <c:v>48.539099999999998</c:v>
                </c:pt>
                <c:pt idx="17">
                  <c:v>49.363700000000001</c:v>
                </c:pt>
                <c:pt idx="18">
                  <c:v>50.157200000000003</c:v>
                </c:pt>
                <c:pt idx="19">
                  <c:v>51.019399999999997</c:v>
                </c:pt>
                <c:pt idx="20">
                  <c:v>52.142299999999999</c:v>
                </c:pt>
                <c:pt idx="21">
                  <c:v>53.188400000000001</c:v>
                </c:pt>
                <c:pt idx="22">
                  <c:v>54.240499999999997</c:v>
                </c:pt>
                <c:pt idx="23">
                  <c:v>55.377400000000002</c:v>
                </c:pt>
                <c:pt idx="24">
                  <c:v>56.943399999999997</c:v>
                </c:pt>
                <c:pt idx="25">
                  <c:v>58.645099999999999</c:v>
                </c:pt>
                <c:pt idx="26">
                  <c:v>59.98</c:v>
                </c:pt>
                <c:pt idx="27">
                  <c:v>61.335500000000003</c:v>
                </c:pt>
                <c:pt idx="28">
                  <c:v>62.750500000000002</c:v>
                </c:pt>
                <c:pt idx="29">
                  <c:v>64.234300000000005</c:v>
                </c:pt>
                <c:pt idx="30">
                  <c:v>65.506399999999999</c:v>
                </c:pt>
              </c:numCache>
            </c:numRef>
          </c:val>
        </c:ser>
        <c:ser>
          <c:idx val="1"/>
          <c:order val="1"/>
          <c:tx>
            <c:v>industrial</c:v>
          </c:tx>
          <c:spPr>
            <a:solidFill>
              <a:schemeClr val="accent2"/>
            </a:solidFill>
            <a:ln>
              <a:noFill/>
            </a:ln>
            <a:effectLst/>
          </c:spPr>
          <c:invertIfNegative val="0"/>
          <c:cat>
            <c:numRef>
              <c:f>'Slide 2'!$C$7:$AG$7</c:f>
              <c:numCache>
                <c:formatCode>General</c:formatCode>
                <c:ptCount val="3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numCache>
            </c:numRef>
          </c:cat>
          <c:val>
            <c:numRef>
              <c:f>'Slide 2'!$C$11:$AG$11</c:f>
              <c:numCache>
                <c:formatCode>General</c:formatCode>
                <c:ptCount val="31"/>
                <c:pt idx="0">
                  <c:v>46.776600000000002</c:v>
                </c:pt>
                <c:pt idx="1">
                  <c:v>49.515900000000002</c:v>
                </c:pt>
                <c:pt idx="2">
                  <c:v>51.756900000000002</c:v>
                </c:pt>
                <c:pt idx="3">
                  <c:v>53.198599999999999</c:v>
                </c:pt>
                <c:pt idx="4">
                  <c:v>53.429200000000002</c:v>
                </c:pt>
                <c:pt idx="5">
                  <c:v>52.830100000000002</c:v>
                </c:pt>
                <c:pt idx="6">
                  <c:v>52.507100000000001</c:v>
                </c:pt>
                <c:pt idx="7">
                  <c:v>53.189500000000002</c:v>
                </c:pt>
                <c:pt idx="8">
                  <c:v>53.904699999999998</c:v>
                </c:pt>
                <c:pt idx="9">
                  <c:v>54.276600000000002</c:v>
                </c:pt>
                <c:pt idx="10">
                  <c:v>54.797899999999998</c:v>
                </c:pt>
                <c:pt idx="11">
                  <c:v>55.604199999999999</c:v>
                </c:pt>
                <c:pt idx="12">
                  <c:v>56.578699999999998</c:v>
                </c:pt>
                <c:pt idx="13">
                  <c:v>57.427100000000003</c:v>
                </c:pt>
                <c:pt idx="14">
                  <c:v>58.163600000000002</c:v>
                </c:pt>
                <c:pt idx="15">
                  <c:v>58.868499999999997</c:v>
                </c:pt>
                <c:pt idx="16">
                  <c:v>59.550600000000003</c:v>
                </c:pt>
                <c:pt idx="17">
                  <c:v>60.125799999999998</c:v>
                </c:pt>
                <c:pt idx="18">
                  <c:v>60.860700000000001</c:v>
                </c:pt>
                <c:pt idx="19">
                  <c:v>61.717399999999998</c:v>
                </c:pt>
                <c:pt idx="20">
                  <c:v>62.508899999999997</c:v>
                </c:pt>
                <c:pt idx="21">
                  <c:v>63.291200000000003</c:v>
                </c:pt>
                <c:pt idx="22">
                  <c:v>64.318200000000004</c:v>
                </c:pt>
                <c:pt idx="23">
                  <c:v>65.113100000000003</c:v>
                </c:pt>
                <c:pt idx="24">
                  <c:v>66.073499999999996</c:v>
                </c:pt>
                <c:pt idx="25">
                  <c:v>66.993099999999998</c:v>
                </c:pt>
                <c:pt idx="26">
                  <c:v>67.983900000000006</c:v>
                </c:pt>
                <c:pt idx="27">
                  <c:v>68.848399999999998</c:v>
                </c:pt>
                <c:pt idx="28">
                  <c:v>69.790400000000005</c:v>
                </c:pt>
                <c:pt idx="29">
                  <c:v>70.709999999999994</c:v>
                </c:pt>
                <c:pt idx="30">
                  <c:v>71.5672</c:v>
                </c:pt>
              </c:numCache>
            </c:numRef>
          </c:val>
        </c:ser>
        <c:ser>
          <c:idx val="0"/>
          <c:order val="2"/>
          <c:tx>
            <c:v>buildings</c:v>
          </c:tx>
          <c:spPr>
            <a:solidFill>
              <a:schemeClr val="accent1"/>
            </a:solidFill>
            <a:ln>
              <a:noFill/>
            </a:ln>
            <a:effectLst/>
          </c:spPr>
          <c:invertIfNegative val="0"/>
          <c:cat>
            <c:numRef>
              <c:f>'Slide 2'!$C$7:$AG$7</c:f>
              <c:numCache>
                <c:formatCode>General</c:formatCode>
                <c:ptCount val="3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numCache>
            </c:numRef>
          </c:cat>
          <c:val>
            <c:numRef>
              <c:f>'Slide 2'!$C$10:$AG$10</c:f>
              <c:numCache>
                <c:formatCode>0.00</c:formatCode>
                <c:ptCount val="31"/>
                <c:pt idx="0">
                  <c:v>28.238499999999998</c:v>
                </c:pt>
                <c:pt idx="1">
                  <c:v>28.042900000000003</c:v>
                </c:pt>
                <c:pt idx="2">
                  <c:v>27.532599999999999</c:v>
                </c:pt>
                <c:pt idx="3">
                  <c:v>29.149000000000001</c:v>
                </c:pt>
                <c:pt idx="4">
                  <c:v>28.6585</c:v>
                </c:pt>
                <c:pt idx="5">
                  <c:v>28.570399999999999</c:v>
                </c:pt>
                <c:pt idx="6">
                  <c:v>28.795500000000004</c:v>
                </c:pt>
                <c:pt idx="7">
                  <c:v>29.3506</c:v>
                </c:pt>
                <c:pt idx="8">
                  <c:v>29.5779</c:v>
                </c:pt>
                <c:pt idx="9">
                  <c:v>29.6432</c:v>
                </c:pt>
                <c:pt idx="10">
                  <c:v>29.764099999999999</c:v>
                </c:pt>
                <c:pt idx="11">
                  <c:v>29.969200000000001</c:v>
                </c:pt>
                <c:pt idx="12">
                  <c:v>30.215599999999998</c:v>
                </c:pt>
                <c:pt idx="13">
                  <c:v>30.4239</c:v>
                </c:pt>
                <c:pt idx="14">
                  <c:v>30.615699999999997</c:v>
                </c:pt>
                <c:pt idx="15">
                  <c:v>30.855800000000002</c:v>
                </c:pt>
                <c:pt idx="16">
                  <c:v>31.0837</c:v>
                </c:pt>
                <c:pt idx="17">
                  <c:v>31.302199999999999</c:v>
                </c:pt>
                <c:pt idx="18">
                  <c:v>31.512299999999996</c:v>
                </c:pt>
                <c:pt idx="19">
                  <c:v>31.770299999999999</c:v>
                </c:pt>
                <c:pt idx="20">
                  <c:v>32.010300000000001</c:v>
                </c:pt>
                <c:pt idx="21">
                  <c:v>32.271799999999999</c:v>
                </c:pt>
                <c:pt idx="22">
                  <c:v>32.538800000000002</c:v>
                </c:pt>
                <c:pt idx="23">
                  <c:v>32.776499999999999</c:v>
                </c:pt>
                <c:pt idx="24">
                  <c:v>33.012599999999999</c:v>
                </c:pt>
                <c:pt idx="25">
                  <c:v>33.223300000000002</c:v>
                </c:pt>
                <c:pt idx="26">
                  <c:v>33.466899999999995</c:v>
                </c:pt>
                <c:pt idx="27">
                  <c:v>33.7134</c:v>
                </c:pt>
                <c:pt idx="28">
                  <c:v>33.953400000000002</c:v>
                </c:pt>
                <c:pt idx="29">
                  <c:v>34.177900000000001</c:v>
                </c:pt>
                <c:pt idx="30">
                  <c:v>34.421700000000001</c:v>
                </c:pt>
              </c:numCache>
            </c:numRef>
          </c:val>
        </c:ser>
        <c:ser>
          <c:idx val="2"/>
          <c:order val="3"/>
          <c:tx>
            <c:v>transportation</c:v>
          </c:tx>
          <c:spPr>
            <a:solidFill>
              <a:schemeClr val="accent3"/>
            </a:solidFill>
            <a:ln>
              <a:noFill/>
            </a:ln>
            <a:effectLst/>
          </c:spPr>
          <c:invertIfNegative val="0"/>
          <c:cat>
            <c:numRef>
              <c:f>'Slide 2'!$C$7:$AG$7</c:f>
              <c:numCache>
                <c:formatCode>General</c:formatCode>
                <c:ptCount val="3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numCache>
            </c:numRef>
          </c:cat>
          <c:val>
            <c:numRef>
              <c:f>'Slide 2'!$C$12:$AG$12</c:f>
              <c:numCache>
                <c:formatCode>General</c:formatCode>
                <c:ptCount val="31"/>
                <c:pt idx="0">
                  <c:v>3.5163000000000002</c:v>
                </c:pt>
                <c:pt idx="1">
                  <c:v>3.6713</c:v>
                </c:pt>
                <c:pt idx="2">
                  <c:v>3.6661000000000001</c:v>
                </c:pt>
                <c:pt idx="3">
                  <c:v>3.9746999999999999</c:v>
                </c:pt>
                <c:pt idx="4">
                  <c:v>3.8214000000000001</c:v>
                </c:pt>
                <c:pt idx="5">
                  <c:v>3.8693</c:v>
                </c:pt>
                <c:pt idx="6">
                  <c:v>3.9878999999999998</c:v>
                </c:pt>
                <c:pt idx="7">
                  <c:v>4.1025</c:v>
                </c:pt>
                <c:pt idx="8">
                  <c:v>4.2629000000000001</c:v>
                </c:pt>
                <c:pt idx="9">
                  <c:v>4.4500999999999999</c:v>
                </c:pt>
                <c:pt idx="10">
                  <c:v>4.6581000000000001</c:v>
                </c:pt>
                <c:pt idx="11">
                  <c:v>4.8943000000000003</c:v>
                </c:pt>
                <c:pt idx="12">
                  <c:v>5.1546000000000003</c:v>
                </c:pt>
                <c:pt idx="13">
                  <c:v>5.4375999999999998</c:v>
                </c:pt>
                <c:pt idx="14">
                  <c:v>5.7434000000000003</c:v>
                </c:pt>
                <c:pt idx="15">
                  <c:v>6.0542999999999996</c:v>
                </c:pt>
                <c:pt idx="16">
                  <c:v>6.3686999999999996</c:v>
                </c:pt>
                <c:pt idx="17">
                  <c:v>6.6801000000000004</c:v>
                </c:pt>
                <c:pt idx="18">
                  <c:v>7.0075000000000003</c:v>
                </c:pt>
                <c:pt idx="19">
                  <c:v>7.3396999999999997</c:v>
                </c:pt>
                <c:pt idx="20">
                  <c:v>7.6646999999999998</c:v>
                </c:pt>
                <c:pt idx="21">
                  <c:v>8.0318000000000005</c:v>
                </c:pt>
                <c:pt idx="22">
                  <c:v>8.4251000000000005</c:v>
                </c:pt>
                <c:pt idx="23">
                  <c:v>8.8428000000000004</c:v>
                </c:pt>
                <c:pt idx="24">
                  <c:v>9.2998999999999992</c:v>
                </c:pt>
                <c:pt idx="25">
                  <c:v>9.7841000000000005</c:v>
                </c:pt>
                <c:pt idx="26">
                  <c:v>10.280099999999999</c:v>
                </c:pt>
                <c:pt idx="27">
                  <c:v>10.8024</c:v>
                </c:pt>
                <c:pt idx="28">
                  <c:v>11.355700000000001</c:v>
                </c:pt>
                <c:pt idx="29">
                  <c:v>11.937900000000001</c:v>
                </c:pt>
                <c:pt idx="30">
                  <c:v>12.542</c:v>
                </c:pt>
              </c:numCache>
            </c:numRef>
          </c:val>
        </c:ser>
        <c:dLbls>
          <c:showLegendKey val="0"/>
          <c:showVal val="0"/>
          <c:showCatName val="0"/>
          <c:showSerName val="0"/>
          <c:showPercent val="0"/>
          <c:showBubbleSize val="0"/>
        </c:dLbls>
        <c:gapWidth val="150"/>
        <c:overlap val="100"/>
        <c:axId val="209230032"/>
        <c:axId val="209230592"/>
      </c:barChart>
      <c:catAx>
        <c:axId val="209230032"/>
        <c:scaling>
          <c:orientation val="minMax"/>
        </c:scaling>
        <c:delete val="0"/>
        <c:axPos val="b"/>
        <c:numFmt formatCode="General" sourceLinked="1"/>
        <c:majorTickMark val="out"/>
        <c:minorTickMark val="none"/>
        <c:tickLblPos val="nextTo"/>
        <c:spPr>
          <a:noFill/>
          <a:ln w="12700" cap="flat" cmpd="sng" algn="ctr">
            <a:solidFill>
              <a:schemeClr val="tx1"/>
            </a:solidFill>
            <a:round/>
          </a:ln>
          <a:effectLst/>
        </c:spPr>
        <c:txPr>
          <a:bodyPr rot="0" spcFirstLastPara="1" vertOverflow="ellipsis" wrap="square" anchor="ctr" anchorCtr="1"/>
          <a:lstStyle/>
          <a:p>
            <a:pPr>
              <a:defRPr sz="1400" b="0" i="0" u="none" strike="noStrike" kern="1200" baseline="0">
                <a:solidFill>
                  <a:sysClr val="windowText" lastClr="000000"/>
                </a:solidFill>
                <a:latin typeface="+mn-lt"/>
                <a:ea typeface="+mn-ea"/>
                <a:cs typeface="+mn-cs"/>
              </a:defRPr>
            </a:pPr>
            <a:endParaRPr lang="en-US"/>
          </a:p>
        </c:txPr>
        <c:crossAx val="209230592"/>
        <c:crosses val="autoZero"/>
        <c:auto val="1"/>
        <c:lblAlgn val="ctr"/>
        <c:lblOffset val="100"/>
        <c:noMultiLvlLbl val="0"/>
      </c:catAx>
      <c:valAx>
        <c:axId val="209230592"/>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209230032"/>
        <c:crosses val="autoZero"/>
        <c:crossBetween val="between"/>
        <c:majorUnit val="25"/>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3">
    <c:autoUpdate val="0"/>
  </c:externalData>
  <c:userShapes r:id="rId4"/>
</c:chartSpace>
</file>

<file path=ppt/charts/chart28.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3972375328083987"/>
          <c:y val="8.1043497531146341E-2"/>
          <c:w val="0.61581802274715658"/>
          <c:h val="0.81160589754776713"/>
        </c:manualLayout>
      </c:layout>
      <c:barChart>
        <c:barDir val="bar"/>
        <c:grouping val="clustered"/>
        <c:varyColors val="0"/>
        <c:ser>
          <c:idx val="0"/>
          <c:order val="0"/>
          <c:spPr>
            <a:solidFill>
              <a:schemeClr val="accent3"/>
            </a:solidFill>
            <a:ln>
              <a:noFill/>
            </a:ln>
            <a:effectLst/>
          </c:spPr>
          <c:invertIfNegative val="0"/>
          <c:cat>
            <c:strRef>
              <c:f>'Slide 3'!$A$9:$A$17</c:f>
              <c:strCache>
                <c:ptCount val="9"/>
                <c:pt idx="0">
                  <c:v>Non-OECD Americas</c:v>
                </c:pt>
                <c:pt idx="1">
                  <c:v>Canada</c:v>
                </c:pt>
                <c:pt idx="2">
                  <c:v>Other non-OECD Asia</c:v>
                </c:pt>
                <c:pt idx="3">
                  <c:v>Africa</c:v>
                </c:pt>
                <c:pt idx="4">
                  <c:v>Australia and New Zealand</c:v>
                </c:pt>
                <c:pt idx="5">
                  <c:v>Russia</c:v>
                </c:pt>
                <c:pt idx="6">
                  <c:v>China</c:v>
                </c:pt>
                <c:pt idx="7">
                  <c:v>United States</c:v>
                </c:pt>
                <c:pt idx="8">
                  <c:v>Middle East</c:v>
                </c:pt>
              </c:strCache>
            </c:strRef>
          </c:cat>
          <c:val>
            <c:numRef>
              <c:f>'Slide 3'!$B$9:$B$17</c:f>
              <c:numCache>
                <c:formatCode>_(* #,##0.00_);_(* \(#,##0.00\);_(* "-"??_);_(@_)</c:formatCode>
                <c:ptCount val="9"/>
                <c:pt idx="0" formatCode="_(* #,##0.0_);_(* \(#,##0.0\);_(* &quot;-&quot;??_);_(@_)">
                  <c:v>1.1899048553058238</c:v>
                </c:pt>
                <c:pt idx="1">
                  <c:v>1.6550456687937549</c:v>
                </c:pt>
                <c:pt idx="2" formatCode="_(* #,##0.0_);_(* \(#,##0.0\);_(* &quot;-&quot;??_);_(@_)">
                  <c:v>4.2181781583512414</c:v>
                </c:pt>
                <c:pt idx="3" formatCode="_(* #,##0.0_);_(* \(#,##0.0\);_(* &quot;-&quot;??_);_(@_)">
                  <c:v>4.4759203889311001</c:v>
                </c:pt>
                <c:pt idx="4" formatCode="_(* #,##0.0_);_(* \(#,##0.0\);_(* &quot;-&quot;??_);_(@_)">
                  <c:v>4.6064011219841383</c:v>
                </c:pt>
                <c:pt idx="5" formatCode="_(* #,##0.0_);_(* \(#,##0.0\);_(* &quot;-&quot;??_);_(@_)">
                  <c:v>4.825326991534908</c:v>
                </c:pt>
                <c:pt idx="6">
                  <c:v>9.4944312736969518</c:v>
                </c:pt>
                <c:pt idx="7">
                  <c:v>10.705960999999995</c:v>
                </c:pt>
                <c:pt idx="8" formatCode="_(* #,##0.0_);_(* \(#,##0.0\);_(* &quot;-&quot;??_);_(@_)">
                  <c:v>11.846605203995086</c:v>
                </c:pt>
              </c:numCache>
            </c:numRef>
          </c:val>
        </c:ser>
        <c:dLbls>
          <c:showLegendKey val="0"/>
          <c:showVal val="0"/>
          <c:showCatName val="0"/>
          <c:showSerName val="0"/>
          <c:showPercent val="0"/>
          <c:showBubbleSize val="0"/>
        </c:dLbls>
        <c:gapWidth val="182"/>
        <c:axId val="209232832"/>
        <c:axId val="209233392"/>
      </c:barChart>
      <c:catAx>
        <c:axId val="209232832"/>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209233392"/>
        <c:crosses val="autoZero"/>
        <c:auto val="1"/>
        <c:lblAlgn val="ctr"/>
        <c:lblOffset val="100"/>
        <c:noMultiLvlLbl val="0"/>
      </c:catAx>
      <c:valAx>
        <c:axId val="209233392"/>
        <c:scaling>
          <c:orientation val="minMax"/>
        </c:scaling>
        <c:delete val="0"/>
        <c:axPos val="b"/>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209232832"/>
        <c:crosses val="autoZero"/>
        <c:crossBetween val="between"/>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sz="1400">
          <a:solidFill>
            <a:schemeClr val="tx1"/>
          </a:solidFill>
        </a:defRPr>
      </a:pPr>
      <a:endParaRPr lang="en-US"/>
    </a:p>
  </c:txPr>
  <c:externalData r:id="rId3">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5.7115314931871643E-2"/>
          <c:y val="7.0014382877062964E-2"/>
          <c:w val="0.84860965242748609"/>
          <c:h val="0.73363496745569345"/>
        </c:manualLayout>
      </c:layout>
      <c:barChart>
        <c:barDir val="col"/>
        <c:grouping val="stacked"/>
        <c:varyColors val="0"/>
        <c:ser>
          <c:idx val="1"/>
          <c:order val="0"/>
          <c:tx>
            <c:strRef>
              <c:f>'Slide 4'!$A$7</c:f>
              <c:strCache>
                <c:ptCount val="1"/>
                <c:pt idx="0">
                  <c:v>Shale gas</c:v>
                </c:pt>
              </c:strCache>
            </c:strRef>
          </c:tx>
          <c:spPr>
            <a:solidFill>
              <a:srgbClr val="A33340"/>
            </a:solidFill>
            <a:ln>
              <a:solidFill>
                <a:srgbClr val="A33340"/>
              </a:solidFill>
            </a:ln>
          </c:spPr>
          <c:invertIfNegative val="0"/>
          <c:cat>
            <c:multiLvlStrRef>
              <c:f>('Slide 4'!$B$2:$D$3,'Slide 4'!$G$2:$I$3,'Slide 4'!$L$2:$N$3)</c:f>
              <c:multiLvlStrCache>
                <c:ptCount val="9"/>
                <c:lvl>
                  <c:pt idx="0">
                    <c:v>2015</c:v>
                  </c:pt>
                  <c:pt idx="1">
                    <c:v>2030</c:v>
                  </c:pt>
                  <c:pt idx="2">
                    <c:v>2040</c:v>
                  </c:pt>
                  <c:pt idx="3">
                    <c:v>2015</c:v>
                  </c:pt>
                  <c:pt idx="4">
                    <c:v>2030</c:v>
                  </c:pt>
                  <c:pt idx="5">
                    <c:v>2040</c:v>
                  </c:pt>
                  <c:pt idx="6">
                    <c:v>2015</c:v>
                  </c:pt>
                  <c:pt idx="7">
                    <c:v>2030</c:v>
                  </c:pt>
                  <c:pt idx="8">
                    <c:v>2040</c:v>
                  </c:pt>
                </c:lvl>
                <c:lvl>
                  <c:pt idx="0">
                    <c:v>Canada</c:v>
                  </c:pt>
                  <c:pt idx="3">
                    <c:v>China</c:v>
                  </c:pt>
                  <c:pt idx="6">
                    <c:v>United States</c:v>
                  </c:pt>
                </c:lvl>
              </c:multiLvlStrCache>
            </c:multiLvlStrRef>
          </c:cat>
          <c:val>
            <c:numRef>
              <c:f>('Slide 4'!$B$7:$D$7,'Slide 4'!$G$7:$I$7,'Slide 4'!$L$7:$N$7)</c:f>
              <c:numCache>
                <c:formatCode>_(* #,##0.0_);_(* \(#,##0.0\);_(* "-"??_);_(@_)</c:formatCode>
                <c:ptCount val="9"/>
                <c:pt idx="0">
                  <c:v>0.18420544492793842</c:v>
                </c:pt>
                <c:pt idx="1">
                  <c:v>0.48048083874696573</c:v>
                </c:pt>
                <c:pt idx="2">
                  <c:v>0.6538171466882442</c:v>
                </c:pt>
                <c:pt idx="3" formatCode="_(* #,##0.00_);_(* \(#,##0.00\);_(* &quot;-&quot;??_);_(@_)">
                  <c:v>0.15891749999999999</c:v>
                </c:pt>
                <c:pt idx="4" formatCode="_(* #,##0.00_);_(* \(#,##0.00\);_(* &quot;-&quot;??_);_(@_)">
                  <c:v>3.6923408331131884</c:v>
                </c:pt>
                <c:pt idx="5" formatCode="_(* #,##0.00_);_(* \(#,##0.00\);_(* &quot;-&quot;??_);_(@_)">
                  <c:v>7.057959676977136</c:v>
                </c:pt>
                <c:pt idx="6">
                  <c:v>13.530001</c:v>
                </c:pt>
                <c:pt idx="7">
                  <c:v>22.893343000000002</c:v>
                </c:pt>
                <c:pt idx="8">
                  <c:v>25.276091000000001</c:v>
                </c:pt>
              </c:numCache>
            </c:numRef>
          </c:val>
          <c:extLst xmlns:c16r2="http://schemas.microsoft.com/office/drawing/2015/06/chart">
            <c:ext xmlns:c16="http://schemas.microsoft.com/office/drawing/2014/chart" uri="{C3380CC4-5D6E-409C-BE32-E72D297353CC}">
              <c16:uniqueId val="{00000000-FB36-4D81-AA43-F2D66715C777}"/>
            </c:ext>
          </c:extLst>
        </c:ser>
        <c:ser>
          <c:idx val="0"/>
          <c:order val="1"/>
          <c:tx>
            <c:strRef>
              <c:f>'Slide 4'!$A$5</c:f>
              <c:strCache>
                <c:ptCount val="1"/>
                <c:pt idx="0">
                  <c:v>Tight gas</c:v>
                </c:pt>
              </c:strCache>
            </c:strRef>
          </c:tx>
          <c:spPr>
            <a:solidFill>
              <a:srgbClr val="5D9732"/>
            </a:solidFill>
            <a:ln>
              <a:solidFill>
                <a:srgbClr val="5D9732"/>
              </a:solidFill>
            </a:ln>
          </c:spPr>
          <c:invertIfNegative val="0"/>
          <c:cat>
            <c:multiLvlStrRef>
              <c:f>('Slide 4'!$B$2:$D$3,'Slide 4'!$G$2:$I$3,'Slide 4'!$L$2:$N$3)</c:f>
              <c:multiLvlStrCache>
                <c:ptCount val="9"/>
                <c:lvl>
                  <c:pt idx="0">
                    <c:v>2015</c:v>
                  </c:pt>
                  <c:pt idx="1">
                    <c:v>2030</c:v>
                  </c:pt>
                  <c:pt idx="2">
                    <c:v>2040</c:v>
                  </c:pt>
                  <c:pt idx="3">
                    <c:v>2015</c:v>
                  </c:pt>
                  <c:pt idx="4">
                    <c:v>2030</c:v>
                  </c:pt>
                  <c:pt idx="5">
                    <c:v>2040</c:v>
                  </c:pt>
                  <c:pt idx="6">
                    <c:v>2015</c:v>
                  </c:pt>
                  <c:pt idx="7">
                    <c:v>2030</c:v>
                  </c:pt>
                  <c:pt idx="8">
                    <c:v>2040</c:v>
                  </c:pt>
                </c:lvl>
                <c:lvl>
                  <c:pt idx="0">
                    <c:v>Canada</c:v>
                  </c:pt>
                  <c:pt idx="3">
                    <c:v>China</c:v>
                  </c:pt>
                  <c:pt idx="6">
                    <c:v>United States</c:v>
                  </c:pt>
                </c:lvl>
              </c:multiLvlStrCache>
            </c:multiLvlStrRef>
          </c:cat>
          <c:val>
            <c:numRef>
              <c:f>('Slide 4'!$B$5:$D$5,'Slide 4'!$G$5:$I$5,'Slide 4'!$L$5:$N$5)</c:f>
              <c:numCache>
                <c:formatCode>_(* #,##0.0_);_(* \(#,##0.0\);_(* "-"??_);_(@_)</c:formatCode>
                <c:ptCount val="9"/>
                <c:pt idx="0">
                  <c:v>2.7998634655430932</c:v>
                </c:pt>
                <c:pt idx="1">
                  <c:v>3.9497937058883932</c:v>
                </c:pt>
                <c:pt idx="2">
                  <c:v>5.2863949364876976</c:v>
                </c:pt>
                <c:pt idx="3" formatCode="_(* #,##0.00_);_(* \(#,##0.00\);_(* &quot;-&quot;??_);_(@_)">
                  <c:v>0.10110013455091899</c:v>
                </c:pt>
                <c:pt idx="4" formatCode="_(* #,##0.00_);_(* \(#,##0.00\);_(* &quot;-&quot;??_);_(@_)">
                  <c:v>0.65365486800396777</c:v>
                </c:pt>
                <c:pt idx="5" formatCode="_(* #,##0.00_);_(* \(#,##0.00\);_(* &quot;-&quot;??_);_(@_)">
                  <c:v>1.4757000392702748</c:v>
                </c:pt>
                <c:pt idx="6">
                  <c:v>4.6459260000000002</c:v>
                </c:pt>
                <c:pt idx="7">
                  <c:v>4.8820059999999996</c:v>
                </c:pt>
                <c:pt idx="8">
                  <c:v>5.7801359999999997</c:v>
                </c:pt>
              </c:numCache>
            </c:numRef>
          </c:val>
          <c:extLst xmlns:c16r2="http://schemas.microsoft.com/office/drawing/2015/06/chart">
            <c:ext xmlns:c16="http://schemas.microsoft.com/office/drawing/2014/chart" uri="{C3380CC4-5D6E-409C-BE32-E72D297353CC}">
              <c16:uniqueId val="{00000002-FB36-4D81-AA43-F2D66715C777}"/>
            </c:ext>
          </c:extLst>
        </c:ser>
        <c:ser>
          <c:idx val="3"/>
          <c:order val="2"/>
          <c:tx>
            <c:strRef>
              <c:f>'Slide 4'!$A$4</c:f>
              <c:strCache>
                <c:ptCount val="1"/>
                <c:pt idx="0">
                  <c:v>All other</c:v>
                </c:pt>
              </c:strCache>
            </c:strRef>
          </c:tx>
          <c:spPr>
            <a:solidFill>
              <a:srgbClr val="FFC702"/>
            </a:solidFill>
            <a:ln>
              <a:solidFill>
                <a:srgbClr val="FFC702"/>
              </a:solidFill>
            </a:ln>
          </c:spPr>
          <c:invertIfNegative val="0"/>
          <c:cat>
            <c:multiLvlStrRef>
              <c:f>('Slide 4'!$B$2:$D$3,'Slide 4'!$G$2:$I$3,'Slide 4'!$L$2:$N$3)</c:f>
              <c:multiLvlStrCache>
                <c:ptCount val="9"/>
                <c:lvl>
                  <c:pt idx="0">
                    <c:v>2015</c:v>
                  </c:pt>
                  <c:pt idx="1">
                    <c:v>2030</c:v>
                  </c:pt>
                  <c:pt idx="2">
                    <c:v>2040</c:v>
                  </c:pt>
                  <c:pt idx="3">
                    <c:v>2015</c:v>
                  </c:pt>
                  <c:pt idx="4">
                    <c:v>2030</c:v>
                  </c:pt>
                  <c:pt idx="5">
                    <c:v>2040</c:v>
                  </c:pt>
                  <c:pt idx="6">
                    <c:v>2015</c:v>
                  </c:pt>
                  <c:pt idx="7">
                    <c:v>2030</c:v>
                  </c:pt>
                  <c:pt idx="8">
                    <c:v>2040</c:v>
                  </c:pt>
                </c:lvl>
                <c:lvl>
                  <c:pt idx="0">
                    <c:v>Canada</c:v>
                  </c:pt>
                  <c:pt idx="3">
                    <c:v>China</c:v>
                  </c:pt>
                  <c:pt idx="6">
                    <c:v>United States</c:v>
                  </c:pt>
                </c:lvl>
              </c:multiLvlStrCache>
            </c:multiLvlStrRef>
          </c:cat>
          <c:val>
            <c:numRef>
              <c:f>('Slide 4'!$B$4:$D$4,'Slide 4'!$G$4:$I$4,'Slide 4'!$L$4:$N$4)</c:f>
              <c:numCache>
                <c:formatCode>_(* #,##0.0_);_(* \(#,##0.0\);_(* "-"??_);_(@_)</c:formatCode>
                <c:ptCount val="9"/>
                <c:pt idx="0">
                  <c:v>2.236447312157972</c:v>
                </c:pt>
                <c:pt idx="1">
                  <c:v>1.0296609968020956</c:v>
                </c:pt>
                <c:pt idx="2">
                  <c:v>1.0039198130360569</c:v>
                </c:pt>
                <c:pt idx="3" formatCode="_(* #,##0.00_);_(* \(#,##0.00\);_(* &quot;-&quot;??_);_(@_)">
                  <c:v>4.02510446544908</c:v>
                </c:pt>
                <c:pt idx="4" formatCode="_(* #,##0.00_);_(* \(#,##0.00\);_(* &quot;-&quot;??_);_(@_)">
                  <c:v>3.744730208909715</c:v>
                </c:pt>
                <c:pt idx="5" formatCode="_(* #,##0.00_);_(* \(#,##0.00\);_(* &quot;-&quot;??_);_(@_)">
                  <c:v>4.4504590685454737</c:v>
                </c:pt>
                <c:pt idx="6">
                  <c:v>7.8488389999999999</c:v>
                </c:pt>
                <c:pt idx="7">
                  <c:v>6.1065840000000016</c:v>
                </c:pt>
                <c:pt idx="8">
                  <c:v>5.8126619999999996</c:v>
                </c:pt>
              </c:numCache>
            </c:numRef>
          </c:val>
          <c:extLst xmlns:c16r2="http://schemas.microsoft.com/office/drawing/2015/06/chart">
            <c:ext xmlns:c16="http://schemas.microsoft.com/office/drawing/2014/chart" uri="{C3380CC4-5D6E-409C-BE32-E72D297353CC}">
              <c16:uniqueId val="{00000003-FB36-4D81-AA43-F2D66715C777}"/>
            </c:ext>
          </c:extLst>
        </c:ser>
        <c:ser>
          <c:idx val="2"/>
          <c:order val="3"/>
          <c:tx>
            <c:strRef>
              <c:f>'Slide 4'!$A$6</c:f>
              <c:strCache>
                <c:ptCount val="1"/>
                <c:pt idx="0">
                  <c:v>Coalbed methane</c:v>
                </c:pt>
              </c:strCache>
            </c:strRef>
          </c:tx>
          <c:spPr>
            <a:solidFill>
              <a:srgbClr val="0096D7"/>
            </a:solidFill>
            <a:ln>
              <a:solidFill>
                <a:srgbClr val="0096D7"/>
              </a:solidFill>
            </a:ln>
          </c:spPr>
          <c:invertIfNegative val="0"/>
          <c:cat>
            <c:multiLvlStrRef>
              <c:f>('Slide 4'!$B$2:$D$3,'Slide 4'!$G$2:$I$3,'Slide 4'!$L$2:$N$3)</c:f>
              <c:multiLvlStrCache>
                <c:ptCount val="9"/>
                <c:lvl>
                  <c:pt idx="0">
                    <c:v>2015</c:v>
                  </c:pt>
                  <c:pt idx="1">
                    <c:v>2030</c:v>
                  </c:pt>
                  <c:pt idx="2">
                    <c:v>2040</c:v>
                  </c:pt>
                  <c:pt idx="3">
                    <c:v>2015</c:v>
                  </c:pt>
                  <c:pt idx="4">
                    <c:v>2030</c:v>
                  </c:pt>
                  <c:pt idx="5">
                    <c:v>2040</c:v>
                  </c:pt>
                  <c:pt idx="6">
                    <c:v>2015</c:v>
                  </c:pt>
                  <c:pt idx="7">
                    <c:v>2030</c:v>
                  </c:pt>
                  <c:pt idx="8">
                    <c:v>2040</c:v>
                  </c:pt>
                </c:lvl>
                <c:lvl>
                  <c:pt idx="0">
                    <c:v>Canada</c:v>
                  </c:pt>
                  <c:pt idx="3">
                    <c:v>China</c:v>
                  </c:pt>
                  <c:pt idx="6">
                    <c:v>United States</c:v>
                  </c:pt>
                </c:lvl>
              </c:multiLvlStrCache>
            </c:multiLvlStrRef>
          </c:cat>
          <c:val>
            <c:numRef>
              <c:f>('Slide 4'!$B$6:$D$6,'Slide 4'!$G$6:$I$6,'Slide 4'!$L$6:$N$6)</c:f>
              <c:numCache>
                <c:formatCode>_(* #,##0.0_);_(* \(#,##0.0\);_(* "-"??_);_(@_)</c:formatCode>
                <c:ptCount val="9"/>
                <c:pt idx="0">
                  <c:v>0.24443810857724194</c:v>
                </c:pt>
                <c:pt idx="1">
                  <c:v>0.17134834084147352</c:v>
                </c:pt>
                <c:pt idx="2">
                  <c:v>0.17153524516969237</c:v>
                </c:pt>
                <c:pt idx="3" formatCode="_(* #,##0.00_);_(* \(#,##0.00\);_(* &quot;-&quot;??_);_(@_)">
                  <c:v>0.30017749999999999</c:v>
                </c:pt>
                <c:pt idx="4" formatCode="_(* #,##0.00_);_(* \(#,##0.00\);_(* &quot;-&quot;??_);_(@_)">
                  <c:v>0.62681487935510516</c:v>
                </c:pt>
                <c:pt idx="5" formatCode="_(* #,##0.00_);_(* \(#,##0.00\);_(* &quot;-&quot;??_);_(@_)">
                  <c:v>1.118919988904066</c:v>
                </c:pt>
                <c:pt idx="6">
                  <c:v>1.0076400000000001</c:v>
                </c:pt>
                <c:pt idx="7">
                  <c:v>1.0283910000000001</c:v>
                </c:pt>
                <c:pt idx="8">
                  <c:v>0.86947700000000006</c:v>
                </c:pt>
              </c:numCache>
            </c:numRef>
          </c:val>
          <c:extLst xmlns:c16r2="http://schemas.microsoft.com/office/drawing/2015/06/chart">
            <c:ext xmlns:c16="http://schemas.microsoft.com/office/drawing/2014/chart" uri="{C3380CC4-5D6E-409C-BE32-E72D297353CC}">
              <c16:uniqueId val="{00000001-FB36-4D81-AA43-F2D66715C777}"/>
            </c:ext>
          </c:extLst>
        </c:ser>
        <c:dLbls>
          <c:showLegendKey val="0"/>
          <c:showVal val="0"/>
          <c:showCatName val="0"/>
          <c:showSerName val="0"/>
          <c:showPercent val="0"/>
          <c:showBubbleSize val="0"/>
        </c:dLbls>
        <c:gapWidth val="90"/>
        <c:overlap val="100"/>
        <c:axId val="241851872"/>
        <c:axId val="242602288"/>
      </c:barChart>
      <c:catAx>
        <c:axId val="241851872"/>
        <c:scaling>
          <c:orientation val="minMax"/>
        </c:scaling>
        <c:delete val="0"/>
        <c:axPos val="b"/>
        <c:numFmt formatCode="General" sourceLinked="1"/>
        <c:majorTickMark val="out"/>
        <c:minorTickMark val="none"/>
        <c:tickLblPos val="nextTo"/>
        <c:spPr>
          <a:ln w="12700">
            <a:solidFill>
              <a:srgbClr val="000000"/>
            </a:solidFill>
            <a:prstDash val="solid"/>
          </a:ln>
        </c:spPr>
        <c:txPr>
          <a:bodyPr rot="0" vert="horz"/>
          <a:lstStyle/>
          <a:p>
            <a:pPr>
              <a:defRPr sz="1400" b="0" i="0" u="none" strike="noStrike" baseline="0">
                <a:solidFill>
                  <a:srgbClr val="000000"/>
                </a:solidFill>
                <a:latin typeface="Arial"/>
                <a:ea typeface="Arial"/>
                <a:cs typeface="Arial"/>
              </a:defRPr>
            </a:pPr>
            <a:endParaRPr lang="en-US"/>
          </a:p>
        </c:txPr>
        <c:crossAx val="242602288"/>
        <c:crosses val="autoZero"/>
        <c:auto val="1"/>
        <c:lblAlgn val="ctr"/>
        <c:lblOffset val="100"/>
        <c:tickLblSkip val="1"/>
        <c:tickMarkSkip val="1"/>
        <c:noMultiLvlLbl val="0"/>
      </c:catAx>
      <c:valAx>
        <c:axId val="242602288"/>
        <c:scaling>
          <c:orientation val="minMax"/>
          <c:max val="40"/>
        </c:scaling>
        <c:delete val="0"/>
        <c:axPos val="l"/>
        <c:majorGridlines>
          <c:spPr>
            <a:ln w="9525">
              <a:solidFill>
                <a:srgbClr val="FFFFFF">
                  <a:lumMod val="75000"/>
                </a:srgbClr>
              </a:solidFill>
              <a:prstDash val="solid"/>
            </a:ln>
          </c:spPr>
        </c:majorGridlines>
        <c:numFmt formatCode="#,##0" sourceLinked="0"/>
        <c:majorTickMark val="out"/>
        <c:minorTickMark val="none"/>
        <c:tickLblPos val="nextTo"/>
        <c:spPr>
          <a:ln w="10769">
            <a:noFill/>
          </a:ln>
        </c:spPr>
        <c:txPr>
          <a:bodyPr rot="0" vert="horz"/>
          <a:lstStyle/>
          <a:p>
            <a:pPr>
              <a:defRPr sz="1400" b="0" i="0" u="none" strike="noStrike" baseline="0">
                <a:solidFill>
                  <a:sysClr val="windowText" lastClr="000000"/>
                </a:solidFill>
                <a:latin typeface="Arial"/>
                <a:ea typeface="Arial"/>
                <a:cs typeface="Arial"/>
              </a:defRPr>
            </a:pPr>
            <a:endParaRPr lang="en-US"/>
          </a:p>
        </c:txPr>
        <c:crossAx val="241851872"/>
        <c:crosses val="autoZero"/>
        <c:crossBetween val="between"/>
        <c:majorUnit val="10"/>
      </c:valAx>
      <c:spPr>
        <a:noFill/>
        <a:ln w="28718">
          <a:noFill/>
        </a:ln>
      </c:spPr>
    </c:plotArea>
    <c:plotVisOnly val="1"/>
    <c:dispBlanksAs val="gap"/>
    <c:showDLblsOverMax val="0"/>
  </c:chart>
  <c:spPr>
    <a:solidFill>
      <a:sysClr val="window" lastClr="FFFFFF"/>
    </a:solidFill>
    <a:ln>
      <a:noFill/>
    </a:ln>
  </c:spPr>
  <c:txPr>
    <a:bodyPr/>
    <a:lstStyle/>
    <a:p>
      <a:pPr>
        <a:defRPr sz="1950" b="1" i="0" u="none" strike="noStrike" baseline="0">
          <a:solidFill>
            <a:schemeClr val="tx1"/>
          </a:solidFill>
          <a:latin typeface="Arial"/>
          <a:ea typeface="Arial"/>
          <a:cs typeface="Arial"/>
        </a:defRPr>
      </a:pPr>
      <a:endParaRPr lang="en-US"/>
    </a:p>
  </c:txPr>
  <c:externalData r:id="rId2">
    <c:autoUpdate val="0"/>
  </c:externalData>
  <c:userShapes r:id="rId3"/>
</c:chartSpace>
</file>

<file path=ppt/charts/chart30.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6354486003347457E-2"/>
          <c:y val="4.7225323614733916E-2"/>
          <c:w val="0.80210855673720116"/>
          <c:h val="0.80789814972818796"/>
        </c:manualLayout>
      </c:layout>
      <c:areaChart>
        <c:grouping val="stacked"/>
        <c:varyColors val="0"/>
        <c:ser>
          <c:idx val="1"/>
          <c:order val="0"/>
          <c:tx>
            <c:strRef>
              <c:f>'Slide 5'!$Z$3</c:f>
              <c:strCache>
                <c:ptCount val="1"/>
                <c:pt idx="0">
                  <c:v>Conventional Offshore</c:v>
                </c:pt>
              </c:strCache>
            </c:strRef>
          </c:tx>
          <c:spPr>
            <a:solidFill>
              <a:schemeClr val="accent2"/>
            </a:solidFill>
            <a:ln w="25400">
              <a:noFill/>
            </a:ln>
            <a:effectLst/>
          </c:spPr>
          <c:cat>
            <c:numRef>
              <c:f>'Slide 5'!$X$7:$X$32</c:f>
              <c:numCache>
                <c:formatCode>General</c:formatCode>
                <c:ptCount val="2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numCache>
            </c:numRef>
          </c:cat>
          <c:val>
            <c:numRef>
              <c:f>'Slide 5'!$Z$7:$Z$32</c:f>
              <c:numCache>
                <c:formatCode>_(* #,##0.00_);_(* \(#,##0.00\);_(* "-"??_);_(@_)</c:formatCode>
                <c:ptCount val="26"/>
                <c:pt idx="0">
                  <c:v>4.02510446544908</c:v>
                </c:pt>
                <c:pt idx="1">
                  <c:v>4.0015415198768736</c:v>
                </c:pt>
                <c:pt idx="2">
                  <c:v>4.119712962234499</c:v>
                </c:pt>
                <c:pt idx="3">
                  <c:v>4.0646168079933123</c:v>
                </c:pt>
                <c:pt idx="4">
                  <c:v>4.2139859278117644</c:v>
                </c:pt>
                <c:pt idx="5">
                  <c:v>3.9433556494117616</c:v>
                </c:pt>
                <c:pt idx="6">
                  <c:v>3.7496341644489322</c:v>
                </c:pt>
                <c:pt idx="7">
                  <c:v>3.6885388715973009</c:v>
                </c:pt>
                <c:pt idx="8">
                  <c:v>3.6597995943360835</c:v>
                </c:pt>
                <c:pt idx="9">
                  <c:v>3.5399161781517785</c:v>
                </c:pt>
                <c:pt idx="10">
                  <c:v>3.4718592793963836</c:v>
                </c:pt>
                <c:pt idx="11">
                  <c:v>3.458681532146799</c:v>
                </c:pt>
                <c:pt idx="12">
                  <c:v>3.5454831967881715</c:v>
                </c:pt>
                <c:pt idx="13">
                  <c:v>3.6261665277395458</c:v>
                </c:pt>
                <c:pt idx="14">
                  <c:v>3.6693262913083728</c:v>
                </c:pt>
                <c:pt idx="15">
                  <c:v>3.744730208909715</c:v>
                </c:pt>
                <c:pt idx="16">
                  <c:v>3.8156014727691687</c:v>
                </c:pt>
                <c:pt idx="17">
                  <c:v>3.9232126180941354</c:v>
                </c:pt>
                <c:pt idx="18">
                  <c:v>3.9551793651617242</c:v>
                </c:pt>
                <c:pt idx="19">
                  <c:v>3.9867943688229106</c:v>
                </c:pt>
                <c:pt idx="20">
                  <c:v>4.0710025297206283</c:v>
                </c:pt>
                <c:pt idx="21">
                  <c:v>4.1507700161236052</c:v>
                </c:pt>
                <c:pt idx="22">
                  <c:v>4.2272608398416605</c:v>
                </c:pt>
                <c:pt idx="23">
                  <c:v>4.2824585109698052</c:v>
                </c:pt>
                <c:pt idx="24">
                  <c:v>4.366875513735728</c:v>
                </c:pt>
                <c:pt idx="25">
                  <c:v>4.4504590685454737</c:v>
                </c:pt>
              </c:numCache>
            </c:numRef>
          </c:val>
        </c:ser>
        <c:ser>
          <c:idx val="4"/>
          <c:order val="1"/>
          <c:tx>
            <c:strRef>
              <c:f>'Slide 5'!$AC$3</c:f>
              <c:strCache>
                <c:ptCount val="1"/>
                <c:pt idx="0">
                  <c:v>Imports</c:v>
                </c:pt>
              </c:strCache>
            </c:strRef>
          </c:tx>
          <c:spPr>
            <a:solidFill>
              <a:schemeClr val="accent5"/>
            </a:solidFill>
            <a:ln w="25400">
              <a:noFill/>
            </a:ln>
            <a:effectLst/>
          </c:spPr>
          <c:cat>
            <c:numRef>
              <c:f>'Slide 5'!$X$7:$X$32</c:f>
              <c:numCache>
                <c:formatCode>General</c:formatCode>
                <c:ptCount val="2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numCache>
            </c:numRef>
          </c:cat>
          <c:val>
            <c:numRef>
              <c:f>'Slide 5'!$AC$7:$AC$32</c:f>
              <c:numCache>
                <c:formatCode>_(* #,##0.0_);_(* \(#,##0.0\);_(* "-"??_);_(@_)</c:formatCode>
                <c:ptCount val="26"/>
                <c:pt idx="0">
                  <c:v>2.1648094999999996</c:v>
                </c:pt>
                <c:pt idx="1">
                  <c:v>2.6361696995715551</c:v>
                </c:pt>
                <c:pt idx="2">
                  <c:v>2.6462500000000002</c:v>
                </c:pt>
                <c:pt idx="3">
                  <c:v>3.0330348470469413</c:v>
                </c:pt>
                <c:pt idx="4">
                  <c:v>3.0842499999999995</c:v>
                </c:pt>
                <c:pt idx="5">
                  <c:v>3.4562424999999997</c:v>
                </c:pt>
                <c:pt idx="6">
                  <c:v>4.0660305000000001</c:v>
                </c:pt>
                <c:pt idx="7">
                  <c:v>4.5416214999999998</c:v>
                </c:pt>
                <c:pt idx="8">
                  <c:v>4.9372199999999991</c:v>
                </c:pt>
                <c:pt idx="9">
                  <c:v>5.2742500000000003</c:v>
                </c:pt>
                <c:pt idx="10">
                  <c:v>5.5271329170485775</c:v>
                </c:pt>
                <c:pt idx="11">
                  <c:v>5.6357853674419554</c:v>
                </c:pt>
                <c:pt idx="12">
                  <c:v>5.6682601219403805</c:v>
                </c:pt>
                <c:pt idx="13">
                  <c:v>5.7499368155999155</c:v>
                </c:pt>
                <c:pt idx="14">
                  <c:v>5.8657508151453808</c:v>
                </c:pt>
                <c:pt idx="15">
                  <c:v>5.9353592106180253</c:v>
                </c:pt>
                <c:pt idx="16">
                  <c:v>6.0091956773932118</c:v>
                </c:pt>
                <c:pt idx="17">
                  <c:v>6.0672610675340302</c:v>
                </c:pt>
                <c:pt idx="18">
                  <c:v>6.1026094126313826</c:v>
                </c:pt>
                <c:pt idx="19">
                  <c:v>6.2091788497593781</c:v>
                </c:pt>
                <c:pt idx="20">
                  <c:v>6.2527770062678174</c:v>
                </c:pt>
                <c:pt idx="21">
                  <c:v>6.300482214895287</c:v>
                </c:pt>
                <c:pt idx="22">
                  <c:v>6.3741779645978092</c:v>
                </c:pt>
                <c:pt idx="23">
                  <c:v>6.4772426198784681</c:v>
                </c:pt>
                <c:pt idx="24">
                  <c:v>6.5798378693850452</c:v>
                </c:pt>
                <c:pt idx="25">
                  <c:v>6.6827612263030458</c:v>
                </c:pt>
              </c:numCache>
            </c:numRef>
          </c:val>
        </c:ser>
        <c:ser>
          <c:idx val="2"/>
          <c:order val="2"/>
          <c:tx>
            <c:strRef>
              <c:f>'Slide 5'!$AA$3</c:f>
              <c:strCache>
                <c:ptCount val="1"/>
                <c:pt idx="0">
                  <c:v>Shale Gas</c:v>
                </c:pt>
              </c:strCache>
            </c:strRef>
          </c:tx>
          <c:spPr>
            <a:solidFill>
              <a:schemeClr val="accent3"/>
            </a:solidFill>
            <a:ln w="25400">
              <a:noFill/>
            </a:ln>
            <a:effectLst/>
          </c:spPr>
          <c:cat>
            <c:numRef>
              <c:f>'Slide 5'!$X$7:$X$32</c:f>
              <c:numCache>
                <c:formatCode>General</c:formatCode>
                <c:ptCount val="2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numCache>
            </c:numRef>
          </c:cat>
          <c:val>
            <c:numRef>
              <c:f>'Slide 5'!$AA$7:$AA$32</c:f>
              <c:numCache>
                <c:formatCode>_(* #,##0.00_);_(* \(#,##0.00\);_(* "-"??_);_(@_)</c:formatCode>
                <c:ptCount val="26"/>
                <c:pt idx="0">
                  <c:v>0.15891749999999999</c:v>
                </c:pt>
                <c:pt idx="1">
                  <c:v>0.27192549999999999</c:v>
                </c:pt>
                <c:pt idx="2">
                  <c:v>0.3996910566252756</c:v>
                </c:pt>
                <c:pt idx="3">
                  <c:v>0.53119762147286753</c:v>
                </c:pt>
                <c:pt idx="4">
                  <c:v>0.72542795156981088</c:v>
                </c:pt>
                <c:pt idx="5">
                  <c:v>0.98128691250950129</c:v>
                </c:pt>
                <c:pt idx="6">
                  <c:v>1.2218022535237958</c:v>
                </c:pt>
                <c:pt idx="7">
                  <c:v>1.4842288638959666</c:v>
                </c:pt>
                <c:pt idx="8">
                  <c:v>1.7474921317273482</c:v>
                </c:pt>
                <c:pt idx="9">
                  <c:v>1.9582902050246789</c:v>
                </c:pt>
                <c:pt idx="10">
                  <c:v>2.1816389219169188</c:v>
                </c:pt>
                <c:pt idx="11">
                  <c:v>2.4279096491798513</c:v>
                </c:pt>
                <c:pt idx="12">
                  <c:v>2.7425123353209542</c:v>
                </c:pt>
                <c:pt idx="13">
                  <c:v>3.0670415695061566</c:v>
                </c:pt>
                <c:pt idx="14">
                  <c:v>3.3646732849151131</c:v>
                </c:pt>
                <c:pt idx="15">
                  <c:v>3.6923408331131884</c:v>
                </c:pt>
                <c:pt idx="16">
                  <c:v>4.0203915260724079</c:v>
                </c:pt>
                <c:pt idx="17">
                  <c:v>4.3993340931663809</c:v>
                </c:pt>
                <c:pt idx="18">
                  <c:v>4.6978410446231029</c:v>
                </c:pt>
                <c:pt idx="19">
                  <c:v>5.0027954979504932</c:v>
                </c:pt>
                <c:pt idx="20">
                  <c:v>5.3697370335715098</c:v>
                </c:pt>
                <c:pt idx="21">
                  <c:v>5.724169570385941</c:v>
                </c:pt>
                <c:pt idx="22">
                  <c:v>6.0707729766179099</c:v>
                </c:pt>
                <c:pt idx="23">
                  <c:v>6.3821448832704313</c:v>
                </c:pt>
                <c:pt idx="24">
                  <c:v>6.7232679919963685</c:v>
                </c:pt>
                <c:pt idx="25">
                  <c:v>7.057959676977136</c:v>
                </c:pt>
              </c:numCache>
            </c:numRef>
          </c:val>
        </c:ser>
        <c:ser>
          <c:idx val="3"/>
          <c:order val="3"/>
          <c:tx>
            <c:strRef>
              <c:f>'Slide 5'!$AB$3</c:f>
              <c:strCache>
                <c:ptCount val="1"/>
                <c:pt idx="0">
                  <c:v>Tight Gas</c:v>
                </c:pt>
              </c:strCache>
            </c:strRef>
          </c:tx>
          <c:spPr>
            <a:solidFill>
              <a:schemeClr val="accent4"/>
            </a:solidFill>
            <a:ln w="25400">
              <a:noFill/>
            </a:ln>
            <a:effectLst/>
          </c:spPr>
          <c:cat>
            <c:numRef>
              <c:f>'Slide 5'!$X$7:$X$32</c:f>
              <c:numCache>
                <c:formatCode>General</c:formatCode>
                <c:ptCount val="2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numCache>
            </c:numRef>
          </c:cat>
          <c:val>
            <c:numRef>
              <c:f>'Slide 5'!$AB$7:$AB$32</c:f>
              <c:numCache>
                <c:formatCode>_(* #,##0.00_);_(* \(#,##0.00\);_(* "-"??_);_(@_)</c:formatCode>
                <c:ptCount val="26"/>
                <c:pt idx="0">
                  <c:v>0.10110013455091899</c:v>
                </c:pt>
                <c:pt idx="1">
                  <c:v>0.11811351103918624</c:v>
                </c:pt>
                <c:pt idx="2">
                  <c:v>0.13840775605677649</c:v>
                </c:pt>
                <c:pt idx="3">
                  <c:v>0.15568101182264291</c:v>
                </c:pt>
                <c:pt idx="4">
                  <c:v>0.18178597837070554</c:v>
                </c:pt>
                <c:pt idx="5">
                  <c:v>0.19785670351507326</c:v>
                </c:pt>
                <c:pt idx="6">
                  <c:v>0.21939893494556492</c:v>
                </c:pt>
                <c:pt idx="7">
                  <c:v>0.25075054167927618</c:v>
                </c:pt>
                <c:pt idx="8">
                  <c:v>0.28687125737338276</c:v>
                </c:pt>
                <c:pt idx="9">
                  <c:v>0.31851381142185148</c:v>
                </c:pt>
                <c:pt idx="10">
                  <c:v>0.35588364776006665</c:v>
                </c:pt>
                <c:pt idx="11">
                  <c:v>0.40006614136128255</c:v>
                </c:pt>
                <c:pt idx="12">
                  <c:v>0.45854775245303464</c:v>
                </c:pt>
                <c:pt idx="13">
                  <c:v>0.5217918589617202</c:v>
                </c:pt>
                <c:pt idx="14">
                  <c:v>0.58346631192014353</c:v>
                </c:pt>
                <c:pt idx="15">
                  <c:v>0.65365486800396777</c:v>
                </c:pt>
                <c:pt idx="16">
                  <c:v>0.72592730030332275</c:v>
                </c:pt>
                <c:pt idx="17">
                  <c:v>0.80963284581237938</c:v>
                </c:pt>
                <c:pt idx="18">
                  <c:v>0.88089005284902777</c:v>
                </c:pt>
                <c:pt idx="19">
                  <c:v>0.95510780344149604</c:v>
                </c:pt>
                <c:pt idx="20">
                  <c:v>1.0433569025763261</c:v>
                </c:pt>
                <c:pt idx="21">
                  <c:v>1.1300159406384132</c:v>
                </c:pt>
                <c:pt idx="22">
                  <c:v>1.2170172834038642</c:v>
                </c:pt>
                <c:pt idx="23">
                  <c:v>1.2989568920837298</c:v>
                </c:pt>
                <c:pt idx="24">
                  <c:v>1.3872502910577693</c:v>
                </c:pt>
                <c:pt idx="25">
                  <c:v>1.4757000392702748</c:v>
                </c:pt>
              </c:numCache>
            </c:numRef>
          </c:val>
        </c:ser>
        <c:ser>
          <c:idx val="0"/>
          <c:order val="4"/>
          <c:tx>
            <c:strRef>
              <c:f>'Slide 5'!$Y$3</c:f>
              <c:strCache>
                <c:ptCount val="1"/>
                <c:pt idx="0">
                  <c:v>CoalBed Methane</c:v>
                </c:pt>
              </c:strCache>
            </c:strRef>
          </c:tx>
          <c:spPr>
            <a:solidFill>
              <a:schemeClr val="accent1"/>
            </a:solidFill>
            <a:ln w="25400">
              <a:noFill/>
            </a:ln>
            <a:effectLst/>
          </c:spPr>
          <c:cat>
            <c:numRef>
              <c:f>'Slide 5'!$X$7:$X$32</c:f>
              <c:numCache>
                <c:formatCode>General</c:formatCode>
                <c:ptCount val="2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numCache>
            </c:numRef>
          </c:cat>
          <c:val>
            <c:numRef>
              <c:f>'Slide 5'!$Y$7:$Y$32</c:f>
              <c:numCache>
                <c:formatCode>_(* #,##0.00_);_(* \(#,##0.00\);_(* "-"??_);_(@_)</c:formatCode>
                <c:ptCount val="26"/>
                <c:pt idx="0">
                  <c:v>0.30017749999999999</c:v>
                </c:pt>
                <c:pt idx="1">
                  <c:v>0.31430349999999996</c:v>
                </c:pt>
                <c:pt idx="2">
                  <c:v>0.30983822508344888</c:v>
                </c:pt>
                <c:pt idx="3">
                  <c:v>0.32396971166423727</c:v>
                </c:pt>
                <c:pt idx="4">
                  <c:v>0.34985014224771971</c:v>
                </c:pt>
                <c:pt idx="5">
                  <c:v>0.35185823456366366</c:v>
                </c:pt>
                <c:pt idx="6">
                  <c:v>0.36003414708170622</c:v>
                </c:pt>
                <c:pt idx="7">
                  <c:v>0.38016022282745543</c:v>
                </c:pt>
                <c:pt idx="8">
                  <c:v>0.4036170165631876</c:v>
                </c:pt>
                <c:pt idx="9">
                  <c:v>0.41782980540169196</c:v>
                </c:pt>
                <c:pt idx="10">
                  <c:v>0.43728523387805246</c:v>
                </c:pt>
                <c:pt idx="11">
                  <c:v>0.46315730987011372</c:v>
                </c:pt>
                <c:pt idx="12">
                  <c:v>0.50289659349745908</c:v>
                </c:pt>
                <c:pt idx="13">
                  <c:v>0.54486322819266331</c:v>
                </c:pt>
                <c:pt idx="14">
                  <c:v>0.58278329671099049</c:v>
                </c:pt>
                <c:pt idx="15">
                  <c:v>0.62681487935510516</c:v>
                </c:pt>
                <c:pt idx="16">
                  <c:v>0.67128402346188676</c:v>
                </c:pt>
                <c:pt idx="17">
                  <c:v>0.72475937539307511</c:v>
                </c:pt>
                <c:pt idx="18">
                  <c:v>0.76558012473476311</c:v>
                </c:pt>
                <c:pt idx="19">
                  <c:v>0.80812348002572043</c:v>
                </c:pt>
                <c:pt idx="20">
                  <c:v>0.86132652786371988</c:v>
                </c:pt>
                <c:pt idx="21">
                  <c:v>0.91396225795675656</c:v>
                </c:pt>
                <c:pt idx="22">
                  <c:v>0.96587093553875902</c:v>
                </c:pt>
                <c:pt idx="23">
                  <c:v>1.0129970937975654</c:v>
                </c:pt>
                <c:pt idx="24">
                  <c:v>1.0662683338250873</c:v>
                </c:pt>
                <c:pt idx="25">
                  <c:v>1.118919988904066</c:v>
                </c:pt>
              </c:numCache>
            </c:numRef>
          </c:val>
        </c:ser>
        <c:dLbls>
          <c:showLegendKey val="0"/>
          <c:showVal val="0"/>
          <c:showCatName val="0"/>
          <c:showSerName val="0"/>
          <c:showPercent val="0"/>
          <c:showBubbleSize val="0"/>
        </c:dLbls>
        <c:axId val="244093952"/>
        <c:axId val="244094512"/>
      </c:areaChart>
      <c:catAx>
        <c:axId val="244093952"/>
        <c:scaling>
          <c:orientation val="minMax"/>
        </c:scaling>
        <c:delete val="0"/>
        <c:axPos val="b"/>
        <c:numFmt formatCode="General" sourceLinked="1"/>
        <c:majorTickMark val="out"/>
        <c:minorTickMark val="none"/>
        <c:tickLblPos val="nextTo"/>
        <c:spPr>
          <a:noFill/>
          <a:ln w="12700"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244094512"/>
        <c:crosses val="autoZero"/>
        <c:auto val="1"/>
        <c:lblAlgn val="ctr"/>
        <c:lblOffset val="100"/>
        <c:tickLblSkip val="5"/>
        <c:tickMarkSkip val="5"/>
        <c:noMultiLvlLbl val="0"/>
      </c:catAx>
      <c:valAx>
        <c:axId val="244094512"/>
        <c:scaling>
          <c:orientation val="minMax"/>
        </c:scaling>
        <c:delete val="0"/>
        <c:axPos val="l"/>
        <c:majorGridlines>
          <c:spPr>
            <a:ln w="9525" cap="flat" cmpd="sng" algn="ctr">
              <a:solidFill>
                <a:schemeClr val="bg1">
                  <a:lumMod val="75000"/>
                </a:schemeClr>
              </a:solidFill>
              <a:round/>
            </a:ln>
            <a:effectLst/>
          </c:spPr>
        </c:majorGridlines>
        <c:numFmt formatCode="General" sourceLinked="0"/>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244093952"/>
        <c:crosses val="autoZero"/>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a:pPr>
      <a:endParaRPr lang="en-US"/>
    </a:p>
  </c:txPr>
  <c:externalData r:id="rId3">
    <c:autoUpdate val="0"/>
  </c:externalData>
  <c:userShapes r:id="rId4"/>
</c:chartSpace>
</file>

<file path=ppt/charts/chart3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8.1210629921259866E-2"/>
          <c:y val="9.7386151473333876E-2"/>
          <c:w val="0.87434492563429578"/>
          <c:h val="0.70950320642909326"/>
        </c:manualLayout>
      </c:layout>
      <c:barChart>
        <c:barDir val="col"/>
        <c:grouping val="clustered"/>
        <c:varyColors val="0"/>
        <c:ser>
          <c:idx val="4"/>
          <c:order val="0"/>
          <c:tx>
            <c:strRef>
              <c:f>'_6_net trade_OECD'!$B$26</c:f>
              <c:strCache>
                <c:ptCount val="1"/>
                <c:pt idx="0">
                  <c:v>2010</c:v>
                </c:pt>
              </c:strCache>
            </c:strRef>
          </c:tx>
          <c:invertIfNegative val="0"/>
          <c:cat>
            <c:strRef>
              <c:f>'_6_net trade_OECD'!$A$27:$A$30</c:f>
              <c:strCache>
                <c:ptCount val="4"/>
                <c:pt idx="0">
                  <c:v>OECD Americas</c:v>
                </c:pt>
                <c:pt idx="1">
                  <c:v>OECD Europe</c:v>
                </c:pt>
                <c:pt idx="2">
                  <c:v>Australia and New Zealand</c:v>
                </c:pt>
                <c:pt idx="3">
                  <c:v>Japan &amp; South Korea</c:v>
                </c:pt>
              </c:strCache>
            </c:strRef>
          </c:cat>
          <c:val>
            <c:numRef>
              <c:f>'_6_net trade_OECD'!$B$27:$B$30</c:f>
              <c:numCache>
                <c:formatCode>_(* #,##0.0_);_(* \(#,##0.0\);_(* "-"??_);_(@_)</c:formatCode>
                <c:ptCount val="4"/>
                <c:pt idx="0">
                  <c:v>0.75856678831199864</c:v>
                </c:pt>
                <c:pt idx="1">
                  <c:v>9.1115666520299996</c:v>
                </c:pt>
                <c:pt idx="2">
                  <c:v>-0.90563998734199991</c:v>
                </c:pt>
                <c:pt idx="3">
                  <c:v>4.9475711296859988</c:v>
                </c:pt>
              </c:numCache>
            </c:numRef>
          </c:val>
        </c:ser>
        <c:ser>
          <c:idx val="0"/>
          <c:order val="1"/>
          <c:tx>
            <c:strRef>
              <c:f>'_6_net trade_OECD'!$C$26</c:f>
              <c:strCache>
                <c:ptCount val="1"/>
                <c:pt idx="0">
                  <c:v>2015</c:v>
                </c:pt>
              </c:strCache>
            </c:strRef>
          </c:tx>
          <c:invertIfNegative val="0"/>
          <c:cat>
            <c:strRef>
              <c:f>'_6_net trade_OECD'!$A$27:$A$30</c:f>
              <c:strCache>
                <c:ptCount val="4"/>
                <c:pt idx="0">
                  <c:v>OECD Americas</c:v>
                </c:pt>
                <c:pt idx="1">
                  <c:v>OECD Europe</c:v>
                </c:pt>
                <c:pt idx="2">
                  <c:v>Australia and New Zealand</c:v>
                </c:pt>
                <c:pt idx="3">
                  <c:v>Japan &amp; South Korea</c:v>
                </c:pt>
              </c:strCache>
            </c:strRef>
          </c:cat>
          <c:val>
            <c:numRef>
              <c:f>'_6_net trade_OECD'!$C$27:$C$30</c:f>
              <c:numCache>
                <c:formatCode>_(* #,##0.0_);_(* \(#,##0.0\);_(* "-"??_);_(@_)</c:formatCode>
                <c:ptCount val="4"/>
                <c:pt idx="0">
                  <c:v>0.45618804926546819</c:v>
                </c:pt>
                <c:pt idx="1">
                  <c:v>9.2697097522441751</c:v>
                </c:pt>
                <c:pt idx="2">
                  <c:v>-1.1887052759554864</c:v>
                </c:pt>
                <c:pt idx="3">
                  <c:v>5.6959191300000009</c:v>
                </c:pt>
              </c:numCache>
            </c:numRef>
          </c:val>
        </c:ser>
        <c:ser>
          <c:idx val="1"/>
          <c:order val="2"/>
          <c:tx>
            <c:strRef>
              <c:f>'_6_net trade_OECD'!$D$26</c:f>
              <c:strCache>
                <c:ptCount val="1"/>
                <c:pt idx="0">
                  <c:v>2020</c:v>
                </c:pt>
              </c:strCache>
            </c:strRef>
          </c:tx>
          <c:invertIfNegative val="0"/>
          <c:cat>
            <c:strRef>
              <c:f>'_6_net trade_OECD'!$A$27:$A$30</c:f>
              <c:strCache>
                <c:ptCount val="4"/>
                <c:pt idx="0">
                  <c:v>OECD Americas</c:v>
                </c:pt>
                <c:pt idx="1">
                  <c:v>OECD Europe</c:v>
                </c:pt>
                <c:pt idx="2">
                  <c:v>Australia and New Zealand</c:v>
                </c:pt>
                <c:pt idx="3">
                  <c:v>Japan &amp; South Korea</c:v>
                </c:pt>
              </c:strCache>
            </c:strRef>
          </c:cat>
          <c:val>
            <c:numRef>
              <c:f>'_6_net trade_OECD'!$D$27:$D$30</c:f>
              <c:numCache>
                <c:formatCode>_(* #,##0.0_);_(* \(#,##0.0\);_(* "-"??_);_(@_)</c:formatCode>
                <c:ptCount val="4"/>
                <c:pt idx="0">
                  <c:v>-2.5951482000000001</c:v>
                </c:pt>
                <c:pt idx="1">
                  <c:v>10.97787282813802</c:v>
                </c:pt>
                <c:pt idx="2">
                  <c:v>-3.5260534665692447</c:v>
                </c:pt>
                <c:pt idx="3">
                  <c:v>5.9926999999999992</c:v>
                </c:pt>
              </c:numCache>
            </c:numRef>
          </c:val>
        </c:ser>
        <c:ser>
          <c:idx val="2"/>
          <c:order val="3"/>
          <c:tx>
            <c:strRef>
              <c:f>'_6_net trade_OECD'!$E$26</c:f>
              <c:strCache>
                <c:ptCount val="1"/>
                <c:pt idx="0">
                  <c:v>2030</c:v>
                </c:pt>
              </c:strCache>
            </c:strRef>
          </c:tx>
          <c:invertIfNegative val="0"/>
          <c:cat>
            <c:strRef>
              <c:f>'_6_net trade_OECD'!$A$27:$A$30</c:f>
              <c:strCache>
                <c:ptCount val="4"/>
                <c:pt idx="0">
                  <c:v>OECD Americas</c:v>
                </c:pt>
                <c:pt idx="1">
                  <c:v>OECD Europe</c:v>
                </c:pt>
                <c:pt idx="2">
                  <c:v>Australia and New Zealand</c:v>
                </c:pt>
                <c:pt idx="3">
                  <c:v>Japan &amp; South Korea</c:v>
                </c:pt>
              </c:strCache>
            </c:strRef>
          </c:cat>
          <c:val>
            <c:numRef>
              <c:f>'_6_net trade_OECD'!$E$27:$E$30</c:f>
              <c:numCache>
                <c:formatCode>_(* #,##0.0_);_(* \(#,##0.0\);_(* "-"??_);_(@_)</c:formatCode>
                <c:ptCount val="4"/>
                <c:pt idx="0">
                  <c:v>-3.9172318050000001</c:v>
                </c:pt>
                <c:pt idx="1">
                  <c:v>11.165232490150666</c:v>
                </c:pt>
                <c:pt idx="2">
                  <c:v>-3.8690000000000002</c:v>
                </c:pt>
                <c:pt idx="3">
                  <c:v>6.1223999999999998</c:v>
                </c:pt>
              </c:numCache>
            </c:numRef>
          </c:val>
        </c:ser>
        <c:ser>
          <c:idx val="3"/>
          <c:order val="4"/>
          <c:tx>
            <c:strRef>
              <c:f>'_6_net trade_OECD'!$F$26</c:f>
              <c:strCache>
                <c:ptCount val="1"/>
                <c:pt idx="0">
                  <c:v>2040</c:v>
                </c:pt>
              </c:strCache>
            </c:strRef>
          </c:tx>
          <c:invertIfNegative val="0"/>
          <c:cat>
            <c:strRef>
              <c:f>'_6_net trade_OECD'!$A$27:$A$30</c:f>
              <c:strCache>
                <c:ptCount val="4"/>
                <c:pt idx="0">
                  <c:v>OECD Americas</c:v>
                </c:pt>
                <c:pt idx="1">
                  <c:v>OECD Europe</c:v>
                </c:pt>
                <c:pt idx="2">
                  <c:v>Australia and New Zealand</c:v>
                </c:pt>
                <c:pt idx="3">
                  <c:v>Japan &amp; South Korea</c:v>
                </c:pt>
              </c:strCache>
            </c:strRef>
          </c:cat>
          <c:val>
            <c:numRef>
              <c:f>'_6_net trade_OECD'!$F$27:$F$30</c:f>
              <c:numCache>
                <c:formatCode>_(* #,##0.0_);_(* \(#,##0.0\);_(* "-"??_);_(@_)</c:formatCode>
                <c:ptCount val="4"/>
                <c:pt idx="0">
                  <c:v>-5.3655168150000003</c:v>
                </c:pt>
                <c:pt idx="1">
                  <c:v>14.966453310631483</c:v>
                </c:pt>
                <c:pt idx="2">
                  <c:v>-4.4530000000000003</c:v>
                </c:pt>
                <c:pt idx="3">
                  <c:v>6.5889536585365853</c:v>
                </c:pt>
              </c:numCache>
            </c:numRef>
          </c:val>
        </c:ser>
        <c:dLbls>
          <c:showLegendKey val="0"/>
          <c:showVal val="0"/>
          <c:showCatName val="0"/>
          <c:showSerName val="0"/>
          <c:showPercent val="0"/>
          <c:showBubbleSize val="0"/>
        </c:dLbls>
        <c:gapWidth val="150"/>
        <c:axId val="244377712"/>
        <c:axId val="244378272"/>
      </c:barChart>
      <c:catAx>
        <c:axId val="244377712"/>
        <c:scaling>
          <c:orientation val="minMax"/>
        </c:scaling>
        <c:delete val="0"/>
        <c:axPos val="b"/>
        <c:numFmt formatCode="General" sourceLinked="1"/>
        <c:majorTickMark val="out"/>
        <c:minorTickMark val="none"/>
        <c:tickLblPos val="low"/>
        <c:spPr>
          <a:ln w="12700">
            <a:solidFill>
              <a:schemeClr val="tx1"/>
            </a:solidFill>
          </a:ln>
        </c:spPr>
        <c:txPr>
          <a:bodyPr/>
          <a:lstStyle/>
          <a:p>
            <a:pPr>
              <a:defRPr sz="1300"/>
            </a:pPr>
            <a:endParaRPr lang="en-US"/>
          </a:p>
        </c:txPr>
        <c:crossAx val="244378272"/>
        <c:crosses val="autoZero"/>
        <c:auto val="1"/>
        <c:lblAlgn val="ctr"/>
        <c:lblOffset val="100"/>
        <c:noMultiLvlLbl val="0"/>
      </c:catAx>
      <c:valAx>
        <c:axId val="244378272"/>
        <c:scaling>
          <c:orientation val="minMax"/>
          <c:max val="20"/>
          <c:min val="-15"/>
        </c:scaling>
        <c:delete val="0"/>
        <c:axPos val="l"/>
        <c:majorGridlines>
          <c:spPr>
            <a:ln>
              <a:solidFill>
                <a:schemeClr val="bg1">
                  <a:lumMod val="75000"/>
                </a:schemeClr>
              </a:solidFill>
            </a:ln>
          </c:spPr>
        </c:majorGridlines>
        <c:numFmt formatCode="General" sourceLinked="0"/>
        <c:majorTickMark val="out"/>
        <c:minorTickMark val="none"/>
        <c:tickLblPos val="nextTo"/>
        <c:spPr>
          <a:ln>
            <a:noFill/>
          </a:ln>
        </c:spPr>
        <c:txPr>
          <a:bodyPr/>
          <a:lstStyle/>
          <a:p>
            <a:pPr>
              <a:defRPr sz="1400"/>
            </a:pPr>
            <a:endParaRPr lang="en-US"/>
          </a:p>
        </c:txPr>
        <c:crossAx val="244377712"/>
        <c:crosses val="autoZero"/>
        <c:crossBetween val="between"/>
      </c:valAx>
    </c:plotArea>
    <c:plotVisOnly val="1"/>
    <c:dispBlanksAs val="gap"/>
    <c:showDLblsOverMax val="0"/>
  </c:chart>
  <c:spPr>
    <a:ln>
      <a:noFill/>
    </a:ln>
  </c:spPr>
  <c:externalData r:id="rId1">
    <c:autoUpdate val="0"/>
  </c:externalData>
  <c:userShapes r:id="rId2"/>
</c:chartSpace>
</file>

<file path=ppt/charts/chart3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4097937946625719E-2"/>
          <c:y val="0.1779696549686513"/>
          <c:w val="0.91145747149613299"/>
          <c:h val="0.65368786718997585"/>
        </c:manualLayout>
      </c:layout>
      <c:barChart>
        <c:barDir val="col"/>
        <c:grouping val="clustered"/>
        <c:varyColors val="0"/>
        <c:ser>
          <c:idx val="4"/>
          <c:order val="0"/>
          <c:tx>
            <c:strRef>
              <c:f>'_6_net trade_OECD'!$B$39</c:f>
              <c:strCache>
                <c:ptCount val="1"/>
                <c:pt idx="0">
                  <c:v>2010</c:v>
                </c:pt>
              </c:strCache>
            </c:strRef>
          </c:tx>
          <c:invertIfNegative val="0"/>
          <c:cat>
            <c:strRef>
              <c:f>'_6_net trade_OECD'!$A$40:$A$43</c:f>
              <c:strCache>
                <c:ptCount val="4"/>
                <c:pt idx="0">
                  <c:v>Middle East</c:v>
                </c:pt>
                <c:pt idx="1">
                  <c:v>Europe and Eurasia</c:v>
                </c:pt>
                <c:pt idx="2">
                  <c:v>Africa</c:v>
                </c:pt>
                <c:pt idx="3">
                  <c:v>Asia</c:v>
                </c:pt>
              </c:strCache>
            </c:strRef>
          </c:cat>
          <c:val>
            <c:numRef>
              <c:f>'_6_net trade_OECD'!$B$40:$B$43</c:f>
              <c:numCache>
                <c:formatCode>_(* #,##0.0_);_(* \(#,##0.0\);_(* "-"??_);_(@_)</c:formatCode>
                <c:ptCount val="4"/>
                <c:pt idx="0">
                  <c:v>-3.218462705846</c:v>
                </c:pt>
                <c:pt idx="1">
                  <c:v>-5.187296901669999</c:v>
                </c:pt>
                <c:pt idx="2">
                  <c:v>-3.6634584857859998</c:v>
                </c:pt>
                <c:pt idx="3">
                  <c:v>-1.1403299332019994</c:v>
                </c:pt>
              </c:numCache>
            </c:numRef>
          </c:val>
        </c:ser>
        <c:ser>
          <c:idx val="0"/>
          <c:order val="1"/>
          <c:tx>
            <c:strRef>
              <c:f>'_6_net trade_OECD'!$C$39</c:f>
              <c:strCache>
                <c:ptCount val="1"/>
                <c:pt idx="0">
                  <c:v>2015</c:v>
                </c:pt>
              </c:strCache>
            </c:strRef>
          </c:tx>
          <c:invertIfNegative val="0"/>
          <c:cat>
            <c:strRef>
              <c:f>'_6_net trade_OECD'!$A$40:$A$43</c:f>
              <c:strCache>
                <c:ptCount val="4"/>
                <c:pt idx="0">
                  <c:v>Middle East</c:v>
                </c:pt>
                <c:pt idx="1">
                  <c:v>Europe and Eurasia</c:v>
                </c:pt>
                <c:pt idx="2">
                  <c:v>Africa</c:v>
                </c:pt>
                <c:pt idx="3">
                  <c:v>Asia</c:v>
                </c:pt>
              </c:strCache>
            </c:strRef>
          </c:cat>
          <c:val>
            <c:numRef>
              <c:f>'_6_net trade_OECD'!$C$40:$C$43</c:f>
              <c:numCache>
                <c:formatCode>_(* #,##0.0_);_(* \(#,##0.0\);_(* "-"??_);_(@_)</c:formatCode>
                <c:ptCount val="4"/>
                <c:pt idx="0">
                  <c:v>-4.17037071681714</c:v>
                </c:pt>
                <c:pt idx="1">
                  <c:v>-8.2307554666970173</c:v>
                </c:pt>
                <c:pt idx="2">
                  <c:v>-2.5259493178792645</c:v>
                </c:pt>
                <c:pt idx="3">
                  <c:v>0.91256213142346021</c:v>
                </c:pt>
              </c:numCache>
            </c:numRef>
          </c:val>
        </c:ser>
        <c:ser>
          <c:idx val="1"/>
          <c:order val="2"/>
          <c:tx>
            <c:strRef>
              <c:f>'_6_net trade_OECD'!$D$39</c:f>
              <c:strCache>
                <c:ptCount val="1"/>
                <c:pt idx="0">
                  <c:v>2020</c:v>
                </c:pt>
              </c:strCache>
            </c:strRef>
          </c:tx>
          <c:invertIfNegative val="0"/>
          <c:cat>
            <c:strRef>
              <c:f>'_6_net trade_OECD'!$A$40:$A$43</c:f>
              <c:strCache>
                <c:ptCount val="4"/>
                <c:pt idx="0">
                  <c:v>Middle East</c:v>
                </c:pt>
                <c:pt idx="1">
                  <c:v>Europe and Eurasia</c:v>
                </c:pt>
                <c:pt idx="2">
                  <c:v>Africa</c:v>
                </c:pt>
                <c:pt idx="3">
                  <c:v>Asia</c:v>
                </c:pt>
              </c:strCache>
            </c:strRef>
          </c:cat>
          <c:val>
            <c:numRef>
              <c:f>'_6_net trade_OECD'!$D$40:$D$43</c:f>
              <c:numCache>
                <c:formatCode>_(* #,##0.0_);_(* \(#,##0.0\);_(* "-"??_);_(@_)</c:formatCode>
                <c:ptCount val="4"/>
                <c:pt idx="0">
                  <c:v>-4.6939019323170061</c:v>
                </c:pt>
                <c:pt idx="1">
                  <c:v>-6.9437316388229151</c:v>
                </c:pt>
                <c:pt idx="2">
                  <c:v>-2.9886500920856331</c:v>
                </c:pt>
                <c:pt idx="3">
                  <c:v>4.2498633564795423</c:v>
                </c:pt>
              </c:numCache>
            </c:numRef>
          </c:val>
        </c:ser>
        <c:ser>
          <c:idx val="2"/>
          <c:order val="3"/>
          <c:tx>
            <c:strRef>
              <c:f>'_6_net trade_OECD'!$E$39</c:f>
              <c:strCache>
                <c:ptCount val="1"/>
                <c:pt idx="0">
                  <c:v>2030</c:v>
                </c:pt>
              </c:strCache>
            </c:strRef>
          </c:tx>
          <c:invertIfNegative val="0"/>
          <c:cat>
            <c:strRef>
              <c:f>'_6_net trade_OECD'!$A$40:$A$43</c:f>
              <c:strCache>
                <c:ptCount val="4"/>
                <c:pt idx="0">
                  <c:v>Middle East</c:v>
                </c:pt>
                <c:pt idx="1">
                  <c:v>Europe and Eurasia</c:v>
                </c:pt>
                <c:pt idx="2">
                  <c:v>Africa</c:v>
                </c:pt>
                <c:pt idx="3">
                  <c:v>Asia</c:v>
                </c:pt>
              </c:strCache>
            </c:strRef>
          </c:cat>
          <c:val>
            <c:numRef>
              <c:f>'_6_net trade_OECD'!$E$40:$E$43</c:f>
              <c:numCache>
                <c:formatCode>_(* #,##0.0_);_(* \(#,##0.0\);_(* "-"??_);_(@_)</c:formatCode>
                <c:ptCount val="4"/>
                <c:pt idx="0">
                  <c:v>-5.3954834079028071</c:v>
                </c:pt>
                <c:pt idx="1">
                  <c:v>-9.7379459298644324</c:v>
                </c:pt>
                <c:pt idx="2">
                  <c:v>-4.0842978734252409</c:v>
                </c:pt>
                <c:pt idx="3">
                  <c:v>9.5169475373983019</c:v>
                </c:pt>
              </c:numCache>
            </c:numRef>
          </c:val>
        </c:ser>
        <c:ser>
          <c:idx val="3"/>
          <c:order val="4"/>
          <c:tx>
            <c:strRef>
              <c:f>'_6_net trade_OECD'!$F$39</c:f>
              <c:strCache>
                <c:ptCount val="1"/>
                <c:pt idx="0">
                  <c:v>2040</c:v>
                </c:pt>
              </c:strCache>
            </c:strRef>
          </c:tx>
          <c:invertIfNegative val="0"/>
          <c:cat>
            <c:strRef>
              <c:f>'_6_net trade_OECD'!$A$40:$A$43</c:f>
              <c:strCache>
                <c:ptCount val="4"/>
                <c:pt idx="0">
                  <c:v>Middle East</c:v>
                </c:pt>
                <c:pt idx="1">
                  <c:v>Europe and Eurasia</c:v>
                </c:pt>
                <c:pt idx="2">
                  <c:v>Africa</c:v>
                </c:pt>
                <c:pt idx="3">
                  <c:v>Asia</c:v>
                </c:pt>
              </c:strCache>
            </c:strRef>
          </c:cat>
          <c:val>
            <c:numRef>
              <c:f>'_6_net trade_OECD'!$F$40:$F$43</c:f>
              <c:numCache>
                <c:formatCode>_(* #,##0.0_);_(* \(#,##0.0\);_(* "-"??_);_(@_)</c:formatCode>
                <c:ptCount val="4"/>
                <c:pt idx="0">
                  <c:v>-8.0320379447986703</c:v>
                </c:pt>
                <c:pt idx="1">
                  <c:v>-12.399473683084294</c:v>
                </c:pt>
                <c:pt idx="2">
                  <c:v>-4.8060032889310973</c:v>
                </c:pt>
                <c:pt idx="3">
                  <c:v>13.354940717951806</c:v>
                </c:pt>
              </c:numCache>
            </c:numRef>
          </c:val>
        </c:ser>
        <c:dLbls>
          <c:showLegendKey val="0"/>
          <c:showVal val="0"/>
          <c:showCatName val="0"/>
          <c:showSerName val="0"/>
          <c:showPercent val="0"/>
          <c:showBubbleSize val="0"/>
        </c:dLbls>
        <c:gapWidth val="150"/>
        <c:axId val="245194016"/>
        <c:axId val="245194576"/>
      </c:barChart>
      <c:catAx>
        <c:axId val="245194016"/>
        <c:scaling>
          <c:orientation val="minMax"/>
        </c:scaling>
        <c:delete val="0"/>
        <c:axPos val="b"/>
        <c:numFmt formatCode="General" sourceLinked="1"/>
        <c:majorTickMark val="out"/>
        <c:minorTickMark val="none"/>
        <c:tickLblPos val="low"/>
        <c:spPr>
          <a:ln w="12700">
            <a:solidFill>
              <a:schemeClr val="tx1"/>
            </a:solidFill>
          </a:ln>
        </c:spPr>
        <c:txPr>
          <a:bodyPr/>
          <a:lstStyle/>
          <a:p>
            <a:pPr>
              <a:defRPr sz="1300"/>
            </a:pPr>
            <a:endParaRPr lang="en-US"/>
          </a:p>
        </c:txPr>
        <c:crossAx val="245194576"/>
        <c:crosses val="autoZero"/>
        <c:auto val="1"/>
        <c:lblAlgn val="ctr"/>
        <c:lblOffset val="100"/>
        <c:noMultiLvlLbl val="0"/>
      </c:catAx>
      <c:valAx>
        <c:axId val="245194576"/>
        <c:scaling>
          <c:orientation val="minMax"/>
          <c:max val="20"/>
          <c:min val="-15"/>
        </c:scaling>
        <c:delete val="1"/>
        <c:axPos val="l"/>
        <c:majorGridlines>
          <c:spPr>
            <a:ln>
              <a:solidFill>
                <a:schemeClr val="bg1">
                  <a:lumMod val="75000"/>
                </a:schemeClr>
              </a:solidFill>
            </a:ln>
          </c:spPr>
        </c:majorGridlines>
        <c:numFmt formatCode="General" sourceLinked="0"/>
        <c:majorTickMark val="out"/>
        <c:minorTickMark val="none"/>
        <c:tickLblPos val="nextTo"/>
        <c:crossAx val="245194016"/>
        <c:crosses val="autoZero"/>
        <c:crossBetween val="between"/>
      </c:valAx>
    </c:plotArea>
    <c:plotVisOnly val="1"/>
    <c:dispBlanksAs val="gap"/>
    <c:showDLblsOverMax val="0"/>
  </c:chart>
  <c:spPr>
    <a:ln>
      <a:noFill/>
    </a:ln>
  </c:spPr>
  <c:externalData r:id="rId1">
    <c:autoUpdate val="0"/>
  </c:externalData>
  <c:userShapes r:id="rId2"/>
</c:chartSpace>
</file>

<file path=ppt/charts/chart3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5.4424894896987437E-2"/>
          <c:y val="0.1016039043806883"/>
          <c:w val="0.71997328873713795"/>
          <c:h val="0.79373482809941587"/>
        </c:manualLayout>
      </c:layout>
      <c:areaChart>
        <c:grouping val="stacked"/>
        <c:varyColors val="0"/>
        <c:ser>
          <c:idx val="1"/>
          <c:order val="0"/>
          <c:tx>
            <c:strRef>
              <c:f>'World cons by region'!$B$36</c:f>
              <c:strCache>
                <c:ptCount val="1"/>
                <c:pt idx="0">
                  <c:v>United States</c:v>
                </c:pt>
              </c:strCache>
            </c:strRef>
          </c:tx>
          <c:spPr>
            <a:solidFill>
              <a:schemeClr val="accent1">
                <a:lumMod val="50000"/>
              </a:schemeClr>
            </a:solidFill>
            <a:ln>
              <a:noFill/>
            </a:ln>
          </c:spPr>
          <c:cat>
            <c:numRef>
              <c:f>'World cons by region'!$C$35:$BK$35</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'World cons by region'!$C$36:$BA$36</c:f>
              <c:numCache>
                <c:formatCode>General</c:formatCode>
                <c:ptCount val="51"/>
                <c:pt idx="0">
                  <c:v>18.991</c:v>
                </c:pt>
                <c:pt idx="1">
                  <c:v>18.66</c:v>
                </c:pt>
                <c:pt idx="2">
                  <c:v>18.882000000000001</c:v>
                </c:pt>
                <c:pt idx="3">
                  <c:v>19.277999999999999</c:v>
                </c:pt>
                <c:pt idx="4">
                  <c:v>19.736000000000001</c:v>
                </c:pt>
                <c:pt idx="5">
                  <c:v>19.702000000000002</c:v>
                </c:pt>
                <c:pt idx="6">
                  <c:v>20.655000000000001</c:v>
                </c:pt>
                <c:pt idx="7">
                  <c:v>21.231000000000002</c:v>
                </c:pt>
                <c:pt idx="8">
                  <c:v>21.026</c:v>
                </c:pt>
                <c:pt idx="9">
                  <c:v>21.209</c:v>
                </c:pt>
                <c:pt idx="10">
                  <c:v>22.58</c:v>
                </c:pt>
                <c:pt idx="11">
                  <c:v>21.914000000000001</c:v>
                </c:pt>
                <c:pt idx="12">
                  <c:v>21.904</c:v>
                </c:pt>
                <c:pt idx="13">
                  <c:v>22.321000000000002</c:v>
                </c:pt>
                <c:pt idx="14">
                  <c:v>22.466000000000001</c:v>
                </c:pt>
                <c:pt idx="15">
                  <c:v>22.689599999999999</c:v>
                </c:pt>
                <c:pt idx="16">
                  <c:v>22.3598</c:v>
                </c:pt>
                <c:pt idx="17">
                  <c:v>22.6309</c:v>
                </c:pt>
                <c:pt idx="18">
                  <c:v>22.292300000000001</c:v>
                </c:pt>
                <c:pt idx="19">
                  <c:v>19.612500000000001</c:v>
                </c:pt>
                <c:pt idx="20">
                  <c:v>20.8078</c:v>
                </c:pt>
                <c:pt idx="21">
                  <c:v>19.629300000000001</c:v>
                </c:pt>
                <c:pt idx="22">
                  <c:v>17.336099999999998</c:v>
                </c:pt>
                <c:pt idx="23">
                  <c:v>17.978899999999999</c:v>
                </c:pt>
                <c:pt idx="24">
                  <c:v>17.9251</c:v>
                </c:pt>
                <c:pt idx="25">
                  <c:v>15.4716</c:v>
                </c:pt>
                <c:pt idx="26">
                  <c:v>13.934100000000001</c:v>
                </c:pt>
                <c:pt idx="27">
                  <c:v>14.1219</c:v>
                </c:pt>
                <c:pt idx="28">
                  <c:v>14.1311</c:v>
                </c:pt>
                <c:pt idx="29">
                  <c:v>14.8245</c:v>
                </c:pt>
                <c:pt idx="30">
                  <c:v>15.236499999999999</c:v>
                </c:pt>
                <c:pt idx="31">
                  <c:v>14.943</c:v>
                </c:pt>
                <c:pt idx="32">
                  <c:v>14.448700000000001</c:v>
                </c:pt>
                <c:pt idx="33">
                  <c:v>14.221399999999999</c:v>
                </c:pt>
                <c:pt idx="34">
                  <c:v>13.883800000000001</c:v>
                </c:pt>
                <c:pt idx="35">
                  <c:v>13.4704</c:v>
                </c:pt>
                <c:pt idx="36">
                  <c:v>13.011200000000001</c:v>
                </c:pt>
                <c:pt idx="37">
                  <c:v>12.571999999999999</c:v>
                </c:pt>
                <c:pt idx="38">
                  <c:v>12.192399999999999</c:v>
                </c:pt>
                <c:pt idx="39">
                  <c:v>11.816599999999999</c:v>
                </c:pt>
                <c:pt idx="40">
                  <c:v>11.509399999999999</c:v>
                </c:pt>
                <c:pt idx="41">
                  <c:v>11.4826</c:v>
                </c:pt>
                <c:pt idx="42">
                  <c:v>11.3514</c:v>
                </c:pt>
                <c:pt idx="43">
                  <c:v>11.311400000000001</c:v>
                </c:pt>
                <c:pt idx="44">
                  <c:v>11.1539</c:v>
                </c:pt>
                <c:pt idx="45">
                  <c:v>10.972099999999999</c:v>
                </c:pt>
                <c:pt idx="46">
                  <c:v>10.963100000000001</c:v>
                </c:pt>
                <c:pt idx="47">
                  <c:v>10.8185</c:v>
                </c:pt>
                <c:pt idx="48">
                  <c:v>10.6859</c:v>
                </c:pt>
                <c:pt idx="49">
                  <c:v>10.6068</c:v>
                </c:pt>
                <c:pt idx="50">
                  <c:v>10.5487</c:v>
                </c:pt>
              </c:numCache>
            </c:numRef>
          </c:val>
        </c:ser>
        <c:ser>
          <c:idx val="6"/>
          <c:order val="1"/>
          <c:tx>
            <c:strRef>
              <c:f>'World cons by region'!$B$37</c:f>
              <c:strCache>
                <c:ptCount val="1"/>
                <c:pt idx="0">
                  <c:v>OECD Europe</c:v>
                </c:pt>
              </c:strCache>
            </c:strRef>
          </c:tx>
          <c:spPr>
            <a:solidFill>
              <a:schemeClr val="accent1">
                <a:lumMod val="75000"/>
              </a:schemeClr>
            </a:solidFill>
            <a:ln>
              <a:noFill/>
            </a:ln>
          </c:spPr>
          <c:cat>
            <c:numRef>
              <c:f>'World cons by region'!$C$35:$BK$35</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'World cons by region'!$C$37:$BA$37</c:f>
              <c:numCache>
                <c:formatCode>General</c:formatCode>
                <c:ptCount val="51"/>
                <c:pt idx="0">
                  <c:v>17.536799999999999</c:v>
                </c:pt>
                <c:pt idx="1">
                  <c:v>16.849900000000002</c:v>
                </c:pt>
                <c:pt idx="2">
                  <c:v>15.1008</c:v>
                </c:pt>
                <c:pt idx="3">
                  <c:v>14.842599999999999</c:v>
                </c:pt>
                <c:pt idx="4">
                  <c:v>14.2895</c:v>
                </c:pt>
                <c:pt idx="5">
                  <c:v>13.763299999999999</c:v>
                </c:pt>
                <c:pt idx="6">
                  <c:v>13.885300000000001</c:v>
                </c:pt>
                <c:pt idx="7">
                  <c:v>13.6983</c:v>
                </c:pt>
                <c:pt idx="8">
                  <c:v>13.23</c:v>
                </c:pt>
                <c:pt idx="9">
                  <c:v>12.7766</c:v>
                </c:pt>
                <c:pt idx="10">
                  <c:v>13.007300000000001</c:v>
                </c:pt>
                <c:pt idx="11">
                  <c:v>12.9412</c:v>
                </c:pt>
                <c:pt idx="12">
                  <c:v>12.8073</c:v>
                </c:pt>
                <c:pt idx="13">
                  <c:v>13.2242</c:v>
                </c:pt>
                <c:pt idx="14">
                  <c:v>13.3886</c:v>
                </c:pt>
                <c:pt idx="15">
                  <c:v>13.0763</c:v>
                </c:pt>
                <c:pt idx="16">
                  <c:v>13.5655</c:v>
                </c:pt>
                <c:pt idx="17">
                  <c:v>13.8218</c:v>
                </c:pt>
                <c:pt idx="18">
                  <c:v>12.8902</c:v>
                </c:pt>
                <c:pt idx="19">
                  <c:v>11.5914</c:v>
                </c:pt>
                <c:pt idx="20">
                  <c:v>11.567500000000001</c:v>
                </c:pt>
                <c:pt idx="21">
                  <c:v>11.9367</c:v>
                </c:pt>
                <c:pt idx="22">
                  <c:v>12.466799999999999</c:v>
                </c:pt>
                <c:pt idx="23">
                  <c:v>11.8619</c:v>
                </c:pt>
                <c:pt idx="24">
                  <c:v>11.2888</c:v>
                </c:pt>
                <c:pt idx="25">
                  <c:v>11.7645</c:v>
                </c:pt>
                <c:pt idx="26">
                  <c:v>12.0436</c:v>
                </c:pt>
                <c:pt idx="27">
                  <c:v>12.068199999999999</c:v>
                </c:pt>
                <c:pt idx="28">
                  <c:v>12.1187</c:v>
                </c:pt>
                <c:pt idx="29">
                  <c:v>12.3512</c:v>
                </c:pt>
                <c:pt idx="30">
                  <c:v>12.3005</c:v>
                </c:pt>
                <c:pt idx="31">
                  <c:v>12.220499999999999</c:v>
                </c:pt>
                <c:pt idx="32">
                  <c:v>12.1454</c:v>
                </c:pt>
                <c:pt idx="33">
                  <c:v>12.070499999999999</c:v>
                </c:pt>
                <c:pt idx="34">
                  <c:v>11.9991</c:v>
                </c:pt>
                <c:pt idx="35">
                  <c:v>11.9298</c:v>
                </c:pt>
                <c:pt idx="36">
                  <c:v>11.8635</c:v>
                </c:pt>
                <c:pt idx="37">
                  <c:v>11.8018</c:v>
                </c:pt>
                <c:pt idx="38">
                  <c:v>11.7433</c:v>
                </c:pt>
                <c:pt idx="39">
                  <c:v>11.6882</c:v>
                </c:pt>
                <c:pt idx="40">
                  <c:v>11.6843</c:v>
                </c:pt>
                <c:pt idx="41">
                  <c:v>11.6769</c:v>
                </c:pt>
                <c:pt idx="42">
                  <c:v>11.665100000000001</c:v>
                </c:pt>
                <c:pt idx="43">
                  <c:v>11.661300000000001</c:v>
                </c:pt>
                <c:pt idx="44">
                  <c:v>11.661899999999999</c:v>
                </c:pt>
                <c:pt idx="45">
                  <c:v>11.658099999999999</c:v>
                </c:pt>
                <c:pt idx="46">
                  <c:v>11.640499999999999</c:v>
                </c:pt>
                <c:pt idx="47">
                  <c:v>11.619</c:v>
                </c:pt>
                <c:pt idx="48">
                  <c:v>11.601000000000001</c:v>
                </c:pt>
                <c:pt idx="49">
                  <c:v>11.597300000000001</c:v>
                </c:pt>
                <c:pt idx="50">
                  <c:v>11.5867</c:v>
                </c:pt>
              </c:numCache>
            </c:numRef>
          </c:val>
        </c:ser>
        <c:ser>
          <c:idx val="5"/>
          <c:order val="2"/>
          <c:tx>
            <c:strRef>
              <c:f>'World cons by region'!$B$38</c:f>
              <c:strCache>
                <c:ptCount val="1"/>
                <c:pt idx="0">
                  <c:v>Other OECD</c:v>
                </c:pt>
              </c:strCache>
            </c:strRef>
          </c:tx>
          <c:spPr>
            <a:solidFill>
              <a:schemeClr val="accent1">
                <a:lumMod val="40000"/>
                <a:lumOff val="60000"/>
              </a:schemeClr>
            </a:solidFill>
            <a:ln>
              <a:noFill/>
            </a:ln>
          </c:spPr>
          <c:cat>
            <c:numRef>
              <c:f>'World cons by region'!$C$35:$BK$35</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'World cons by region'!$C$38:$BA$38</c:f>
              <c:numCache>
                <c:formatCode>General</c:formatCode>
                <c:ptCount val="51"/>
                <c:pt idx="0">
                  <c:v>6.6589</c:v>
                </c:pt>
                <c:pt idx="1">
                  <c:v>6.9150999999999998</c:v>
                </c:pt>
                <c:pt idx="2">
                  <c:v>6.8285999999999998</c:v>
                </c:pt>
                <c:pt idx="3">
                  <c:v>6.9880000000000004</c:v>
                </c:pt>
                <c:pt idx="4">
                  <c:v>7.1521999999999997</c:v>
                </c:pt>
                <c:pt idx="5">
                  <c:v>7.3632</c:v>
                </c:pt>
                <c:pt idx="6">
                  <c:v>7.5602999999999998</c:v>
                </c:pt>
                <c:pt idx="7">
                  <c:v>8.5640999999999998</c:v>
                </c:pt>
                <c:pt idx="8">
                  <c:v>8.4254999999999995</c:v>
                </c:pt>
                <c:pt idx="9">
                  <c:v>9.0503999999999998</c:v>
                </c:pt>
                <c:pt idx="10">
                  <c:v>9.9284999999999997</c:v>
                </c:pt>
                <c:pt idx="11">
                  <c:v>10.059399999999998</c:v>
                </c:pt>
                <c:pt idx="12">
                  <c:v>10.2614</c:v>
                </c:pt>
                <c:pt idx="13">
                  <c:v>10.5755</c:v>
                </c:pt>
                <c:pt idx="14">
                  <c:v>11.466700000000001</c:v>
                </c:pt>
                <c:pt idx="15">
                  <c:v>10.9984</c:v>
                </c:pt>
                <c:pt idx="16">
                  <c:v>11.2294</c:v>
                </c:pt>
                <c:pt idx="17">
                  <c:v>11.609200000000001</c:v>
                </c:pt>
                <c:pt idx="18">
                  <c:v>12.206299999999999</c:v>
                </c:pt>
                <c:pt idx="19">
                  <c:v>11.261099999999999</c:v>
                </c:pt>
                <c:pt idx="20">
                  <c:v>10.2607</c:v>
                </c:pt>
                <c:pt idx="21">
                  <c:v>10.295</c:v>
                </c:pt>
                <c:pt idx="22">
                  <c:v>10.2746</c:v>
                </c:pt>
                <c:pt idx="23">
                  <c:v>10.4499</c:v>
                </c:pt>
                <c:pt idx="24">
                  <c:v>10.511900000000001</c:v>
                </c:pt>
                <c:pt idx="25">
                  <c:v>10.437899999999999</c:v>
                </c:pt>
                <c:pt idx="26">
                  <c:v>10.482899999999999</c:v>
                </c:pt>
                <c:pt idx="27">
                  <c:v>10.3346</c:v>
                </c:pt>
                <c:pt idx="28">
                  <c:v>10.3811</c:v>
                </c:pt>
                <c:pt idx="29">
                  <c:v>10.282500000000001</c:v>
                </c:pt>
                <c:pt idx="30">
                  <c:v>10.319199999999999</c:v>
                </c:pt>
                <c:pt idx="31">
                  <c:v>10.3414</c:v>
                </c:pt>
                <c:pt idx="32">
                  <c:v>10.409600000000001</c:v>
                </c:pt>
                <c:pt idx="33">
                  <c:v>10.4122</c:v>
                </c:pt>
                <c:pt idx="34">
                  <c:v>10.408999999999999</c:v>
                </c:pt>
                <c:pt idx="35">
                  <c:v>10.386200000000001</c:v>
                </c:pt>
                <c:pt idx="36">
                  <c:v>10.338200000000001</c:v>
                </c:pt>
                <c:pt idx="37">
                  <c:v>10.2742</c:v>
                </c:pt>
                <c:pt idx="38">
                  <c:v>10.251900000000001</c:v>
                </c:pt>
                <c:pt idx="39">
                  <c:v>10.145</c:v>
                </c:pt>
                <c:pt idx="40">
                  <c:v>10.161799999999999</c:v>
                </c:pt>
                <c:pt idx="41">
                  <c:v>10.1701</c:v>
                </c:pt>
                <c:pt idx="42">
                  <c:v>10.1746</c:v>
                </c:pt>
                <c:pt idx="43">
                  <c:v>10.174299999999999</c:v>
                </c:pt>
                <c:pt idx="44">
                  <c:v>10.183</c:v>
                </c:pt>
                <c:pt idx="45">
                  <c:v>10.194600000000001</c:v>
                </c:pt>
                <c:pt idx="46">
                  <c:v>10.1861</c:v>
                </c:pt>
                <c:pt idx="47">
                  <c:v>10.190000000000001</c:v>
                </c:pt>
                <c:pt idx="48">
                  <c:v>10.1959</c:v>
                </c:pt>
                <c:pt idx="49">
                  <c:v>10.180999999999999</c:v>
                </c:pt>
                <c:pt idx="50">
                  <c:v>10.169699999999999</c:v>
                </c:pt>
              </c:numCache>
            </c:numRef>
          </c:val>
        </c:ser>
        <c:ser>
          <c:idx val="13"/>
          <c:order val="3"/>
          <c:tx>
            <c:strRef>
              <c:f>'World cons by region'!$B$40</c:f>
              <c:strCache>
                <c:ptCount val="1"/>
                <c:pt idx="0">
                  <c:v>China</c:v>
                </c:pt>
              </c:strCache>
            </c:strRef>
          </c:tx>
          <c:spPr>
            <a:solidFill>
              <a:schemeClr val="accent5">
                <a:lumMod val="50000"/>
              </a:schemeClr>
            </a:solidFill>
            <a:ln>
              <a:noFill/>
            </a:ln>
          </c:spPr>
          <c:cat>
            <c:numRef>
              <c:f>'World cons by region'!$C$35:$BK$35</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'World cons by region'!$C$40:$BA$40</c:f>
              <c:numCache>
                <c:formatCode>General</c:formatCode>
                <c:ptCount val="51"/>
                <c:pt idx="0">
                  <c:v>21.550999999999998</c:v>
                </c:pt>
                <c:pt idx="1">
                  <c:v>19.21</c:v>
                </c:pt>
                <c:pt idx="2">
                  <c:v>19.913</c:v>
                </c:pt>
                <c:pt idx="3">
                  <c:v>21.204999999999998</c:v>
                </c:pt>
                <c:pt idx="4">
                  <c:v>22.795000000000002</c:v>
                </c:pt>
                <c:pt idx="5">
                  <c:v>24.71</c:v>
                </c:pt>
                <c:pt idx="6">
                  <c:v>25.495000000000001</c:v>
                </c:pt>
                <c:pt idx="7">
                  <c:v>23.831</c:v>
                </c:pt>
                <c:pt idx="8">
                  <c:v>23.812000000000001</c:v>
                </c:pt>
                <c:pt idx="9">
                  <c:v>24.777999999999999</c:v>
                </c:pt>
                <c:pt idx="10">
                  <c:v>27.943000000000001</c:v>
                </c:pt>
                <c:pt idx="11">
                  <c:v>29.359000000000002</c:v>
                </c:pt>
                <c:pt idx="12">
                  <c:v>32.241999999999997</c:v>
                </c:pt>
                <c:pt idx="13">
                  <c:v>38.402000000000001</c:v>
                </c:pt>
                <c:pt idx="14">
                  <c:v>44.871000000000002</c:v>
                </c:pt>
                <c:pt idx="15">
                  <c:v>52.524999999999999</c:v>
                </c:pt>
                <c:pt idx="16">
                  <c:v>57.567999999999998</c:v>
                </c:pt>
                <c:pt idx="17">
                  <c:v>62.673999999999999</c:v>
                </c:pt>
                <c:pt idx="18">
                  <c:v>63.628999999999998</c:v>
                </c:pt>
                <c:pt idx="19">
                  <c:v>66.801000000000002</c:v>
                </c:pt>
                <c:pt idx="20">
                  <c:v>68.344999999999999</c:v>
                </c:pt>
                <c:pt idx="21">
                  <c:v>76.168999999999997</c:v>
                </c:pt>
                <c:pt idx="22">
                  <c:v>80.626999999999995</c:v>
                </c:pt>
                <c:pt idx="23">
                  <c:v>83.114000000000004</c:v>
                </c:pt>
                <c:pt idx="24">
                  <c:v>80.606999999999999</c:v>
                </c:pt>
                <c:pt idx="25">
                  <c:v>85.517200000000003</c:v>
                </c:pt>
                <c:pt idx="26">
                  <c:v>85.615499999999997</c:v>
                </c:pt>
                <c:pt idx="27">
                  <c:v>86.482699999999994</c:v>
                </c:pt>
                <c:pt idx="28">
                  <c:v>86.098799999999997</c:v>
                </c:pt>
                <c:pt idx="29">
                  <c:v>85.576300000000003</c:v>
                </c:pt>
                <c:pt idx="30">
                  <c:v>84.932400000000001</c:v>
                </c:pt>
                <c:pt idx="31">
                  <c:v>84.854600000000005</c:v>
                </c:pt>
                <c:pt idx="32">
                  <c:v>84.941800000000001</c:v>
                </c:pt>
                <c:pt idx="33">
                  <c:v>84.867599999999996</c:v>
                </c:pt>
                <c:pt idx="34">
                  <c:v>84.284000000000006</c:v>
                </c:pt>
                <c:pt idx="35">
                  <c:v>83.627600000000001</c:v>
                </c:pt>
                <c:pt idx="36">
                  <c:v>82.817499999999995</c:v>
                </c:pt>
                <c:pt idx="37">
                  <c:v>82.183499999999995</c:v>
                </c:pt>
                <c:pt idx="38">
                  <c:v>81.605699999999999</c:v>
                </c:pt>
                <c:pt idx="39">
                  <c:v>80.996200000000002</c:v>
                </c:pt>
                <c:pt idx="40">
                  <c:v>80.376999999999995</c:v>
                </c:pt>
                <c:pt idx="41">
                  <c:v>79.718999999999994</c:v>
                </c:pt>
                <c:pt idx="42">
                  <c:v>78.843400000000003</c:v>
                </c:pt>
                <c:pt idx="43">
                  <c:v>78.031099999999995</c:v>
                </c:pt>
                <c:pt idx="44">
                  <c:v>77.290099999999995</c:v>
                </c:pt>
                <c:pt idx="45">
                  <c:v>76.611699999999999</c:v>
                </c:pt>
                <c:pt idx="46">
                  <c:v>75.921099999999996</c:v>
                </c:pt>
                <c:pt idx="47">
                  <c:v>75.229600000000005</c:v>
                </c:pt>
                <c:pt idx="48">
                  <c:v>74.507999999999996</c:v>
                </c:pt>
                <c:pt idx="49">
                  <c:v>73.778000000000006</c:v>
                </c:pt>
                <c:pt idx="50">
                  <c:v>73.0364</c:v>
                </c:pt>
              </c:numCache>
            </c:numRef>
          </c:val>
        </c:ser>
        <c:ser>
          <c:idx val="0"/>
          <c:order val="4"/>
          <c:tx>
            <c:strRef>
              <c:f>'World cons by region'!$B$39</c:f>
              <c:strCache>
                <c:ptCount val="1"/>
                <c:pt idx="0">
                  <c:v>Non-OECD Europe and Eurasia</c:v>
                </c:pt>
              </c:strCache>
            </c:strRef>
          </c:tx>
          <c:spPr>
            <a:solidFill>
              <a:schemeClr val="accent5">
                <a:lumMod val="75000"/>
              </a:schemeClr>
            </a:solidFill>
            <a:ln>
              <a:noFill/>
            </a:ln>
          </c:spPr>
          <c:cat>
            <c:numRef>
              <c:f>'World cons by region'!$C$35:$BK$35</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'World cons by region'!$C$39:$BA$39</c:f>
              <c:numCache>
                <c:formatCode>General</c:formatCode>
                <c:ptCount val="51"/>
                <c:pt idx="0">
                  <c:v>14.952999999999999</c:v>
                </c:pt>
                <c:pt idx="1">
                  <c:v>11.68</c:v>
                </c:pt>
                <c:pt idx="2">
                  <c:v>11.013999999999999</c:v>
                </c:pt>
                <c:pt idx="3">
                  <c:v>9.9640000000000004</c:v>
                </c:pt>
                <c:pt idx="4">
                  <c:v>8.61</c:v>
                </c:pt>
                <c:pt idx="5">
                  <c:v>8.18</c:v>
                </c:pt>
                <c:pt idx="6">
                  <c:v>8.3179999999999996</c:v>
                </c:pt>
                <c:pt idx="7">
                  <c:v>7.33</c:v>
                </c:pt>
                <c:pt idx="8">
                  <c:v>7.0910000000000002</c:v>
                </c:pt>
                <c:pt idx="9">
                  <c:v>7.9219999999999997</c:v>
                </c:pt>
                <c:pt idx="10">
                  <c:v>8.0310000000000006</c:v>
                </c:pt>
                <c:pt idx="11">
                  <c:v>7.8520000000000003</c:v>
                </c:pt>
                <c:pt idx="12">
                  <c:v>7.9989999999999997</c:v>
                </c:pt>
                <c:pt idx="13">
                  <c:v>8.3279999999999994</c:v>
                </c:pt>
                <c:pt idx="14">
                  <c:v>8.3109999999999999</c:v>
                </c:pt>
                <c:pt idx="15">
                  <c:v>8.2560000000000002</c:v>
                </c:pt>
                <c:pt idx="16">
                  <c:v>8.6370000000000005</c:v>
                </c:pt>
                <c:pt idx="17">
                  <c:v>8.5129999999999999</c:v>
                </c:pt>
                <c:pt idx="18">
                  <c:v>9.0570000000000004</c:v>
                </c:pt>
                <c:pt idx="19">
                  <c:v>7.3970000000000002</c:v>
                </c:pt>
                <c:pt idx="20">
                  <c:v>8.4</c:v>
                </c:pt>
                <c:pt idx="21">
                  <c:v>9.0090000000000003</c:v>
                </c:pt>
                <c:pt idx="22">
                  <c:v>9.1370000000000005</c:v>
                </c:pt>
                <c:pt idx="23">
                  <c:v>8.5180000000000007</c:v>
                </c:pt>
                <c:pt idx="24">
                  <c:v>8.43</c:v>
                </c:pt>
                <c:pt idx="25">
                  <c:v>8.1588999999999992</c:v>
                </c:pt>
                <c:pt idx="26">
                  <c:v>8.0664999999999996</c:v>
                </c:pt>
                <c:pt idx="27">
                  <c:v>8.0170999999999992</c:v>
                </c:pt>
                <c:pt idx="28">
                  <c:v>7.9901999999999997</c:v>
                </c:pt>
                <c:pt idx="29">
                  <c:v>7.9869000000000003</c:v>
                </c:pt>
                <c:pt idx="30">
                  <c:v>7.8353000000000002</c:v>
                </c:pt>
                <c:pt idx="31">
                  <c:v>7.7089999999999996</c:v>
                </c:pt>
                <c:pt idx="32">
                  <c:v>7.7187999999999999</c:v>
                </c:pt>
                <c:pt idx="33">
                  <c:v>7.6852</c:v>
                </c:pt>
                <c:pt idx="34">
                  <c:v>7.6627000000000001</c:v>
                </c:pt>
                <c:pt idx="35">
                  <c:v>7.5731999999999999</c:v>
                </c:pt>
                <c:pt idx="36">
                  <c:v>7.5099</c:v>
                </c:pt>
                <c:pt idx="37">
                  <c:v>7.5189000000000004</c:v>
                </c:pt>
                <c:pt idx="38">
                  <c:v>7.5479000000000003</c:v>
                </c:pt>
                <c:pt idx="39">
                  <c:v>7.548</c:v>
                </c:pt>
                <c:pt idx="40">
                  <c:v>7.5388000000000002</c:v>
                </c:pt>
                <c:pt idx="41">
                  <c:v>7.5434999999999999</c:v>
                </c:pt>
                <c:pt idx="42">
                  <c:v>7.5448000000000004</c:v>
                </c:pt>
                <c:pt idx="43">
                  <c:v>7.5823999999999998</c:v>
                </c:pt>
                <c:pt idx="44">
                  <c:v>7.62</c:v>
                </c:pt>
                <c:pt idx="45">
                  <c:v>7.6634000000000002</c:v>
                </c:pt>
                <c:pt idx="46">
                  <c:v>7.6784999999999997</c:v>
                </c:pt>
                <c:pt idx="47">
                  <c:v>7.6741000000000001</c:v>
                </c:pt>
                <c:pt idx="48">
                  <c:v>7.6687000000000003</c:v>
                </c:pt>
                <c:pt idx="49">
                  <c:v>7.6649000000000003</c:v>
                </c:pt>
                <c:pt idx="50">
                  <c:v>7.6455000000000002</c:v>
                </c:pt>
              </c:numCache>
            </c:numRef>
          </c:val>
        </c:ser>
        <c:ser>
          <c:idx val="9"/>
          <c:order val="5"/>
          <c:tx>
            <c:strRef>
              <c:f>'World cons by region'!$B$41</c:f>
              <c:strCache>
                <c:ptCount val="1"/>
                <c:pt idx="0">
                  <c:v>India</c:v>
                </c:pt>
              </c:strCache>
            </c:strRef>
          </c:tx>
          <c:spPr>
            <a:solidFill>
              <a:schemeClr val="accent5">
                <a:lumMod val="60000"/>
                <a:lumOff val="40000"/>
              </a:schemeClr>
            </a:solidFill>
            <a:ln>
              <a:noFill/>
            </a:ln>
          </c:spPr>
          <c:cat>
            <c:numRef>
              <c:f>'World cons by region'!$C$35:$BK$35</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'World cons by region'!$C$41:$BA$41</c:f>
              <c:numCache>
                <c:formatCode>General</c:formatCode>
                <c:ptCount val="51"/>
                <c:pt idx="0">
                  <c:v>4.0949999999999998</c:v>
                </c:pt>
                <c:pt idx="1">
                  <c:v>4.4180000000000001</c:v>
                </c:pt>
                <c:pt idx="2">
                  <c:v>4.76</c:v>
                </c:pt>
                <c:pt idx="3">
                  <c:v>5.0549999999999997</c:v>
                </c:pt>
                <c:pt idx="4">
                  <c:v>5.3419999999999996</c:v>
                </c:pt>
                <c:pt idx="5">
                  <c:v>6.5490000000000004</c:v>
                </c:pt>
                <c:pt idx="6">
                  <c:v>6.31</c:v>
                </c:pt>
                <c:pt idx="7">
                  <c:v>6.3860000000000001</c:v>
                </c:pt>
                <c:pt idx="8">
                  <c:v>6.4450000000000003</c:v>
                </c:pt>
                <c:pt idx="9">
                  <c:v>6.8639999999999999</c:v>
                </c:pt>
                <c:pt idx="10">
                  <c:v>7.1120000000000001</c:v>
                </c:pt>
                <c:pt idx="11">
                  <c:v>7.3360000000000003</c:v>
                </c:pt>
                <c:pt idx="12">
                  <c:v>7.141</c:v>
                </c:pt>
                <c:pt idx="13">
                  <c:v>7.3330000000000002</c:v>
                </c:pt>
                <c:pt idx="14">
                  <c:v>8.1969999999999992</c:v>
                </c:pt>
                <c:pt idx="15">
                  <c:v>8.7129999999999992</c:v>
                </c:pt>
                <c:pt idx="16">
                  <c:v>9.3070000000000004</c:v>
                </c:pt>
                <c:pt idx="17">
                  <c:v>10.151999999999999</c:v>
                </c:pt>
                <c:pt idx="18">
                  <c:v>10.956</c:v>
                </c:pt>
                <c:pt idx="19">
                  <c:v>12.409000000000001</c:v>
                </c:pt>
                <c:pt idx="20">
                  <c:v>11.022</c:v>
                </c:pt>
                <c:pt idx="21">
                  <c:v>11.537000000000001</c:v>
                </c:pt>
                <c:pt idx="22">
                  <c:v>12.6</c:v>
                </c:pt>
                <c:pt idx="23">
                  <c:v>12.541</c:v>
                </c:pt>
                <c:pt idx="24">
                  <c:v>13.188000000000001</c:v>
                </c:pt>
                <c:pt idx="25">
                  <c:v>13.8759</c:v>
                </c:pt>
                <c:pt idx="26">
                  <c:v>14.5274</c:v>
                </c:pt>
                <c:pt idx="27">
                  <c:v>14.792299999999999</c:v>
                </c:pt>
                <c:pt idx="28">
                  <c:v>15.355499999999999</c:v>
                </c:pt>
                <c:pt idx="29">
                  <c:v>15.5716</c:v>
                </c:pt>
                <c:pt idx="30">
                  <c:v>15.6593</c:v>
                </c:pt>
                <c:pt idx="31">
                  <c:v>15.8903</c:v>
                </c:pt>
                <c:pt idx="32">
                  <c:v>16.196200000000001</c:v>
                </c:pt>
                <c:pt idx="33">
                  <c:v>16.546099999999999</c:v>
                </c:pt>
                <c:pt idx="34">
                  <c:v>16.983899999999998</c:v>
                </c:pt>
                <c:pt idx="35">
                  <c:v>17.276700000000002</c:v>
                </c:pt>
                <c:pt idx="36">
                  <c:v>17.600200000000001</c:v>
                </c:pt>
                <c:pt idx="37">
                  <c:v>17.987100000000002</c:v>
                </c:pt>
                <c:pt idx="38">
                  <c:v>18.401700000000002</c:v>
                </c:pt>
                <c:pt idx="39">
                  <c:v>18.863299999999999</c:v>
                </c:pt>
                <c:pt idx="40">
                  <c:v>19.332899999999999</c:v>
                </c:pt>
                <c:pt idx="41">
                  <c:v>19.950600000000001</c:v>
                </c:pt>
                <c:pt idx="42">
                  <c:v>20.583400000000001</c:v>
                </c:pt>
                <c:pt idx="43">
                  <c:v>21.236599999999999</c:v>
                </c:pt>
                <c:pt idx="44">
                  <c:v>21.923200000000001</c:v>
                </c:pt>
                <c:pt idx="45">
                  <c:v>22.660399999999999</c:v>
                </c:pt>
                <c:pt idx="46">
                  <c:v>23.353899999999999</c:v>
                </c:pt>
                <c:pt idx="47">
                  <c:v>24.0472</c:v>
                </c:pt>
                <c:pt idx="48">
                  <c:v>24.782900000000001</c:v>
                </c:pt>
                <c:pt idx="49">
                  <c:v>25.509499999999999</c:v>
                </c:pt>
                <c:pt idx="50">
                  <c:v>26.311499999999999</c:v>
                </c:pt>
              </c:numCache>
            </c:numRef>
          </c:val>
        </c:ser>
        <c:ser>
          <c:idx val="14"/>
          <c:order val="6"/>
          <c:tx>
            <c:strRef>
              <c:f>'World cons by region'!$B$42</c:f>
              <c:strCache>
                <c:ptCount val="1"/>
                <c:pt idx="0">
                  <c:v>Other non OECD Asia</c:v>
                </c:pt>
              </c:strCache>
            </c:strRef>
          </c:tx>
          <c:spPr>
            <a:solidFill>
              <a:schemeClr val="accent5">
                <a:lumMod val="40000"/>
                <a:lumOff val="60000"/>
              </a:schemeClr>
            </a:solidFill>
            <a:ln>
              <a:noFill/>
            </a:ln>
          </c:spPr>
          <c:cat>
            <c:numRef>
              <c:f>'World cons by region'!$C$35:$BK$35</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'World cons by region'!$C$42:$BA$42</c:f>
              <c:numCache>
                <c:formatCode>General</c:formatCode>
                <c:ptCount val="51"/>
                <c:pt idx="0">
                  <c:v>2.1520000000000001</c:v>
                </c:pt>
                <c:pt idx="1">
                  <c:v>2.161</c:v>
                </c:pt>
                <c:pt idx="2">
                  <c:v>2.1890000000000001</c:v>
                </c:pt>
                <c:pt idx="3">
                  <c:v>2.5739999999999998</c:v>
                </c:pt>
                <c:pt idx="4">
                  <c:v>2.4049999999999998</c:v>
                </c:pt>
                <c:pt idx="5">
                  <c:v>2.5950000000000002</c:v>
                </c:pt>
                <c:pt idx="6">
                  <c:v>2.9329999999999998</c:v>
                </c:pt>
                <c:pt idx="7">
                  <c:v>2.706</c:v>
                </c:pt>
                <c:pt idx="8">
                  <c:v>2.6779999999999999</c:v>
                </c:pt>
                <c:pt idx="9">
                  <c:v>2.8559999999999999</c:v>
                </c:pt>
                <c:pt idx="10">
                  <c:v>3.476</c:v>
                </c:pt>
                <c:pt idx="11">
                  <c:v>3.871</c:v>
                </c:pt>
                <c:pt idx="12">
                  <c:v>4.1779999999999999</c:v>
                </c:pt>
                <c:pt idx="13">
                  <c:v>4.0339999999999998</c:v>
                </c:pt>
                <c:pt idx="14">
                  <c:v>4.8490000000000002</c:v>
                </c:pt>
                <c:pt idx="15">
                  <c:v>5.0709999999999997</c:v>
                </c:pt>
                <c:pt idx="16">
                  <c:v>5.5330000000000004</c:v>
                </c:pt>
                <c:pt idx="17">
                  <c:v>5.6539999999999999</c:v>
                </c:pt>
                <c:pt idx="18">
                  <c:v>5.7110000000000003</c:v>
                </c:pt>
                <c:pt idx="19">
                  <c:v>6.1769999999999996</c:v>
                </c:pt>
                <c:pt idx="20">
                  <c:v>5.7720000000000002</c:v>
                </c:pt>
                <c:pt idx="21">
                  <c:v>5.9009999999999998</c:v>
                </c:pt>
                <c:pt idx="22">
                  <c:v>6.2130000000000001</c:v>
                </c:pt>
                <c:pt idx="23">
                  <c:v>6.5350000000000001</c:v>
                </c:pt>
                <c:pt idx="24">
                  <c:v>7.1550000000000002</c:v>
                </c:pt>
                <c:pt idx="25">
                  <c:v>7.5052000000000003</c:v>
                </c:pt>
                <c:pt idx="26">
                  <c:v>7.8681000000000001</c:v>
                </c:pt>
                <c:pt idx="27">
                  <c:v>8.2852999999999994</c:v>
                </c:pt>
                <c:pt idx="28">
                  <c:v>8.7773000000000003</c:v>
                </c:pt>
                <c:pt idx="29">
                  <c:v>9.1631</c:v>
                </c:pt>
                <c:pt idx="30">
                  <c:v>9.5398999999999994</c:v>
                </c:pt>
                <c:pt idx="31">
                  <c:v>9.9853000000000005</c:v>
                </c:pt>
                <c:pt idx="32">
                  <c:v>10.4336</c:v>
                </c:pt>
                <c:pt idx="33">
                  <c:v>10.8828</c:v>
                </c:pt>
                <c:pt idx="34">
                  <c:v>10.917400000000001</c:v>
                </c:pt>
                <c:pt idx="35">
                  <c:v>10.9123</c:v>
                </c:pt>
                <c:pt idx="36">
                  <c:v>10.9566</c:v>
                </c:pt>
                <c:pt idx="37">
                  <c:v>11.014900000000001</c:v>
                </c:pt>
                <c:pt idx="38">
                  <c:v>11.075200000000001</c:v>
                </c:pt>
                <c:pt idx="39">
                  <c:v>11.144</c:v>
                </c:pt>
                <c:pt idx="40">
                  <c:v>11.291499999999999</c:v>
                </c:pt>
                <c:pt idx="41">
                  <c:v>11.495799999999999</c:v>
                </c:pt>
                <c:pt idx="42">
                  <c:v>11.694800000000001</c:v>
                </c:pt>
                <c:pt idx="43">
                  <c:v>11.9049</c:v>
                </c:pt>
                <c:pt idx="44">
                  <c:v>12.1402</c:v>
                </c:pt>
                <c:pt idx="45">
                  <c:v>12.385899999999999</c:v>
                </c:pt>
                <c:pt idx="46">
                  <c:v>12.643599999999999</c:v>
                </c:pt>
                <c:pt idx="47">
                  <c:v>12.864000000000001</c:v>
                </c:pt>
                <c:pt idx="48">
                  <c:v>13.1084</c:v>
                </c:pt>
                <c:pt idx="49">
                  <c:v>13.363</c:v>
                </c:pt>
                <c:pt idx="50">
                  <c:v>13.628399999999999</c:v>
                </c:pt>
              </c:numCache>
            </c:numRef>
          </c:val>
        </c:ser>
        <c:ser>
          <c:idx val="15"/>
          <c:order val="7"/>
          <c:tx>
            <c:strRef>
              <c:f>'World cons by region'!$B$43</c:f>
              <c:strCache>
                <c:ptCount val="1"/>
                <c:pt idx="0">
                  <c:v>Other non-OECD</c:v>
                </c:pt>
              </c:strCache>
            </c:strRef>
          </c:tx>
          <c:spPr>
            <a:solidFill>
              <a:schemeClr val="accent5">
                <a:lumMod val="20000"/>
                <a:lumOff val="80000"/>
              </a:schemeClr>
            </a:solidFill>
            <a:ln>
              <a:noFill/>
            </a:ln>
          </c:spPr>
          <c:cat>
            <c:numRef>
              <c:f>'World cons by region'!$C$35:$BK$35</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'World cons by region'!$C$43:$BA$43</c:f>
              <c:numCache>
                <c:formatCode>General</c:formatCode>
                <c:ptCount val="51"/>
                <c:pt idx="0">
                  <c:v>3.3117999999999999</c:v>
                </c:pt>
                <c:pt idx="1">
                  <c:v>3.6750999999999996</c:v>
                </c:pt>
                <c:pt idx="2">
                  <c:v>3.3119000000000005</c:v>
                </c:pt>
                <c:pt idx="3">
                  <c:v>3.8353999999999999</c:v>
                </c:pt>
                <c:pt idx="4">
                  <c:v>3.9773999999999998</c:v>
                </c:pt>
                <c:pt idx="5">
                  <c:v>4.0083000000000002</c:v>
                </c:pt>
                <c:pt idx="6">
                  <c:v>4.0037000000000003</c:v>
                </c:pt>
                <c:pt idx="7">
                  <c:v>4.2764999999999995</c:v>
                </c:pt>
                <c:pt idx="8">
                  <c:v>4.1459000000000001</c:v>
                </c:pt>
                <c:pt idx="9">
                  <c:v>4.4062000000000001</c:v>
                </c:pt>
                <c:pt idx="10">
                  <c:v>4.3761000000000001</c:v>
                </c:pt>
                <c:pt idx="11">
                  <c:v>4.4645999999999999</c:v>
                </c:pt>
                <c:pt idx="12">
                  <c:v>4.0637999999999996</c:v>
                </c:pt>
                <c:pt idx="13">
                  <c:v>4.5430000000000001</c:v>
                </c:pt>
                <c:pt idx="14">
                  <c:v>4.9241000000000001</c:v>
                </c:pt>
                <c:pt idx="15">
                  <c:v>4.8543000000000003</c:v>
                </c:pt>
                <c:pt idx="16">
                  <c:v>4.9478999999999997</c:v>
                </c:pt>
                <c:pt idx="17">
                  <c:v>5.0972000000000008</c:v>
                </c:pt>
                <c:pt idx="18">
                  <c:v>5.5047999999999995</c:v>
                </c:pt>
                <c:pt idx="19">
                  <c:v>5.0888999999999998</c:v>
                </c:pt>
                <c:pt idx="20">
                  <c:v>5.0876999999999999</c:v>
                </c:pt>
                <c:pt idx="21">
                  <c:v>5.0087999999999999</c:v>
                </c:pt>
                <c:pt idx="22">
                  <c:v>5.2247000000000003</c:v>
                </c:pt>
                <c:pt idx="23">
                  <c:v>5.2823000000000002</c:v>
                </c:pt>
                <c:pt idx="24">
                  <c:v>5.4100999999999999</c:v>
                </c:pt>
                <c:pt idx="25">
                  <c:v>5.4808000000000003</c:v>
                </c:pt>
                <c:pt idx="26">
                  <c:v>5.5119000000000007</c:v>
                </c:pt>
                <c:pt idx="27">
                  <c:v>5.7246999999999995</c:v>
                </c:pt>
                <c:pt idx="28">
                  <c:v>5.9695999999999998</c:v>
                </c:pt>
                <c:pt idx="29">
                  <c:v>5.9887999999999995</c:v>
                </c:pt>
                <c:pt idx="30">
                  <c:v>6.1113999999999997</c:v>
                </c:pt>
                <c:pt idx="31">
                  <c:v>6.2212999999999994</c:v>
                </c:pt>
                <c:pt idx="32">
                  <c:v>6.3396999999999997</c:v>
                </c:pt>
                <c:pt idx="33">
                  <c:v>6.4562999999999988</c:v>
                </c:pt>
                <c:pt idx="34">
                  <c:v>6.5708000000000002</c:v>
                </c:pt>
                <c:pt idx="35">
                  <c:v>6.6978</c:v>
                </c:pt>
                <c:pt idx="36">
                  <c:v>6.7599</c:v>
                </c:pt>
                <c:pt idx="37">
                  <c:v>6.8033000000000001</c:v>
                </c:pt>
                <c:pt idx="38">
                  <c:v>6.8506999999999998</c:v>
                </c:pt>
                <c:pt idx="39">
                  <c:v>6.898299999999999</c:v>
                </c:pt>
                <c:pt idx="40">
                  <c:v>6.9368000000000007</c:v>
                </c:pt>
                <c:pt idx="41">
                  <c:v>6.9743000000000004</c:v>
                </c:pt>
                <c:pt idx="42">
                  <c:v>7.0081999999999995</c:v>
                </c:pt>
                <c:pt idx="43">
                  <c:v>7.0430000000000001</c:v>
                </c:pt>
                <c:pt idx="44">
                  <c:v>7.0868000000000002</c:v>
                </c:pt>
                <c:pt idx="45">
                  <c:v>7.1296999999999997</c:v>
                </c:pt>
                <c:pt idx="46">
                  <c:v>7.1899999999999995</c:v>
                </c:pt>
                <c:pt idx="47">
                  <c:v>7.2556000000000003</c:v>
                </c:pt>
                <c:pt idx="48">
                  <c:v>7.3875999999999999</c:v>
                </c:pt>
                <c:pt idx="49">
                  <c:v>7.5070999999999994</c:v>
                </c:pt>
                <c:pt idx="50">
                  <c:v>7.613999999999999</c:v>
                </c:pt>
              </c:numCache>
            </c:numRef>
          </c:val>
        </c:ser>
        <c:dLbls>
          <c:showLegendKey val="0"/>
          <c:showVal val="0"/>
          <c:showCatName val="0"/>
          <c:showSerName val="0"/>
          <c:showPercent val="0"/>
          <c:showBubbleSize val="0"/>
        </c:dLbls>
        <c:axId val="243952096"/>
        <c:axId val="243952656"/>
        <c:extLst/>
      </c:areaChart>
      <c:catAx>
        <c:axId val="243952096"/>
        <c:scaling>
          <c:orientation val="minMax"/>
        </c:scaling>
        <c:delete val="0"/>
        <c:axPos val="b"/>
        <c:numFmt formatCode="General" sourceLinked="1"/>
        <c:majorTickMark val="out"/>
        <c:minorTickMark val="none"/>
        <c:tickLblPos val="nextTo"/>
        <c:spPr>
          <a:ln w="12700">
            <a:solidFill>
              <a:srgbClr val="000000"/>
            </a:solidFill>
            <a:prstDash val="solid"/>
          </a:ln>
        </c:spPr>
        <c:txPr>
          <a:bodyPr rot="0" vert="horz"/>
          <a:lstStyle/>
          <a:p>
            <a:pPr>
              <a:defRPr sz="1400" b="0" i="0" u="none" strike="noStrike" baseline="0">
                <a:solidFill>
                  <a:srgbClr val="000000"/>
                </a:solidFill>
                <a:latin typeface="Arial"/>
                <a:ea typeface="Arial"/>
                <a:cs typeface="Arial"/>
              </a:defRPr>
            </a:pPr>
            <a:endParaRPr lang="en-US"/>
          </a:p>
        </c:txPr>
        <c:crossAx val="243952656"/>
        <c:crosses val="autoZero"/>
        <c:auto val="1"/>
        <c:lblAlgn val="ctr"/>
        <c:lblOffset val="100"/>
        <c:tickLblSkip val="5"/>
        <c:tickMarkSkip val="5"/>
        <c:noMultiLvlLbl val="0"/>
      </c:catAx>
      <c:valAx>
        <c:axId val="243952656"/>
        <c:scaling>
          <c:orientation val="minMax"/>
          <c:max val="200"/>
          <c:min val="0"/>
        </c:scaling>
        <c:delete val="0"/>
        <c:axPos val="l"/>
        <c:majorGridlines>
          <c:spPr>
            <a:ln w="3175">
              <a:solidFill>
                <a:srgbClr val="FFFFFF">
                  <a:lumMod val="75000"/>
                </a:srgbClr>
              </a:solidFill>
              <a:prstDash val="solid"/>
            </a:ln>
          </c:spPr>
        </c:majorGridlines>
        <c:numFmt formatCode="0" sourceLinked="0"/>
        <c:majorTickMark val="out"/>
        <c:minorTickMark val="none"/>
        <c:tickLblPos val="nextTo"/>
        <c:spPr>
          <a:ln w="3175">
            <a:noFill/>
            <a:prstDash val="solid"/>
          </a:ln>
        </c:spPr>
        <c:txPr>
          <a:bodyPr rot="0" vert="horz"/>
          <a:lstStyle/>
          <a:p>
            <a:pPr>
              <a:defRPr sz="1400" b="0" i="0" u="none" strike="noStrike" baseline="0">
                <a:solidFill>
                  <a:srgbClr val="000000"/>
                </a:solidFill>
                <a:latin typeface="Arial"/>
                <a:ea typeface="Arial"/>
                <a:cs typeface="Arial"/>
              </a:defRPr>
            </a:pPr>
            <a:endParaRPr lang="en-US"/>
          </a:p>
        </c:txPr>
        <c:crossAx val="243952096"/>
        <c:crosses val="autoZero"/>
        <c:crossBetween val="midCat"/>
        <c:majorUnit val="25"/>
      </c:valAx>
      <c:spPr>
        <a:noFill/>
        <a:ln w="25400">
          <a:noFill/>
        </a:ln>
      </c:spPr>
    </c:plotArea>
    <c:plotVisOnly val="1"/>
    <c:dispBlanksAs val="gap"/>
    <c:showDLblsOverMax val="0"/>
  </c:chart>
  <c:spPr>
    <a:solidFill>
      <a:schemeClr val="bg1"/>
    </a:solidFill>
    <a:ln w="9525">
      <a:noFill/>
    </a:ln>
  </c:spPr>
  <c:txPr>
    <a:bodyPr/>
    <a:lstStyle/>
    <a:p>
      <a:pPr>
        <a:defRPr sz="1425" b="0" i="0" u="none" strike="noStrike" baseline="0">
          <a:solidFill>
            <a:srgbClr val="000000"/>
          </a:solidFill>
          <a:latin typeface="Arial"/>
          <a:ea typeface="Arial"/>
          <a:cs typeface="Arial"/>
        </a:defRPr>
      </a:pPr>
      <a:endParaRPr lang="en-US"/>
    </a:p>
  </c:txPr>
  <c:externalData r:id="rId2">
    <c:autoUpdate val="0"/>
  </c:externalData>
  <c:userShapes r:id="rId3"/>
</c:chartSpace>
</file>

<file path=ppt/charts/chart3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4338115274227239E-2"/>
          <c:y val="0.10938148438251501"/>
          <c:w val="0.6672696121318169"/>
          <c:h val="0.81200725563754794"/>
        </c:manualLayout>
      </c:layout>
      <c:barChart>
        <c:barDir val="col"/>
        <c:grouping val="stacked"/>
        <c:varyColors val="0"/>
        <c:ser>
          <c:idx val="2"/>
          <c:order val="0"/>
          <c:tx>
            <c:v>Industrial</c:v>
          </c:tx>
          <c:spPr>
            <a:solidFill>
              <a:schemeClr val="accent3"/>
            </a:solidFill>
            <a:ln w="25400">
              <a:noFill/>
            </a:ln>
            <a:effectLst/>
          </c:spPr>
          <c:invertIfNegative val="0"/>
          <c:cat>
            <c:numRef>
              <c:f>'China Sectors'!$C$5:$H$5</c:f>
              <c:numCache>
                <c:formatCode>General</c:formatCode>
                <c:ptCount val="6"/>
                <c:pt idx="0">
                  <c:v>2015</c:v>
                </c:pt>
                <c:pt idx="1">
                  <c:v>2020</c:v>
                </c:pt>
                <c:pt idx="2">
                  <c:v>2025</c:v>
                </c:pt>
                <c:pt idx="3">
                  <c:v>2030</c:v>
                </c:pt>
                <c:pt idx="4">
                  <c:v>2035</c:v>
                </c:pt>
                <c:pt idx="5">
                  <c:v>2040</c:v>
                </c:pt>
              </c:numCache>
            </c:numRef>
          </c:cat>
          <c:val>
            <c:numRef>
              <c:f>'China Sectors'!$C$10:$H$10</c:f>
              <c:numCache>
                <c:formatCode>0</c:formatCode>
                <c:ptCount val="6"/>
                <c:pt idx="0">
                  <c:v>41.521099999999997</c:v>
                </c:pt>
                <c:pt idx="1">
                  <c:v>41.0931</c:v>
                </c:pt>
                <c:pt idx="2">
                  <c:v>39.518000000000001</c:v>
                </c:pt>
                <c:pt idx="3">
                  <c:v>36.658700000000003</c:v>
                </c:pt>
                <c:pt idx="4">
                  <c:v>33.718699999999998</c:v>
                </c:pt>
                <c:pt idx="5">
                  <c:v>30.992799999999999</c:v>
                </c:pt>
              </c:numCache>
            </c:numRef>
          </c:val>
        </c:ser>
        <c:ser>
          <c:idx val="3"/>
          <c:order val="1"/>
          <c:tx>
            <c:v>electric power</c:v>
          </c:tx>
          <c:spPr>
            <a:solidFill>
              <a:schemeClr val="accent4"/>
            </a:solidFill>
            <a:ln w="25400">
              <a:noFill/>
            </a:ln>
            <a:effectLst/>
          </c:spPr>
          <c:invertIfNegative val="0"/>
          <c:cat>
            <c:numRef>
              <c:f>'China Sectors'!$C$5:$H$5</c:f>
              <c:numCache>
                <c:formatCode>General</c:formatCode>
                <c:ptCount val="6"/>
                <c:pt idx="0">
                  <c:v>2015</c:v>
                </c:pt>
                <c:pt idx="1">
                  <c:v>2020</c:v>
                </c:pt>
                <c:pt idx="2">
                  <c:v>2025</c:v>
                </c:pt>
                <c:pt idx="3">
                  <c:v>2030</c:v>
                </c:pt>
                <c:pt idx="4">
                  <c:v>2035</c:v>
                </c:pt>
                <c:pt idx="5">
                  <c:v>2040</c:v>
                </c:pt>
              </c:numCache>
            </c:numRef>
          </c:cat>
          <c:val>
            <c:numRef>
              <c:f>'China Sectors'!$C$17:$H$17</c:f>
              <c:numCache>
                <c:formatCode>0</c:formatCode>
                <c:ptCount val="6"/>
                <c:pt idx="0">
                  <c:v>39.991999999999997</c:v>
                </c:pt>
                <c:pt idx="1">
                  <c:v>40.166499999999999</c:v>
                </c:pt>
                <c:pt idx="2">
                  <c:v>40.674199999999999</c:v>
                </c:pt>
                <c:pt idx="3">
                  <c:v>40.484999999999999</c:v>
                </c:pt>
                <c:pt idx="4">
                  <c:v>39.847200000000001</c:v>
                </c:pt>
                <c:pt idx="5">
                  <c:v>39.152299999999997</c:v>
                </c:pt>
              </c:numCache>
            </c:numRef>
          </c:val>
        </c:ser>
        <c:ser>
          <c:idx val="5"/>
          <c:order val="5"/>
          <c:tx>
            <c:v>buildings</c:v>
          </c:tx>
          <c:spPr>
            <a:solidFill>
              <a:schemeClr val="accent2"/>
            </a:solidFill>
            <a:ln>
              <a:noFill/>
            </a:ln>
            <a:effectLst/>
          </c:spPr>
          <c:invertIfNegative val="0"/>
          <c:cat>
            <c:numRef>
              <c:f>'China Sectors'!$C$5:$H$5</c:f>
              <c:numCache>
                <c:formatCode>General</c:formatCode>
                <c:ptCount val="6"/>
                <c:pt idx="0">
                  <c:v>2015</c:v>
                </c:pt>
                <c:pt idx="1">
                  <c:v>2020</c:v>
                </c:pt>
                <c:pt idx="2">
                  <c:v>2025</c:v>
                </c:pt>
                <c:pt idx="3">
                  <c:v>2030</c:v>
                </c:pt>
                <c:pt idx="4">
                  <c:v>2035</c:v>
                </c:pt>
                <c:pt idx="5">
                  <c:v>2040</c:v>
                </c:pt>
              </c:numCache>
            </c:numRef>
          </c:cat>
          <c:val>
            <c:numRef>
              <c:f>'China Sectors'!$C$21:$H$21</c:f>
              <c:numCache>
                <c:formatCode>0</c:formatCode>
                <c:ptCount val="6"/>
                <c:pt idx="0">
                  <c:v>4.0042</c:v>
                </c:pt>
                <c:pt idx="1">
                  <c:v>3.6728999999999998</c:v>
                </c:pt>
                <c:pt idx="2">
                  <c:v>3.4355000000000002</c:v>
                </c:pt>
                <c:pt idx="3">
                  <c:v>3.2332000000000001</c:v>
                </c:pt>
                <c:pt idx="4">
                  <c:v>3.0458000000000003</c:v>
                </c:pt>
                <c:pt idx="5">
                  <c:v>2.8912</c:v>
                </c:pt>
              </c:numCache>
            </c:numRef>
          </c:val>
        </c:ser>
        <c:dLbls>
          <c:showLegendKey val="0"/>
          <c:showVal val="0"/>
          <c:showCatName val="0"/>
          <c:showSerName val="0"/>
          <c:showPercent val="0"/>
          <c:showBubbleSize val="0"/>
        </c:dLbls>
        <c:gapWidth val="150"/>
        <c:overlap val="100"/>
        <c:axId val="246263712"/>
        <c:axId val="246264272"/>
        <c:extLst>
          <c:ext xmlns:c15="http://schemas.microsoft.com/office/drawing/2012/chart" uri="{02D57815-91ED-43cb-92C2-25804820EDAC}">
            <c15:filteredBarSeries>
              <c15:ser>
                <c:idx val="0"/>
                <c:order val="2"/>
                <c:tx>
                  <c:v>residential</c:v>
                </c:tx>
                <c:spPr>
                  <a:solidFill>
                    <a:schemeClr val="accent1"/>
                  </a:solidFill>
                  <a:ln>
                    <a:noFill/>
                  </a:ln>
                  <a:effectLst/>
                </c:spPr>
                <c:invertIfNegative val="0"/>
                <c:cat>
                  <c:numRef>
                    <c:extLst>
                      <c:ext uri="{02D57815-91ED-43cb-92C2-25804820EDAC}">
                        <c15:formulaRef>
                          <c15:sqref>'China Sectors'!$C$5:$H$5</c15:sqref>
                        </c15:formulaRef>
                      </c:ext>
                    </c:extLst>
                    <c:numCache>
                      <c:formatCode>General</c:formatCode>
                      <c:ptCount val="6"/>
                      <c:pt idx="0">
                        <c:v>2015</c:v>
                      </c:pt>
                      <c:pt idx="1">
                        <c:v>2020</c:v>
                      </c:pt>
                      <c:pt idx="2">
                        <c:v>2025</c:v>
                      </c:pt>
                      <c:pt idx="3">
                        <c:v>2030</c:v>
                      </c:pt>
                      <c:pt idx="4">
                        <c:v>2035</c:v>
                      </c:pt>
                      <c:pt idx="5">
                        <c:v>2040</c:v>
                      </c:pt>
                    </c:numCache>
                  </c:numRef>
                </c:cat>
                <c:val>
                  <c:numRef>
                    <c:extLst>
                      <c:ext uri="{02D57815-91ED-43cb-92C2-25804820EDAC}">
                        <c15:formulaRef>
                          <c15:sqref>'China Sectors'!$C$6:$H$6</c15:sqref>
                        </c15:formulaRef>
                      </c:ext>
                    </c:extLst>
                    <c:numCache>
                      <c:formatCode>0</c:formatCode>
                      <c:ptCount val="6"/>
                      <c:pt idx="0">
                        <c:v>3.0962000000000001</c:v>
                      </c:pt>
                      <c:pt idx="1">
                        <c:v>2.8142999999999998</c:v>
                      </c:pt>
                      <c:pt idx="2">
                        <c:v>2.6072000000000002</c:v>
                      </c:pt>
                      <c:pt idx="3">
                        <c:v>2.4275000000000002</c:v>
                      </c:pt>
                      <c:pt idx="4">
                        <c:v>2.2621000000000002</c:v>
                      </c:pt>
                      <c:pt idx="5">
                        <c:v>2.1257000000000001</c:v>
                      </c:pt>
                    </c:numCache>
                  </c:numRef>
                </c:val>
              </c15:ser>
            </c15:filteredBarSeries>
            <c15:filteredBarSeries>
              <c15:ser>
                <c:idx val="1"/>
                <c:order val="3"/>
                <c:tx>
                  <c:v>commercial</c:v>
                </c:tx>
                <c:spPr>
                  <a:solidFill>
                    <a:schemeClr val="accent2"/>
                  </a:solidFill>
                  <a:ln w="25400">
                    <a:noFill/>
                  </a:ln>
                  <a:effectLst/>
                </c:spPr>
                <c:invertIfNegative val="0"/>
                <c:cat>
                  <c:numRef>
                    <c:extLst xmlns:c15="http://schemas.microsoft.com/office/drawing/2012/chart">
                      <c:ext xmlns:c15="http://schemas.microsoft.com/office/drawing/2012/chart" uri="{02D57815-91ED-43cb-92C2-25804820EDAC}">
                        <c15:formulaRef>
                          <c15:sqref>'China Sectors'!$C$5:$H$5</c15:sqref>
                        </c15:formulaRef>
                      </c:ext>
                    </c:extLst>
                    <c:numCache>
                      <c:formatCode>General</c:formatCode>
                      <c:ptCount val="6"/>
                      <c:pt idx="0">
                        <c:v>2015</c:v>
                      </c:pt>
                      <c:pt idx="1">
                        <c:v>2020</c:v>
                      </c:pt>
                      <c:pt idx="2">
                        <c:v>2025</c:v>
                      </c:pt>
                      <c:pt idx="3">
                        <c:v>2030</c:v>
                      </c:pt>
                      <c:pt idx="4">
                        <c:v>2035</c:v>
                      </c:pt>
                      <c:pt idx="5">
                        <c:v>2040</c:v>
                      </c:pt>
                    </c:numCache>
                  </c:numRef>
                </c:cat>
                <c:val>
                  <c:numRef>
                    <c:extLst xmlns:c15="http://schemas.microsoft.com/office/drawing/2012/chart">
                      <c:ext xmlns:c15="http://schemas.microsoft.com/office/drawing/2012/chart" uri="{02D57815-91ED-43cb-92C2-25804820EDAC}">
                        <c15:formulaRef>
                          <c15:sqref>'China Sectors'!$C$8:$H$8</c15:sqref>
                        </c15:formulaRef>
                      </c:ext>
                    </c:extLst>
                    <c:numCache>
                      <c:formatCode>0</c:formatCode>
                      <c:ptCount val="6"/>
                      <c:pt idx="0">
                        <c:v>0.90800000000000003</c:v>
                      </c:pt>
                      <c:pt idx="1">
                        <c:v>0.85860000000000003</c:v>
                      </c:pt>
                      <c:pt idx="2">
                        <c:v>0.82830000000000004</c:v>
                      </c:pt>
                      <c:pt idx="3">
                        <c:v>0.80569999999999997</c:v>
                      </c:pt>
                      <c:pt idx="4">
                        <c:v>0.78369999999999995</c:v>
                      </c:pt>
                      <c:pt idx="5">
                        <c:v>0.76549999999999996</c:v>
                      </c:pt>
                    </c:numCache>
                  </c:numRef>
                </c:val>
              </c15:ser>
            </c15:filteredBarSeries>
            <c15:filteredBarSeries>
              <c15:ser>
                <c:idx val="4"/>
                <c:order val="4"/>
                <c:tx>
                  <c:v>total</c:v>
                </c:tx>
                <c:spPr>
                  <a:solidFill>
                    <a:schemeClr val="accent5"/>
                  </a:solidFill>
                  <a:ln>
                    <a:noFill/>
                  </a:ln>
                  <a:effectLst/>
                </c:spPr>
                <c:invertIfNegative val="0"/>
                <c:cat>
                  <c:numRef>
                    <c:extLst xmlns:c15="http://schemas.microsoft.com/office/drawing/2012/chart">
                      <c:ext xmlns:c15="http://schemas.microsoft.com/office/drawing/2012/chart" uri="{02D57815-91ED-43cb-92C2-25804820EDAC}">
                        <c15:formulaRef>
                          <c15:sqref>'China Sectors'!$C$5:$H$5</c15:sqref>
                        </c15:formulaRef>
                      </c:ext>
                    </c:extLst>
                    <c:numCache>
                      <c:formatCode>General</c:formatCode>
                      <c:ptCount val="6"/>
                      <c:pt idx="0">
                        <c:v>2015</c:v>
                      </c:pt>
                      <c:pt idx="1">
                        <c:v>2020</c:v>
                      </c:pt>
                      <c:pt idx="2">
                        <c:v>2025</c:v>
                      </c:pt>
                      <c:pt idx="3">
                        <c:v>2030</c:v>
                      </c:pt>
                      <c:pt idx="4">
                        <c:v>2035</c:v>
                      </c:pt>
                      <c:pt idx="5">
                        <c:v>2040</c:v>
                      </c:pt>
                    </c:numCache>
                  </c:numRef>
                </c:cat>
                <c:val>
                  <c:numRef>
                    <c:extLst xmlns:c15="http://schemas.microsoft.com/office/drawing/2012/chart">
                      <c:ext xmlns:c15="http://schemas.microsoft.com/office/drawing/2012/chart" uri="{02D57815-91ED-43cb-92C2-25804820EDAC}">
                        <c15:formulaRef>
                          <c15:sqref>'China Sectors'!$C$19:$H$19</c15:sqref>
                        </c15:formulaRef>
                      </c:ext>
                    </c:extLst>
                    <c:numCache>
                      <c:formatCode>0</c:formatCode>
                      <c:ptCount val="6"/>
                      <c:pt idx="0">
                        <c:v>85.517200000000003</c:v>
                      </c:pt>
                      <c:pt idx="1">
                        <c:v>84.932400000000001</c:v>
                      </c:pt>
                      <c:pt idx="2">
                        <c:v>83.627600000000001</c:v>
                      </c:pt>
                      <c:pt idx="3">
                        <c:v>80.376999999999995</c:v>
                      </c:pt>
                      <c:pt idx="4">
                        <c:v>76.611699999999999</c:v>
                      </c:pt>
                      <c:pt idx="5">
                        <c:v>73.0364</c:v>
                      </c:pt>
                    </c:numCache>
                  </c:numRef>
                </c:val>
              </c15:ser>
            </c15:filteredBarSeries>
          </c:ext>
        </c:extLst>
      </c:barChart>
      <c:catAx>
        <c:axId val="246263712"/>
        <c:scaling>
          <c:orientation val="minMax"/>
        </c:scaling>
        <c:delete val="0"/>
        <c:axPos val="b"/>
        <c:numFmt formatCode="General" sourceLinked="1"/>
        <c:majorTickMark val="out"/>
        <c:minorTickMark val="none"/>
        <c:tickLblPos val="low"/>
        <c:spPr>
          <a:noFill/>
          <a:ln w="12700"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246264272"/>
        <c:crosses val="autoZero"/>
        <c:auto val="1"/>
        <c:lblAlgn val="ctr"/>
        <c:lblOffset val="100"/>
        <c:noMultiLvlLbl val="0"/>
      </c:catAx>
      <c:valAx>
        <c:axId val="246264272"/>
        <c:scaling>
          <c:orientation val="minMax"/>
          <c:max val="120"/>
          <c:min val="0"/>
        </c:scaling>
        <c:delete val="0"/>
        <c:axPos val="l"/>
        <c:majorGridlines>
          <c:spPr>
            <a:ln w="9525" cap="flat" cmpd="sng" algn="ctr">
              <a:solidFill>
                <a:schemeClr val="bg1">
                  <a:lumMod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246263712"/>
        <c:crosses val="autoZero"/>
        <c:crossBetween val="between"/>
      </c:valAx>
      <c:spPr>
        <a:noFill/>
        <a:ln>
          <a:noFill/>
        </a:ln>
        <a:effectLst/>
      </c:spPr>
    </c:plotArea>
    <c:legend>
      <c:legendPos val="r"/>
      <c:legendEntry>
        <c:idx val="0"/>
        <c:delete val="1"/>
      </c:legendEntry>
      <c:legendEntry>
        <c:idx val="1"/>
        <c:delete val="1"/>
      </c:legendEntry>
      <c:legendEntry>
        <c:idx val="2"/>
        <c:delete val="1"/>
      </c:legendEntry>
      <c:layout>
        <c:manualLayout>
          <c:xMode val="edge"/>
          <c:yMode val="edge"/>
          <c:x val="0.57519612131816844"/>
          <c:y val="0.16250437445319335"/>
          <c:w val="0.34148275736366279"/>
          <c:h val="0.1240653251676874"/>
        </c:manualLayout>
      </c:layout>
      <c:overlay val="0"/>
      <c:spPr>
        <a:noFill/>
        <a:ln>
          <a:noFill/>
        </a:ln>
        <a:effectLst/>
      </c:spPr>
      <c:txPr>
        <a:bodyPr rot="0" spcFirstLastPara="1" vertOverflow="ellipsis" vert="horz" wrap="square" anchor="ctr" anchorCtr="1"/>
        <a:lstStyle/>
        <a:p>
          <a:pPr>
            <a:defRPr sz="1300" b="0" i="0" u="none" strike="noStrike" kern="1200" baseline="0">
              <a:solidFill>
                <a:schemeClr val="tx1"/>
              </a:solidFill>
              <a:latin typeface="+mn-lt"/>
              <a:ea typeface="+mn-ea"/>
              <a:cs typeface="+mn-cs"/>
            </a:defRPr>
          </a:pPr>
          <a:endParaRPr lang="en-US"/>
        </a:p>
      </c:txPr>
    </c:legend>
    <c:plotVisOnly val="1"/>
    <c:dispBlanksAs val="zero"/>
    <c:showDLblsOverMax val="0"/>
  </c:chart>
  <c:spPr>
    <a:noFill/>
    <a:ln w="9525" cap="flat" cmpd="sng" algn="ctr">
      <a:noFill/>
      <a:round/>
    </a:ln>
    <a:effectLst/>
  </c:spPr>
  <c:txPr>
    <a:bodyPr/>
    <a:lstStyle/>
    <a:p>
      <a:pPr>
        <a:defRPr sz="1300">
          <a:solidFill>
            <a:schemeClr val="tx1"/>
          </a:solidFill>
        </a:defRPr>
      </a:pPr>
      <a:endParaRPr lang="en-US"/>
    </a:p>
  </c:txPr>
  <c:externalData r:id="rId3">
    <c:autoUpdate val="0"/>
  </c:externalData>
  <c:userShapes r:id="rId4"/>
</c:chartSpace>
</file>

<file path=ppt/charts/chart3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1229221347331583"/>
          <c:y val="6.6004485507423022E-2"/>
          <c:w val="0.81358705161854772"/>
          <c:h val="0.85538431535067416"/>
        </c:manualLayout>
      </c:layout>
      <c:lineChart>
        <c:grouping val="standard"/>
        <c:varyColors val="0"/>
        <c:ser>
          <c:idx val="0"/>
          <c:order val="0"/>
          <c:spPr>
            <a:ln w="22225" cap="rnd">
              <a:solidFill>
                <a:schemeClr val="tx2"/>
              </a:solidFill>
              <a:round/>
            </a:ln>
            <a:effectLst/>
          </c:spPr>
          <c:marker>
            <c:symbol val="none"/>
          </c:marker>
          <c:cat>
            <c:numRef>
              <c:f>'China Sectors'!$C$5:$H$5</c:f>
              <c:numCache>
                <c:formatCode>General</c:formatCode>
                <c:ptCount val="6"/>
                <c:pt idx="0">
                  <c:v>2015</c:v>
                </c:pt>
                <c:pt idx="1">
                  <c:v>2020</c:v>
                </c:pt>
                <c:pt idx="2">
                  <c:v>2025</c:v>
                </c:pt>
                <c:pt idx="3">
                  <c:v>2030</c:v>
                </c:pt>
                <c:pt idx="4">
                  <c:v>2035</c:v>
                </c:pt>
                <c:pt idx="5">
                  <c:v>2040</c:v>
                </c:pt>
              </c:numCache>
            </c:numRef>
          </c:cat>
          <c:val>
            <c:numRef>
              <c:f>'China Sectors'!$C$22:$H$22</c:f>
              <c:numCache>
                <c:formatCode>0</c:formatCode>
                <c:ptCount val="6"/>
                <c:pt idx="0">
                  <c:v>151.06514772470814</c:v>
                </c:pt>
                <c:pt idx="1">
                  <c:v>142.27942643619232</c:v>
                </c:pt>
                <c:pt idx="2">
                  <c:v>138.24702463851142</c:v>
                </c:pt>
                <c:pt idx="3">
                  <c:v>134.26389739153069</c:v>
                </c:pt>
                <c:pt idx="4">
                  <c:v>130.66203806756477</c:v>
                </c:pt>
                <c:pt idx="5">
                  <c:v>127.03919773015957</c:v>
                </c:pt>
              </c:numCache>
            </c:numRef>
          </c:val>
          <c:smooth val="0"/>
        </c:ser>
        <c:dLbls>
          <c:showLegendKey val="0"/>
          <c:showVal val="0"/>
          <c:showCatName val="0"/>
          <c:showSerName val="0"/>
          <c:showPercent val="0"/>
          <c:showBubbleSize val="0"/>
        </c:dLbls>
        <c:smooth val="0"/>
        <c:axId val="246266512"/>
        <c:axId val="246267072"/>
      </c:lineChart>
      <c:catAx>
        <c:axId val="246266512"/>
        <c:scaling>
          <c:orientation val="minMax"/>
        </c:scaling>
        <c:delete val="0"/>
        <c:axPos val="b"/>
        <c:numFmt formatCode="General" sourceLinked="1"/>
        <c:majorTickMark val="out"/>
        <c:minorTickMark val="none"/>
        <c:tickLblPos val="nextTo"/>
        <c:spPr>
          <a:noFill/>
          <a:ln w="12700"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246267072"/>
        <c:crosses val="autoZero"/>
        <c:auto val="1"/>
        <c:lblAlgn val="ctr"/>
        <c:lblOffset val="100"/>
        <c:tickLblSkip val="1"/>
        <c:tickMarkSkip val="1"/>
        <c:noMultiLvlLbl val="0"/>
      </c:catAx>
      <c:valAx>
        <c:axId val="246267072"/>
        <c:scaling>
          <c:orientation val="minMax"/>
          <c:max val="180"/>
          <c:min val="0"/>
        </c:scaling>
        <c:delete val="0"/>
        <c:axPos val="l"/>
        <c:majorGridlines>
          <c:spPr>
            <a:ln w="9525" cap="flat" cmpd="sng" algn="ctr">
              <a:solidFill>
                <a:schemeClr val="bg1">
                  <a:lumMod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246266512"/>
        <c:crosses val="autoZero"/>
        <c:crossBetween val="midCat"/>
        <c:majorUnit val="30"/>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942535944068938E-2"/>
          <c:y val="0.10234660667416574"/>
          <c:w val="0.89929842287413198"/>
          <c:h val="0.78276775403074617"/>
        </c:manualLayout>
      </c:layout>
      <c:scatterChart>
        <c:scatterStyle val="lineMarker"/>
        <c:varyColors val="0"/>
        <c:ser>
          <c:idx val="2"/>
          <c:order val="0"/>
          <c:spPr>
            <a:ln w="22225" cap="rnd">
              <a:solidFill>
                <a:schemeClr val="accent3"/>
              </a:solidFill>
              <a:round/>
            </a:ln>
            <a:effectLst/>
          </c:spPr>
          <c:marker>
            <c:symbol val="none"/>
          </c:marker>
          <c:xVal>
            <c:numRef>
              <c:f>'India Sectors'!$C$23:$AG$23</c:f>
              <c:numCache>
                <c:formatCode>General</c:formatCode>
                <c:ptCount val="3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numCache>
            </c:numRef>
          </c:xVal>
          <c:yVal>
            <c:numRef>
              <c:f>'India Sectors'!$C$24:$AG$24</c:f>
              <c:numCache>
                <c:formatCode>General</c:formatCode>
                <c:ptCount val="31"/>
                <c:pt idx="0">
                  <c:v>0.29980000000000001</c:v>
                </c:pt>
                <c:pt idx="1">
                  <c:v>0.30859999999999999</c:v>
                </c:pt>
                <c:pt idx="2">
                  <c:v>0.31340000000000001</c:v>
                </c:pt>
                <c:pt idx="3">
                  <c:v>0.3145</c:v>
                </c:pt>
                <c:pt idx="4">
                  <c:v>0.30530000000000002</c:v>
                </c:pt>
                <c:pt idx="5">
                  <c:v>0.31429999999999997</c:v>
                </c:pt>
                <c:pt idx="6">
                  <c:v>0.3221</c:v>
                </c:pt>
                <c:pt idx="7">
                  <c:v>0.32979999999999998</c:v>
                </c:pt>
                <c:pt idx="8">
                  <c:v>0.33729999999999999</c:v>
                </c:pt>
                <c:pt idx="9">
                  <c:v>0.3448</c:v>
                </c:pt>
                <c:pt idx="10">
                  <c:v>0.35260000000000002</c:v>
                </c:pt>
                <c:pt idx="11">
                  <c:v>0.36030000000000001</c:v>
                </c:pt>
                <c:pt idx="12">
                  <c:v>0.36760000000000004</c:v>
                </c:pt>
                <c:pt idx="13">
                  <c:v>0.37470000000000003</c:v>
                </c:pt>
                <c:pt idx="14">
                  <c:v>0.38149999999999995</c:v>
                </c:pt>
                <c:pt idx="15">
                  <c:v>0.38850000000000001</c:v>
                </c:pt>
                <c:pt idx="16">
                  <c:v>0.39560000000000001</c:v>
                </c:pt>
                <c:pt idx="17">
                  <c:v>0.40250000000000002</c:v>
                </c:pt>
                <c:pt idx="18">
                  <c:v>0.4093</c:v>
                </c:pt>
                <c:pt idx="19">
                  <c:v>0.41620000000000001</c:v>
                </c:pt>
                <c:pt idx="20">
                  <c:v>0.4229</c:v>
                </c:pt>
                <c:pt idx="21">
                  <c:v>0.42949999999999999</c:v>
                </c:pt>
                <c:pt idx="22">
                  <c:v>0.436</c:v>
                </c:pt>
                <c:pt idx="23">
                  <c:v>0.44240000000000002</c:v>
                </c:pt>
                <c:pt idx="24">
                  <c:v>0.44879999999999998</c:v>
                </c:pt>
                <c:pt idx="25">
                  <c:v>0.45500000000000002</c:v>
                </c:pt>
                <c:pt idx="26">
                  <c:v>0.4612</c:v>
                </c:pt>
                <c:pt idx="27">
                  <c:v>0.46729999999999999</c:v>
                </c:pt>
                <c:pt idx="28">
                  <c:v>0.4733</c:v>
                </c:pt>
                <c:pt idx="29">
                  <c:v>0.47919999999999996</c:v>
                </c:pt>
                <c:pt idx="30">
                  <c:v>0.48509999999999998</c:v>
                </c:pt>
              </c:numCache>
            </c:numRef>
          </c:yVal>
          <c:smooth val="0"/>
        </c:ser>
        <c:ser>
          <c:idx val="3"/>
          <c:order val="1"/>
          <c:spPr>
            <a:ln w="22225" cap="rnd">
              <a:solidFill>
                <a:schemeClr val="accent1"/>
              </a:solidFill>
              <a:round/>
            </a:ln>
            <a:effectLst/>
          </c:spPr>
          <c:marker>
            <c:symbol val="none"/>
          </c:marker>
          <c:xVal>
            <c:numRef>
              <c:f>'India Sectors'!$C$23:$AG$23</c:f>
              <c:numCache>
                <c:formatCode>General</c:formatCode>
                <c:ptCount val="3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numCache>
            </c:numRef>
          </c:xVal>
          <c:yVal>
            <c:numRef>
              <c:f>'India Sectors'!$C$25:$AG$25</c:f>
              <c:numCache>
                <c:formatCode>General</c:formatCode>
                <c:ptCount val="31"/>
                <c:pt idx="0">
                  <c:v>4.4303999999999997</c:v>
                </c:pt>
                <c:pt idx="1">
                  <c:v>4.7507999999999999</c:v>
                </c:pt>
                <c:pt idx="2">
                  <c:v>5.1139999999999999</c:v>
                </c:pt>
                <c:pt idx="3">
                  <c:v>5.2058999999999997</c:v>
                </c:pt>
                <c:pt idx="4">
                  <c:v>5.4131999999999998</c:v>
                </c:pt>
                <c:pt idx="5">
                  <c:v>5.6078000000000001</c:v>
                </c:pt>
                <c:pt idx="6">
                  <c:v>5.7672999999999996</c:v>
                </c:pt>
                <c:pt idx="7">
                  <c:v>5.7641999999999998</c:v>
                </c:pt>
                <c:pt idx="8">
                  <c:v>5.8826999999999998</c:v>
                </c:pt>
                <c:pt idx="9">
                  <c:v>6.0063000000000004</c:v>
                </c:pt>
                <c:pt idx="10">
                  <c:v>6.1543000000000001</c:v>
                </c:pt>
                <c:pt idx="11">
                  <c:v>6.3196000000000003</c:v>
                </c:pt>
                <c:pt idx="12">
                  <c:v>6.4915000000000003</c:v>
                </c:pt>
                <c:pt idx="13">
                  <c:v>6.6750999999999996</c:v>
                </c:pt>
                <c:pt idx="14">
                  <c:v>6.8643999999999998</c:v>
                </c:pt>
                <c:pt idx="15">
                  <c:v>7.0693999999999999</c:v>
                </c:pt>
                <c:pt idx="16">
                  <c:v>7.2884000000000002</c:v>
                </c:pt>
                <c:pt idx="17">
                  <c:v>7.5236999999999998</c:v>
                </c:pt>
                <c:pt idx="18">
                  <c:v>7.7766999999999999</c:v>
                </c:pt>
                <c:pt idx="19">
                  <c:v>8.0484000000000009</c:v>
                </c:pt>
                <c:pt idx="20">
                  <c:v>8.3272999999999993</c:v>
                </c:pt>
                <c:pt idx="21">
                  <c:v>8.6105999999999998</c:v>
                </c:pt>
                <c:pt idx="22">
                  <c:v>8.8994999999999997</c:v>
                </c:pt>
                <c:pt idx="23">
                  <c:v>9.1963000000000008</c:v>
                </c:pt>
                <c:pt idx="24">
                  <c:v>9.5099</c:v>
                </c:pt>
                <c:pt idx="25">
                  <c:v>9.8267000000000007</c:v>
                </c:pt>
                <c:pt idx="26">
                  <c:v>10.1525</c:v>
                </c:pt>
                <c:pt idx="27">
                  <c:v>10.473000000000001</c:v>
                </c:pt>
                <c:pt idx="28">
                  <c:v>10.8073</c:v>
                </c:pt>
                <c:pt idx="29">
                  <c:v>11.1431</c:v>
                </c:pt>
                <c:pt idx="30">
                  <c:v>11.480700000000001</c:v>
                </c:pt>
              </c:numCache>
            </c:numRef>
          </c:yVal>
          <c:smooth val="0"/>
        </c:ser>
        <c:ser>
          <c:idx val="0"/>
          <c:order val="2"/>
          <c:spPr>
            <a:ln w="22225" cap="rnd">
              <a:solidFill>
                <a:schemeClr val="accent4"/>
              </a:solidFill>
              <a:round/>
            </a:ln>
            <a:effectLst/>
          </c:spPr>
          <c:marker>
            <c:symbol val="none"/>
          </c:marker>
          <c:xVal>
            <c:numRef>
              <c:f>'India Sectors'!$C$23:$AG$23</c:f>
              <c:numCache>
                <c:formatCode>General</c:formatCode>
                <c:ptCount val="3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numCache>
            </c:numRef>
          </c:xVal>
          <c:yVal>
            <c:numRef>
              <c:f>'India Sectors'!$C$26:$AG$26</c:f>
              <c:numCache>
                <c:formatCode>General</c:formatCode>
                <c:ptCount val="31"/>
                <c:pt idx="0">
                  <c:v>6.2918000000000003</c:v>
                </c:pt>
                <c:pt idx="1">
                  <c:v>6.4775999999999998</c:v>
                </c:pt>
                <c:pt idx="2">
                  <c:v>7.1726000000000001</c:v>
                </c:pt>
                <c:pt idx="3">
                  <c:v>7.0206</c:v>
                </c:pt>
                <c:pt idx="4">
                  <c:v>7.4694000000000003</c:v>
                </c:pt>
                <c:pt idx="5">
                  <c:v>7.9538000000000002</c:v>
                </c:pt>
                <c:pt idx="6">
                  <c:v>8.4380000000000006</c:v>
                </c:pt>
                <c:pt idx="7">
                  <c:v>8.6981999999999999</c:v>
                </c:pt>
                <c:pt idx="8">
                  <c:v>9.1355000000000004</c:v>
                </c:pt>
                <c:pt idx="9">
                  <c:v>9.2204999999999995</c:v>
                </c:pt>
                <c:pt idx="10">
                  <c:v>9.1523000000000003</c:v>
                </c:pt>
                <c:pt idx="11">
                  <c:v>9.2103999999999999</c:v>
                </c:pt>
                <c:pt idx="12">
                  <c:v>9.3370999999999995</c:v>
                </c:pt>
                <c:pt idx="13">
                  <c:v>9.4963999999999995</c:v>
                </c:pt>
                <c:pt idx="14">
                  <c:v>9.7378999999999998</c:v>
                </c:pt>
                <c:pt idx="15">
                  <c:v>9.8187999999999995</c:v>
                </c:pt>
                <c:pt idx="16">
                  <c:v>9.9162999999999997</c:v>
                </c:pt>
                <c:pt idx="17">
                  <c:v>10.061</c:v>
                </c:pt>
                <c:pt idx="18">
                  <c:v>10.2156</c:v>
                </c:pt>
                <c:pt idx="19">
                  <c:v>10.3987</c:v>
                </c:pt>
                <c:pt idx="20">
                  <c:v>10.582800000000001</c:v>
                </c:pt>
                <c:pt idx="21">
                  <c:v>10.910500000000001</c:v>
                </c:pt>
                <c:pt idx="22">
                  <c:v>11.2479</c:v>
                </c:pt>
                <c:pt idx="23">
                  <c:v>11.597899999999999</c:v>
                </c:pt>
                <c:pt idx="24">
                  <c:v>11.964600000000001</c:v>
                </c:pt>
                <c:pt idx="25">
                  <c:v>12.3787</c:v>
                </c:pt>
                <c:pt idx="26">
                  <c:v>12.7402</c:v>
                </c:pt>
                <c:pt idx="27">
                  <c:v>13.1068</c:v>
                </c:pt>
                <c:pt idx="28">
                  <c:v>13.5023</c:v>
                </c:pt>
                <c:pt idx="29">
                  <c:v>13.8871</c:v>
                </c:pt>
                <c:pt idx="30">
                  <c:v>14.345599999999999</c:v>
                </c:pt>
              </c:numCache>
            </c:numRef>
          </c:yVal>
          <c:smooth val="0"/>
        </c:ser>
        <c:dLbls>
          <c:showLegendKey val="0"/>
          <c:showVal val="0"/>
          <c:showCatName val="0"/>
          <c:showSerName val="0"/>
          <c:showPercent val="0"/>
          <c:showBubbleSize val="0"/>
        </c:dLbls>
        <c:axId val="245689120"/>
        <c:axId val="245689680"/>
      </c:scatterChart>
      <c:valAx>
        <c:axId val="245689120"/>
        <c:scaling>
          <c:orientation val="minMax"/>
          <c:max val="2040"/>
          <c:min val="2010"/>
        </c:scaling>
        <c:delete val="0"/>
        <c:axPos val="b"/>
        <c:numFmt formatCode="0" sourceLinked="0"/>
        <c:majorTickMark val="out"/>
        <c:minorTickMark val="none"/>
        <c:tickLblPos val="nextTo"/>
        <c:spPr>
          <a:noFill/>
          <a:ln w="12700"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245689680"/>
        <c:crosses val="autoZero"/>
        <c:crossBetween val="midCat"/>
        <c:majorUnit val="5"/>
        <c:minorUnit val="1"/>
      </c:valAx>
      <c:valAx>
        <c:axId val="245689680"/>
        <c:scaling>
          <c:orientation val="minMax"/>
          <c:max val="16"/>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245689120"/>
        <c:crosses val="autoZero"/>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a:pPr>
      <a:endParaRPr lang="en-US"/>
    </a:p>
  </c:txPr>
  <c:externalData r:id="rId3">
    <c:autoUpdate val="0"/>
  </c:externalData>
  <c:userShapes r:id="rId4"/>
</c:chartSpace>
</file>

<file path=ppt/charts/chart37.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0010248718910136"/>
          <c:y val="0.10190590534564858"/>
          <c:w val="0.6641783546587926"/>
          <c:h val="0.78368790789278309"/>
        </c:manualLayout>
      </c:layout>
      <c:barChart>
        <c:barDir val="col"/>
        <c:grouping val="stacked"/>
        <c:varyColors val="0"/>
        <c:ser>
          <c:idx val="3"/>
          <c:order val="0"/>
          <c:tx>
            <c:strRef>
              <c:f>' other non-OECD cons'!$B$9</c:f>
              <c:strCache>
                <c:ptCount val="1"/>
                <c:pt idx="0">
                  <c:v>Nuclear</c:v>
                </c:pt>
              </c:strCache>
            </c:strRef>
          </c:tx>
          <c:spPr>
            <a:solidFill>
              <a:schemeClr val="accent5"/>
            </a:solidFill>
            <a:ln>
              <a:noFill/>
            </a:ln>
            <a:effectLst/>
          </c:spPr>
          <c:invertIfNegative val="0"/>
          <c:cat>
            <c:numRef>
              <c:f>' other non-OECD cons'!$H$5:$AL$5</c:f>
              <c:numCache>
                <c:formatCode>General</c:formatCode>
                <c:ptCount val="3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numCache>
            </c:numRef>
          </c:cat>
          <c:val>
            <c:numRef>
              <c:f>' other non-OECD cons'!$H$9:$AL$9</c:f>
              <c:numCache>
                <c:formatCode>General</c:formatCode>
                <c:ptCount val="31"/>
                <c:pt idx="0">
                  <c:v>0.42099999999999999</c:v>
                </c:pt>
                <c:pt idx="1">
                  <c:v>0.44</c:v>
                </c:pt>
                <c:pt idx="2">
                  <c:v>0.439</c:v>
                </c:pt>
                <c:pt idx="3">
                  <c:v>0.443</c:v>
                </c:pt>
                <c:pt idx="4">
                  <c:v>0.45200000000000001</c:v>
                </c:pt>
                <c:pt idx="5">
                  <c:v>0.45590000000000003</c:v>
                </c:pt>
                <c:pt idx="6">
                  <c:v>0.45590000000000003</c:v>
                </c:pt>
                <c:pt idx="7">
                  <c:v>0.47939999999999999</c:v>
                </c:pt>
                <c:pt idx="8">
                  <c:v>0.3669</c:v>
                </c:pt>
                <c:pt idx="9">
                  <c:v>0.3669</c:v>
                </c:pt>
                <c:pt idx="10">
                  <c:v>0.44309999999999999</c:v>
                </c:pt>
                <c:pt idx="11">
                  <c:v>0.34910000000000002</c:v>
                </c:pt>
                <c:pt idx="12">
                  <c:v>0.34910000000000002</c:v>
                </c:pt>
                <c:pt idx="13">
                  <c:v>0.34910000000000002</c:v>
                </c:pt>
                <c:pt idx="14">
                  <c:v>0.2802</c:v>
                </c:pt>
                <c:pt idx="15">
                  <c:v>0.35680000000000001</c:v>
                </c:pt>
                <c:pt idx="16">
                  <c:v>0.35680000000000001</c:v>
                </c:pt>
                <c:pt idx="17">
                  <c:v>0.35680000000000001</c:v>
                </c:pt>
                <c:pt idx="18">
                  <c:v>0.35680000000000001</c:v>
                </c:pt>
                <c:pt idx="19">
                  <c:v>0.35680000000000001</c:v>
                </c:pt>
                <c:pt idx="20">
                  <c:v>0.35680000000000001</c:v>
                </c:pt>
                <c:pt idx="21">
                  <c:v>0.35680000000000001</c:v>
                </c:pt>
                <c:pt idx="22">
                  <c:v>0.35680000000000001</c:v>
                </c:pt>
                <c:pt idx="23">
                  <c:v>0.35680000000000001</c:v>
                </c:pt>
                <c:pt idx="24">
                  <c:v>0.35680000000000001</c:v>
                </c:pt>
                <c:pt idx="25">
                  <c:v>0.35680000000000001</c:v>
                </c:pt>
                <c:pt idx="26">
                  <c:v>0.35680000000000001</c:v>
                </c:pt>
                <c:pt idx="27">
                  <c:v>0.35680000000000001</c:v>
                </c:pt>
                <c:pt idx="28">
                  <c:v>0.35680000000000001</c:v>
                </c:pt>
                <c:pt idx="29">
                  <c:v>0.35680000000000001</c:v>
                </c:pt>
                <c:pt idx="30">
                  <c:v>0.35680000000000001</c:v>
                </c:pt>
              </c:numCache>
            </c:numRef>
          </c:val>
        </c:ser>
        <c:ser>
          <c:idx val="4"/>
          <c:order val="1"/>
          <c:tx>
            <c:strRef>
              <c:f>' other non-OECD cons'!$B$10</c:f>
              <c:strCache>
                <c:ptCount val="1"/>
                <c:pt idx="0">
                  <c:v>Renewables</c:v>
                </c:pt>
              </c:strCache>
            </c:strRef>
          </c:tx>
          <c:spPr>
            <a:solidFill>
              <a:schemeClr val="accent3"/>
            </a:solidFill>
            <a:ln>
              <a:noFill/>
            </a:ln>
            <a:effectLst/>
          </c:spPr>
          <c:invertIfNegative val="0"/>
          <c:cat>
            <c:numRef>
              <c:f>' other non-OECD cons'!$H$5:$AL$5</c:f>
              <c:numCache>
                <c:formatCode>General</c:formatCode>
                <c:ptCount val="3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numCache>
            </c:numRef>
          </c:cat>
          <c:val>
            <c:numRef>
              <c:f>' other non-OECD cons'!$H$10:$AL$10</c:f>
              <c:numCache>
                <c:formatCode>General</c:formatCode>
                <c:ptCount val="31"/>
                <c:pt idx="0">
                  <c:v>3.7321</c:v>
                </c:pt>
                <c:pt idx="1">
                  <c:v>3.8919999999999999</c:v>
                </c:pt>
                <c:pt idx="2">
                  <c:v>4.1155999999999997</c:v>
                </c:pt>
                <c:pt idx="3">
                  <c:v>4.2971000000000004</c:v>
                </c:pt>
                <c:pt idx="4">
                  <c:v>4.4573</c:v>
                </c:pt>
                <c:pt idx="5">
                  <c:v>4.4783999999999997</c:v>
                </c:pt>
                <c:pt idx="6">
                  <c:v>4.4729000000000001</c:v>
                </c:pt>
                <c:pt idx="7">
                  <c:v>4.4801000000000002</c:v>
                </c:pt>
                <c:pt idx="8">
                  <c:v>4.5946999999999996</c:v>
                </c:pt>
                <c:pt idx="9">
                  <c:v>4.5857000000000001</c:v>
                </c:pt>
                <c:pt idx="10">
                  <c:v>4.5940000000000003</c:v>
                </c:pt>
                <c:pt idx="11">
                  <c:v>4.7224000000000004</c:v>
                </c:pt>
                <c:pt idx="12">
                  <c:v>4.7588999999999997</c:v>
                </c:pt>
                <c:pt idx="13">
                  <c:v>4.7954999999999997</c:v>
                </c:pt>
                <c:pt idx="14">
                  <c:v>4.8985000000000003</c:v>
                </c:pt>
                <c:pt idx="15">
                  <c:v>4.9302999999999999</c:v>
                </c:pt>
                <c:pt idx="16">
                  <c:v>5.5583999999999998</c:v>
                </c:pt>
                <c:pt idx="17">
                  <c:v>6.2796000000000003</c:v>
                </c:pt>
                <c:pt idx="18">
                  <c:v>7.008</c:v>
                </c:pt>
                <c:pt idx="19">
                  <c:v>7.7599</c:v>
                </c:pt>
                <c:pt idx="20">
                  <c:v>8.1338000000000008</c:v>
                </c:pt>
                <c:pt idx="21">
                  <c:v>8.1882000000000001</c:v>
                </c:pt>
                <c:pt idx="22">
                  <c:v>8.2393000000000001</c:v>
                </c:pt>
                <c:pt idx="23">
                  <c:v>8.2911000000000001</c:v>
                </c:pt>
                <c:pt idx="24">
                  <c:v>8.3524999999999991</c:v>
                </c:pt>
                <c:pt idx="25">
                  <c:v>8.4117999999999995</c:v>
                </c:pt>
                <c:pt idx="26">
                  <c:v>8.4778000000000002</c:v>
                </c:pt>
                <c:pt idx="27">
                  <c:v>8.6623999999999999</c:v>
                </c:pt>
                <c:pt idx="28">
                  <c:v>8.8620999999999999</c:v>
                </c:pt>
                <c:pt idx="29">
                  <c:v>9.0617000000000001</c:v>
                </c:pt>
                <c:pt idx="30">
                  <c:v>9.2612000000000005</c:v>
                </c:pt>
              </c:numCache>
            </c:numRef>
          </c:val>
        </c:ser>
        <c:ser>
          <c:idx val="2"/>
          <c:order val="2"/>
          <c:tx>
            <c:strRef>
              <c:f>' other non-OECD cons'!$B$8</c:f>
              <c:strCache>
                <c:ptCount val="1"/>
                <c:pt idx="0">
                  <c:v>Coal</c:v>
                </c:pt>
              </c:strCache>
            </c:strRef>
          </c:tx>
          <c:spPr>
            <a:solidFill>
              <a:schemeClr val="tx1"/>
            </a:solidFill>
            <a:ln>
              <a:noFill/>
            </a:ln>
            <a:effectLst/>
          </c:spPr>
          <c:invertIfNegative val="0"/>
          <c:cat>
            <c:numRef>
              <c:f>' other non-OECD cons'!$H$5:$AL$5</c:f>
              <c:numCache>
                <c:formatCode>General</c:formatCode>
                <c:ptCount val="3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numCache>
            </c:numRef>
          </c:cat>
          <c:val>
            <c:numRef>
              <c:f>' other non-OECD cons'!$H$8:$AL$8</c:f>
              <c:numCache>
                <c:formatCode>General</c:formatCode>
                <c:ptCount val="31"/>
                <c:pt idx="0">
                  <c:v>5.7720000000000002</c:v>
                </c:pt>
                <c:pt idx="1">
                  <c:v>5.9009999999999998</c:v>
                </c:pt>
                <c:pt idx="2">
                  <c:v>6.2130000000000001</c:v>
                </c:pt>
                <c:pt idx="3">
                  <c:v>6.5350000000000001</c:v>
                </c:pt>
                <c:pt idx="4">
                  <c:v>7.1550000000000002</c:v>
                </c:pt>
                <c:pt idx="5">
                  <c:v>7.5052000000000003</c:v>
                </c:pt>
                <c:pt idx="6">
                  <c:v>7.8681000000000001</c:v>
                </c:pt>
                <c:pt idx="7">
                  <c:v>8.2852999999999994</c:v>
                </c:pt>
                <c:pt idx="8">
                  <c:v>8.7773000000000003</c:v>
                </c:pt>
                <c:pt idx="9">
                  <c:v>9.1631</c:v>
                </c:pt>
                <c:pt idx="10">
                  <c:v>9.5398999999999994</c:v>
                </c:pt>
                <c:pt idx="11">
                  <c:v>9.9853000000000005</c:v>
                </c:pt>
                <c:pt idx="12">
                  <c:v>10.4336</c:v>
                </c:pt>
                <c:pt idx="13">
                  <c:v>10.8828</c:v>
                </c:pt>
                <c:pt idx="14">
                  <c:v>10.917400000000001</c:v>
                </c:pt>
                <c:pt idx="15">
                  <c:v>10.9123</c:v>
                </c:pt>
                <c:pt idx="16">
                  <c:v>10.9566</c:v>
                </c:pt>
                <c:pt idx="17">
                  <c:v>11.014900000000001</c:v>
                </c:pt>
                <c:pt idx="18">
                  <c:v>11.075200000000001</c:v>
                </c:pt>
                <c:pt idx="19">
                  <c:v>11.144</c:v>
                </c:pt>
                <c:pt idx="20">
                  <c:v>11.291499999999999</c:v>
                </c:pt>
                <c:pt idx="21">
                  <c:v>11.495799999999999</c:v>
                </c:pt>
                <c:pt idx="22">
                  <c:v>11.694800000000001</c:v>
                </c:pt>
                <c:pt idx="23">
                  <c:v>11.9049</c:v>
                </c:pt>
                <c:pt idx="24">
                  <c:v>12.1402</c:v>
                </c:pt>
                <c:pt idx="25">
                  <c:v>12.385899999999999</c:v>
                </c:pt>
                <c:pt idx="26">
                  <c:v>12.643599999999999</c:v>
                </c:pt>
                <c:pt idx="27">
                  <c:v>12.864000000000001</c:v>
                </c:pt>
                <c:pt idx="28">
                  <c:v>13.1084</c:v>
                </c:pt>
                <c:pt idx="29">
                  <c:v>13.363</c:v>
                </c:pt>
                <c:pt idx="30">
                  <c:v>13.628399999999999</c:v>
                </c:pt>
              </c:numCache>
            </c:numRef>
          </c:val>
        </c:ser>
        <c:ser>
          <c:idx val="1"/>
          <c:order val="3"/>
          <c:tx>
            <c:strRef>
              <c:f>' other non-OECD cons'!$B$7</c:f>
              <c:strCache>
                <c:ptCount val="1"/>
                <c:pt idx="0">
                  <c:v>Natural gas</c:v>
                </c:pt>
              </c:strCache>
            </c:strRef>
          </c:tx>
          <c:spPr>
            <a:solidFill>
              <a:schemeClr val="accent1"/>
            </a:solidFill>
            <a:ln>
              <a:noFill/>
            </a:ln>
            <a:effectLst/>
          </c:spPr>
          <c:invertIfNegative val="0"/>
          <c:cat>
            <c:numRef>
              <c:f>' other non-OECD cons'!$H$5:$AL$5</c:f>
              <c:numCache>
                <c:formatCode>General</c:formatCode>
                <c:ptCount val="3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numCache>
            </c:numRef>
          </c:cat>
          <c:val>
            <c:numRef>
              <c:f>' other non-OECD cons'!$H$7:$AL$7</c:f>
              <c:numCache>
                <c:formatCode>General</c:formatCode>
                <c:ptCount val="31"/>
                <c:pt idx="0">
                  <c:v>8.0069999999999997</c:v>
                </c:pt>
                <c:pt idx="1">
                  <c:v>7.819</c:v>
                </c:pt>
                <c:pt idx="2">
                  <c:v>8.3420000000000005</c:v>
                </c:pt>
                <c:pt idx="3">
                  <c:v>8.5169999999999995</c:v>
                </c:pt>
                <c:pt idx="4">
                  <c:v>8.8659999999999997</c:v>
                </c:pt>
                <c:pt idx="5">
                  <c:v>9.2920999999999996</c:v>
                </c:pt>
                <c:pt idx="6">
                  <c:v>9.3519000000000005</c:v>
                </c:pt>
                <c:pt idx="7">
                  <c:v>9.4488000000000003</c:v>
                </c:pt>
                <c:pt idx="8">
                  <c:v>9.3614999999999995</c:v>
                </c:pt>
                <c:pt idx="9">
                  <c:v>9.2906999999999993</c:v>
                </c:pt>
                <c:pt idx="10">
                  <c:v>9.3687000000000005</c:v>
                </c:pt>
                <c:pt idx="11">
                  <c:v>9.6244999999999994</c:v>
                </c:pt>
                <c:pt idx="12">
                  <c:v>9.8978999999999999</c:v>
                </c:pt>
                <c:pt idx="13">
                  <c:v>10.170400000000001</c:v>
                </c:pt>
                <c:pt idx="14">
                  <c:v>10.750400000000001</c:v>
                </c:pt>
                <c:pt idx="15">
                  <c:v>11.300800000000001</c:v>
                </c:pt>
                <c:pt idx="16">
                  <c:v>11.518599999999999</c:v>
                </c:pt>
                <c:pt idx="17">
                  <c:v>11.720700000000001</c:v>
                </c:pt>
                <c:pt idx="18">
                  <c:v>11.918699999999999</c:v>
                </c:pt>
                <c:pt idx="19">
                  <c:v>12.131399999999999</c:v>
                </c:pt>
                <c:pt idx="20">
                  <c:v>12.5207</c:v>
                </c:pt>
                <c:pt idx="21">
                  <c:v>13.03</c:v>
                </c:pt>
                <c:pt idx="22">
                  <c:v>13.5464</c:v>
                </c:pt>
                <c:pt idx="23">
                  <c:v>14.073</c:v>
                </c:pt>
                <c:pt idx="24">
                  <c:v>14.648</c:v>
                </c:pt>
                <c:pt idx="25">
                  <c:v>15.2141</c:v>
                </c:pt>
                <c:pt idx="26">
                  <c:v>15.790100000000001</c:v>
                </c:pt>
                <c:pt idx="27">
                  <c:v>16.3003</c:v>
                </c:pt>
                <c:pt idx="28">
                  <c:v>16.846900000000002</c:v>
                </c:pt>
                <c:pt idx="29">
                  <c:v>17.387899999999998</c:v>
                </c:pt>
                <c:pt idx="30">
                  <c:v>17.9269</c:v>
                </c:pt>
              </c:numCache>
            </c:numRef>
          </c:val>
        </c:ser>
        <c:ser>
          <c:idx val="0"/>
          <c:order val="4"/>
          <c:tx>
            <c:strRef>
              <c:f>' other non-OECD cons'!$B$6</c:f>
              <c:strCache>
                <c:ptCount val="1"/>
                <c:pt idx="0">
                  <c:v>Liquids</c:v>
                </c:pt>
              </c:strCache>
            </c:strRef>
          </c:tx>
          <c:spPr>
            <a:solidFill>
              <a:schemeClr val="accent2"/>
            </a:solidFill>
            <a:ln>
              <a:noFill/>
            </a:ln>
            <a:effectLst/>
          </c:spPr>
          <c:invertIfNegative val="0"/>
          <c:cat>
            <c:numRef>
              <c:f>' other non-OECD cons'!$H$5:$AL$5</c:f>
              <c:numCache>
                <c:formatCode>General</c:formatCode>
                <c:ptCount val="3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numCache>
            </c:numRef>
          </c:cat>
          <c:val>
            <c:numRef>
              <c:f>' other non-OECD cons'!$H$6:$AL$6</c:f>
              <c:numCache>
                <c:formatCode>General</c:formatCode>
                <c:ptCount val="31"/>
                <c:pt idx="0">
                  <c:v>15.3049</c:v>
                </c:pt>
                <c:pt idx="1">
                  <c:v>15.5815</c:v>
                </c:pt>
                <c:pt idx="2">
                  <c:v>16.011299999999999</c:v>
                </c:pt>
                <c:pt idx="3">
                  <c:v>16.325199999999999</c:v>
                </c:pt>
                <c:pt idx="4">
                  <c:v>16.712299999999999</c:v>
                </c:pt>
                <c:pt idx="5">
                  <c:v>16.863199999999999</c:v>
                </c:pt>
                <c:pt idx="6">
                  <c:v>17.205300000000001</c:v>
                </c:pt>
                <c:pt idx="7">
                  <c:v>17.6128</c:v>
                </c:pt>
                <c:pt idx="8">
                  <c:v>18.037500000000001</c:v>
                </c:pt>
                <c:pt idx="9">
                  <c:v>18.100300000000001</c:v>
                </c:pt>
                <c:pt idx="10">
                  <c:v>18.2455</c:v>
                </c:pt>
                <c:pt idx="11">
                  <c:v>18.6204</c:v>
                </c:pt>
                <c:pt idx="12">
                  <c:v>19.0275</c:v>
                </c:pt>
                <c:pt idx="13">
                  <c:v>19.422599999999999</c:v>
                </c:pt>
                <c:pt idx="14">
                  <c:v>19.899899999999999</c:v>
                </c:pt>
                <c:pt idx="15">
                  <c:v>20.353100000000001</c:v>
                </c:pt>
                <c:pt idx="16">
                  <c:v>20.715</c:v>
                </c:pt>
                <c:pt idx="17">
                  <c:v>21.135200000000001</c:v>
                </c:pt>
                <c:pt idx="18">
                  <c:v>21.588100000000001</c:v>
                </c:pt>
                <c:pt idx="19">
                  <c:v>22.049900000000001</c:v>
                </c:pt>
                <c:pt idx="20">
                  <c:v>22.490500000000001</c:v>
                </c:pt>
                <c:pt idx="21">
                  <c:v>22.917999999999999</c:v>
                </c:pt>
                <c:pt idx="22">
                  <c:v>23.3505</c:v>
                </c:pt>
                <c:pt idx="23">
                  <c:v>23.824300000000001</c:v>
                </c:pt>
                <c:pt idx="24">
                  <c:v>24.355899999999998</c:v>
                </c:pt>
                <c:pt idx="25">
                  <c:v>24.916699999999999</c:v>
                </c:pt>
                <c:pt idx="26">
                  <c:v>25.4847</c:v>
                </c:pt>
                <c:pt idx="27">
                  <c:v>26.049399999999999</c:v>
                </c:pt>
                <c:pt idx="28">
                  <c:v>26.6587</c:v>
                </c:pt>
                <c:pt idx="29">
                  <c:v>27.273</c:v>
                </c:pt>
                <c:pt idx="30">
                  <c:v>27.907299999999999</c:v>
                </c:pt>
              </c:numCache>
            </c:numRef>
          </c:val>
        </c:ser>
        <c:dLbls>
          <c:showLegendKey val="0"/>
          <c:showVal val="0"/>
          <c:showCatName val="0"/>
          <c:showSerName val="0"/>
          <c:showPercent val="0"/>
          <c:showBubbleSize val="0"/>
        </c:dLbls>
        <c:gapWidth val="60"/>
        <c:overlap val="100"/>
        <c:axId val="245694160"/>
        <c:axId val="245834336"/>
      </c:barChart>
      <c:catAx>
        <c:axId val="245694160"/>
        <c:scaling>
          <c:orientation val="minMax"/>
        </c:scaling>
        <c:delete val="0"/>
        <c:axPos val="b"/>
        <c:numFmt formatCode="General" sourceLinked="1"/>
        <c:majorTickMark val="out"/>
        <c:minorTickMark val="none"/>
        <c:tickLblPos val="nextTo"/>
        <c:spPr>
          <a:noFill/>
          <a:ln w="12700"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245834336"/>
        <c:crosses val="autoZero"/>
        <c:auto val="1"/>
        <c:lblAlgn val="ctr"/>
        <c:lblOffset val="100"/>
        <c:tickLblSkip val="5"/>
        <c:tickMarkSkip val="5"/>
        <c:noMultiLvlLbl val="0"/>
      </c:catAx>
      <c:valAx>
        <c:axId val="245834336"/>
        <c:scaling>
          <c:orientation val="minMax"/>
        </c:scaling>
        <c:delete val="0"/>
        <c:axPos val="l"/>
        <c:majorGridlines>
          <c:spPr>
            <a:ln w="9525" cap="flat" cmpd="sng" algn="ctr">
              <a:solidFill>
                <a:schemeClr val="bg1">
                  <a:lumMod val="7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245694160"/>
        <c:crosses val="autoZero"/>
        <c:crossBetween val="between"/>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400">
          <a:solidFill>
            <a:schemeClr val="tx1"/>
          </a:solidFill>
        </a:defRPr>
      </a:pPr>
      <a:endParaRPr lang="en-US"/>
    </a:p>
  </c:txPr>
  <c:externalData r:id="rId3">
    <c:autoUpdate val="0"/>
  </c:externalData>
  <c:userShapes r:id="rId4"/>
</c:chartSpace>
</file>

<file path=ppt/charts/chart38.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014030088528687"/>
          <c:y val="9.6265875415569246E-2"/>
          <c:w val="0.70673407817818579"/>
          <c:h val="0.79395743909591288"/>
        </c:manualLayout>
      </c:layout>
      <c:areaChart>
        <c:grouping val="percentStacked"/>
        <c:varyColors val="0"/>
        <c:ser>
          <c:idx val="3"/>
          <c:order val="0"/>
          <c:tx>
            <c:strRef>
              <c:f>' other non-OECD cons'!$B$9</c:f>
              <c:strCache>
                <c:ptCount val="1"/>
                <c:pt idx="0">
                  <c:v>Nuclear</c:v>
                </c:pt>
              </c:strCache>
            </c:strRef>
          </c:tx>
          <c:spPr>
            <a:solidFill>
              <a:schemeClr val="accent5"/>
            </a:solidFill>
            <a:ln>
              <a:noFill/>
            </a:ln>
            <a:effectLst/>
          </c:spPr>
          <c:cat>
            <c:numRef>
              <c:f>' other non-OECD cons'!$H$5:$AL$5</c:f>
              <c:numCache>
                <c:formatCode>General</c:formatCode>
                <c:ptCount val="3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numCache>
            </c:numRef>
          </c:cat>
          <c:val>
            <c:numRef>
              <c:f>' other non-OECD cons'!$H$9:$AL$9</c:f>
              <c:numCache>
                <c:formatCode>General</c:formatCode>
                <c:ptCount val="31"/>
                <c:pt idx="0">
                  <c:v>0.42099999999999999</c:v>
                </c:pt>
                <c:pt idx="1">
                  <c:v>0.44</c:v>
                </c:pt>
                <c:pt idx="2">
                  <c:v>0.439</c:v>
                </c:pt>
                <c:pt idx="3">
                  <c:v>0.443</c:v>
                </c:pt>
                <c:pt idx="4">
                  <c:v>0.45200000000000001</c:v>
                </c:pt>
                <c:pt idx="5">
                  <c:v>0.45590000000000003</c:v>
                </c:pt>
                <c:pt idx="6">
                  <c:v>0.45590000000000003</c:v>
                </c:pt>
                <c:pt idx="7">
                  <c:v>0.47939999999999999</c:v>
                </c:pt>
                <c:pt idx="8">
                  <c:v>0.3669</c:v>
                </c:pt>
                <c:pt idx="9">
                  <c:v>0.3669</c:v>
                </c:pt>
                <c:pt idx="10">
                  <c:v>0.44309999999999999</c:v>
                </c:pt>
                <c:pt idx="11">
                  <c:v>0.34910000000000002</c:v>
                </c:pt>
                <c:pt idx="12">
                  <c:v>0.34910000000000002</c:v>
                </c:pt>
                <c:pt idx="13">
                  <c:v>0.34910000000000002</c:v>
                </c:pt>
                <c:pt idx="14">
                  <c:v>0.2802</c:v>
                </c:pt>
                <c:pt idx="15">
                  <c:v>0.35680000000000001</c:v>
                </c:pt>
                <c:pt idx="16">
                  <c:v>0.35680000000000001</c:v>
                </c:pt>
                <c:pt idx="17">
                  <c:v>0.35680000000000001</c:v>
                </c:pt>
                <c:pt idx="18">
                  <c:v>0.35680000000000001</c:v>
                </c:pt>
                <c:pt idx="19">
                  <c:v>0.35680000000000001</c:v>
                </c:pt>
                <c:pt idx="20">
                  <c:v>0.35680000000000001</c:v>
                </c:pt>
                <c:pt idx="21">
                  <c:v>0.35680000000000001</c:v>
                </c:pt>
                <c:pt idx="22">
                  <c:v>0.35680000000000001</c:v>
                </c:pt>
                <c:pt idx="23">
                  <c:v>0.35680000000000001</c:v>
                </c:pt>
                <c:pt idx="24">
                  <c:v>0.35680000000000001</c:v>
                </c:pt>
                <c:pt idx="25">
                  <c:v>0.35680000000000001</c:v>
                </c:pt>
                <c:pt idx="26">
                  <c:v>0.35680000000000001</c:v>
                </c:pt>
                <c:pt idx="27">
                  <c:v>0.35680000000000001</c:v>
                </c:pt>
                <c:pt idx="28">
                  <c:v>0.35680000000000001</c:v>
                </c:pt>
                <c:pt idx="29">
                  <c:v>0.35680000000000001</c:v>
                </c:pt>
                <c:pt idx="30">
                  <c:v>0.35680000000000001</c:v>
                </c:pt>
              </c:numCache>
            </c:numRef>
          </c:val>
        </c:ser>
        <c:ser>
          <c:idx val="4"/>
          <c:order val="1"/>
          <c:tx>
            <c:strRef>
              <c:f>' other non-OECD cons'!$B$10</c:f>
              <c:strCache>
                <c:ptCount val="1"/>
                <c:pt idx="0">
                  <c:v>Renewables</c:v>
                </c:pt>
              </c:strCache>
            </c:strRef>
          </c:tx>
          <c:spPr>
            <a:solidFill>
              <a:schemeClr val="accent3"/>
            </a:solidFill>
            <a:ln>
              <a:noFill/>
            </a:ln>
            <a:effectLst/>
          </c:spPr>
          <c:cat>
            <c:numRef>
              <c:f>' other non-OECD cons'!$H$5:$AL$5</c:f>
              <c:numCache>
                <c:formatCode>General</c:formatCode>
                <c:ptCount val="3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numCache>
            </c:numRef>
          </c:cat>
          <c:val>
            <c:numRef>
              <c:f>' other non-OECD cons'!$H$10:$AL$10</c:f>
              <c:numCache>
                <c:formatCode>General</c:formatCode>
                <c:ptCount val="31"/>
                <c:pt idx="0">
                  <c:v>3.7321</c:v>
                </c:pt>
                <c:pt idx="1">
                  <c:v>3.8919999999999999</c:v>
                </c:pt>
                <c:pt idx="2">
                  <c:v>4.1155999999999997</c:v>
                </c:pt>
                <c:pt idx="3">
                  <c:v>4.2971000000000004</c:v>
                </c:pt>
                <c:pt idx="4">
                  <c:v>4.4573</c:v>
                </c:pt>
                <c:pt idx="5">
                  <c:v>4.4783999999999997</c:v>
                </c:pt>
                <c:pt idx="6">
                  <c:v>4.4729000000000001</c:v>
                </c:pt>
                <c:pt idx="7">
                  <c:v>4.4801000000000002</c:v>
                </c:pt>
                <c:pt idx="8">
                  <c:v>4.5946999999999996</c:v>
                </c:pt>
                <c:pt idx="9">
                  <c:v>4.5857000000000001</c:v>
                </c:pt>
                <c:pt idx="10">
                  <c:v>4.5940000000000003</c:v>
                </c:pt>
                <c:pt idx="11">
                  <c:v>4.7224000000000004</c:v>
                </c:pt>
                <c:pt idx="12">
                  <c:v>4.7588999999999997</c:v>
                </c:pt>
                <c:pt idx="13">
                  <c:v>4.7954999999999997</c:v>
                </c:pt>
                <c:pt idx="14">
                  <c:v>4.8985000000000003</c:v>
                </c:pt>
                <c:pt idx="15">
                  <c:v>4.9302999999999999</c:v>
                </c:pt>
                <c:pt idx="16">
                  <c:v>5.5583999999999998</c:v>
                </c:pt>
                <c:pt idx="17">
                  <c:v>6.2796000000000003</c:v>
                </c:pt>
                <c:pt idx="18">
                  <c:v>7.008</c:v>
                </c:pt>
                <c:pt idx="19">
                  <c:v>7.7599</c:v>
                </c:pt>
                <c:pt idx="20">
                  <c:v>8.1338000000000008</c:v>
                </c:pt>
                <c:pt idx="21">
                  <c:v>8.1882000000000001</c:v>
                </c:pt>
                <c:pt idx="22">
                  <c:v>8.2393000000000001</c:v>
                </c:pt>
                <c:pt idx="23">
                  <c:v>8.2911000000000001</c:v>
                </c:pt>
                <c:pt idx="24">
                  <c:v>8.3524999999999991</c:v>
                </c:pt>
                <c:pt idx="25">
                  <c:v>8.4117999999999995</c:v>
                </c:pt>
                <c:pt idx="26">
                  <c:v>8.4778000000000002</c:v>
                </c:pt>
                <c:pt idx="27">
                  <c:v>8.6623999999999999</c:v>
                </c:pt>
                <c:pt idx="28">
                  <c:v>8.8620999999999999</c:v>
                </c:pt>
                <c:pt idx="29">
                  <c:v>9.0617000000000001</c:v>
                </c:pt>
                <c:pt idx="30">
                  <c:v>9.2612000000000005</c:v>
                </c:pt>
              </c:numCache>
            </c:numRef>
          </c:val>
        </c:ser>
        <c:ser>
          <c:idx val="2"/>
          <c:order val="2"/>
          <c:tx>
            <c:strRef>
              <c:f>' other non-OECD cons'!$B$8</c:f>
              <c:strCache>
                <c:ptCount val="1"/>
                <c:pt idx="0">
                  <c:v>Coal</c:v>
                </c:pt>
              </c:strCache>
            </c:strRef>
          </c:tx>
          <c:spPr>
            <a:solidFill>
              <a:schemeClr val="bg2">
                <a:lumMod val="25000"/>
              </a:schemeClr>
            </a:solidFill>
            <a:ln>
              <a:noFill/>
            </a:ln>
            <a:effectLst/>
          </c:spPr>
          <c:cat>
            <c:numRef>
              <c:f>' other non-OECD cons'!$H$5:$AL$5</c:f>
              <c:numCache>
                <c:formatCode>General</c:formatCode>
                <c:ptCount val="3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numCache>
            </c:numRef>
          </c:cat>
          <c:val>
            <c:numRef>
              <c:f>' other non-OECD cons'!$H$8:$AL$8</c:f>
              <c:numCache>
                <c:formatCode>General</c:formatCode>
                <c:ptCount val="31"/>
                <c:pt idx="0">
                  <c:v>5.7720000000000002</c:v>
                </c:pt>
                <c:pt idx="1">
                  <c:v>5.9009999999999998</c:v>
                </c:pt>
                <c:pt idx="2">
                  <c:v>6.2130000000000001</c:v>
                </c:pt>
                <c:pt idx="3">
                  <c:v>6.5350000000000001</c:v>
                </c:pt>
                <c:pt idx="4">
                  <c:v>7.1550000000000002</c:v>
                </c:pt>
                <c:pt idx="5">
                  <c:v>7.5052000000000003</c:v>
                </c:pt>
                <c:pt idx="6">
                  <c:v>7.8681000000000001</c:v>
                </c:pt>
                <c:pt idx="7">
                  <c:v>8.2852999999999994</c:v>
                </c:pt>
                <c:pt idx="8">
                  <c:v>8.7773000000000003</c:v>
                </c:pt>
                <c:pt idx="9">
                  <c:v>9.1631</c:v>
                </c:pt>
                <c:pt idx="10">
                  <c:v>9.5398999999999994</c:v>
                </c:pt>
                <c:pt idx="11">
                  <c:v>9.9853000000000005</c:v>
                </c:pt>
                <c:pt idx="12">
                  <c:v>10.4336</c:v>
                </c:pt>
                <c:pt idx="13">
                  <c:v>10.8828</c:v>
                </c:pt>
                <c:pt idx="14">
                  <c:v>10.917400000000001</c:v>
                </c:pt>
                <c:pt idx="15">
                  <c:v>10.9123</c:v>
                </c:pt>
                <c:pt idx="16">
                  <c:v>10.9566</c:v>
                </c:pt>
                <c:pt idx="17">
                  <c:v>11.014900000000001</c:v>
                </c:pt>
                <c:pt idx="18">
                  <c:v>11.075200000000001</c:v>
                </c:pt>
                <c:pt idx="19">
                  <c:v>11.144</c:v>
                </c:pt>
                <c:pt idx="20">
                  <c:v>11.291499999999999</c:v>
                </c:pt>
                <c:pt idx="21">
                  <c:v>11.495799999999999</c:v>
                </c:pt>
                <c:pt idx="22">
                  <c:v>11.694800000000001</c:v>
                </c:pt>
                <c:pt idx="23">
                  <c:v>11.9049</c:v>
                </c:pt>
                <c:pt idx="24">
                  <c:v>12.1402</c:v>
                </c:pt>
                <c:pt idx="25">
                  <c:v>12.385899999999999</c:v>
                </c:pt>
                <c:pt idx="26">
                  <c:v>12.643599999999999</c:v>
                </c:pt>
                <c:pt idx="27">
                  <c:v>12.864000000000001</c:v>
                </c:pt>
                <c:pt idx="28">
                  <c:v>13.1084</c:v>
                </c:pt>
                <c:pt idx="29">
                  <c:v>13.363</c:v>
                </c:pt>
                <c:pt idx="30">
                  <c:v>13.628399999999999</c:v>
                </c:pt>
              </c:numCache>
            </c:numRef>
          </c:val>
        </c:ser>
        <c:ser>
          <c:idx val="1"/>
          <c:order val="3"/>
          <c:tx>
            <c:strRef>
              <c:f>' other non-OECD cons'!$B$7</c:f>
              <c:strCache>
                <c:ptCount val="1"/>
                <c:pt idx="0">
                  <c:v>Natural gas</c:v>
                </c:pt>
              </c:strCache>
            </c:strRef>
          </c:tx>
          <c:spPr>
            <a:solidFill>
              <a:srgbClr val="00B0F0"/>
            </a:solidFill>
            <a:ln>
              <a:noFill/>
            </a:ln>
            <a:effectLst/>
          </c:spPr>
          <c:cat>
            <c:numRef>
              <c:f>' other non-OECD cons'!$H$5:$AL$5</c:f>
              <c:numCache>
                <c:formatCode>General</c:formatCode>
                <c:ptCount val="3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numCache>
            </c:numRef>
          </c:cat>
          <c:val>
            <c:numRef>
              <c:f>' other non-OECD cons'!$H$7:$AL$7</c:f>
              <c:numCache>
                <c:formatCode>General</c:formatCode>
                <c:ptCount val="31"/>
                <c:pt idx="0">
                  <c:v>8.0069999999999997</c:v>
                </c:pt>
                <c:pt idx="1">
                  <c:v>7.819</c:v>
                </c:pt>
                <c:pt idx="2">
                  <c:v>8.3420000000000005</c:v>
                </c:pt>
                <c:pt idx="3">
                  <c:v>8.5169999999999995</c:v>
                </c:pt>
                <c:pt idx="4">
                  <c:v>8.8659999999999997</c:v>
                </c:pt>
                <c:pt idx="5">
                  <c:v>9.2920999999999996</c:v>
                </c:pt>
                <c:pt idx="6">
                  <c:v>9.3519000000000005</c:v>
                </c:pt>
                <c:pt idx="7">
                  <c:v>9.4488000000000003</c:v>
                </c:pt>
                <c:pt idx="8">
                  <c:v>9.3614999999999995</c:v>
                </c:pt>
                <c:pt idx="9">
                  <c:v>9.2906999999999993</c:v>
                </c:pt>
                <c:pt idx="10">
                  <c:v>9.3687000000000005</c:v>
                </c:pt>
                <c:pt idx="11">
                  <c:v>9.6244999999999994</c:v>
                </c:pt>
                <c:pt idx="12">
                  <c:v>9.8978999999999999</c:v>
                </c:pt>
                <c:pt idx="13">
                  <c:v>10.170400000000001</c:v>
                </c:pt>
                <c:pt idx="14">
                  <c:v>10.750400000000001</c:v>
                </c:pt>
                <c:pt idx="15">
                  <c:v>11.300800000000001</c:v>
                </c:pt>
                <c:pt idx="16">
                  <c:v>11.518599999999999</c:v>
                </c:pt>
                <c:pt idx="17">
                  <c:v>11.720700000000001</c:v>
                </c:pt>
                <c:pt idx="18">
                  <c:v>11.918699999999999</c:v>
                </c:pt>
                <c:pt idx="19">
                  <c:v>12.131399999999999</c:v>
                </c:pt>
                <c:pt idx="20">
                  <c:v>12.5207</c:v>
                </c:pt>
                <c:pt idx="21">
                  <c:v>13.03</c:v>
                </c:pt>
                <c:pt idx="22">
                  <c:v>13.5464</c:v>
                </c:pt>
                <c:pt idx="23">
                  <c:v>14.073</c:v>
                </c:pt>
                <c:pt idx="24">
                  <c:v>14.648</c:v>
                </c:pt>
                <c:pt idx="25">
                  <c:v>15.2141</c:v>
                </c:pt>
                <c:pt idx="26">
                  <c:v>15.790100000000001</c:v>
                </c:pt>
                <c:pt idx="27">
                  <c:v>16.3003</c:v>
                </c:pt>
                <c:pt idx="28">
                  <c:v>16.846900000000002</c:v>
                </c:pt>
                <c:pt idx="29">
                  <c:v>17.387899999999998</c:v>
                </c:pt>
                <c:pt idx="30">
                  <c:v>17.9269</c:v>
                </c:pt>
              </c:numCache>
            </c:numRef>
          </c:val>
        </c:ser>
        <c:ser>
          <c:idx val="0"/>
          <c:order val="4"/>
          <c:tx>
            <c:strRef>
              <c:f>' other non-OECD cons'!$B$6</c:f>
              <c:strCache>
                <c:ptCount val="1"/>
                <c:pt idx="0">
                  <c:v>Liquids</c:v>
                </c:pt>
              </c:strCache>
            </c:strRef>
          </c:tx>
          <c:spPr>
            <a:solidFill>
              <a:schemeClr val="accent2"/>
            </a:solidFill>
            <a:ln>
              <a:noFill/>
            </a:ln>
            <a:effectLst/>
          </c:spPr>
          <c:cat>
            <c:numRef>
              <c:f>' other non-OECD cons'!$H$5:$AL$5</c:f>
              <c:numCache>
                <c:formatCode>General</c:formatCode>
                <c:ptCount val="3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numCache>
            </c:numRef>
          </c:cat>
          <c:val>
            <c:numRef>
              <c:f>' other non-OECD cons'!$H$6:$AL$6</c:f>
              <c:numCache>
                <c:formatCode>General</c:formatCode>
                <c:ptCount val="31"/>
                <c:pt idx="0">
                  <c:v>15.3049</c:v>
                </c:pt>
                <c:pt idx="1">
                  <c:v>15.5815</c:v>
                </c:pt>
                <c:pt idx="2">
                  <c:v>16.011299999999999</c:v>
                </c:pt>
                <c:pt idx="3">
                  <c:v>16.325199999999999</c:v>
                </c:pt>
                <c:pt idx="4">
                  <c:v>16.712299999999999</c:v>
                </c:pt>
                <c:pt idx="5">
                  <c:v>16.863199999999999</c:v>
                </c:pt>
                <c:pt idx="6">
                  <c:v>17.205300000000001</c:v>
                </c:pt>
                <c:pt idx="7">
                  <c:v>17.6128</c:v>
                </c:pt>
                <c:pt idx="8">
                  <c:v>18.037500000000001</c:v>
                </c:pt>
                <c:pt idx="9">
                  <c:v>18.100300000000001</c:v>
                </c:pt>
                <c:pt idx="10">
                  <c:v>18.2455</c:v>
                </c:pt>
                <c:pt idx="11">
                  <c:v>18.6204</c:v>
                </c:pt>
                <c:pt idx="12">
                  <c:v>19.0275</c:v>
                </c:pt>
                <c:pt idx="13">
                  <c:v>19.422599999999999</c:v>
                </c:pt>
                <c:pt idx="14">
                  <c:v>19.899899999999999</c:v>
                </c:pt>
                <c:pt idx="15">
                  <c:v>20.353100000000001</c:v>
                </c:pt>
                <c:pt idx="16">
                  <c:v>20.715</c:v>
                </c:pt>
                <c:pt idx="17">
                  <c:v>21.135200000000001</c:v>
                </c:pt>
                <c:pt idx="18">
                  <c:v>21.588100000000001</c:v>
                </c:pt>
                <c:pt idx="19">
                  <c:v>22.049900000000001</c:v>
                </c:pt>
                <c:pt idx="20">
                  <c:v>22.490500000000001</c:v>
                </c:pt>
                <c:pt idx="21">
                  <c:v>22.917999999999999</c:v>
                </c:pt>
                <c:pt idx="22">
                  <c:v>23.3505</c:v>
                </c:pt>
                <c:pt idx="23">
                  <c:v>23.824300000000001</c:v>
                </c:pt>
                <c:pt idx="24">
                  <c:v>24.355899999999998</c:v>
                </c:pt>
                <c:pt idx="25">
                  <c:v>24.916699999999999</c:v>
                </c:pt>
                <c:pt idx="26">
                  <c:v>25.4847</c:v>
                </c:pt>
                <c:pt idx="27">
                  <c:v>26.049399999999999</c:v>
                </c:pt>
                <c:pt idx="28">
                  <c:v>26.6587</c:v>
                </c:pt>
                <c:pt idx="29">
                  <c:v>27.273</c:v>
                </c:pt>
                <c:pt idx="30">
                  <c:v>27.907299999999999</c:v>
                </c:pt>
              </c:numCache>
            </c:numRef>
          </c:val>
        </c:ser>
        <c:dLbls>
          <c:showLegendKey val="0"/>
          <c:showVal val="0"/>
          <c:showCatName val="0"/>
          <c:showSerName val="0"/>
          <c:showPercent val="0"/>
          <c:showBubbleSize val="0"/>
        </c:dLbls>
        <c:axId val="245838816"/>
        <c:axId val="245839376"/>
      </c:areaChart>
      <c:catAx>
        <c:axId val="245838816"/>
        <c:scaling>
          <c:orientation val="minMax"/>
        </c:scaling>
        <c:delete val="0"/>
        <c:axPos val="b"/>
        <c:numFmt formatCode="General" sourceLinked="1"/>
        <c:majorTickMark val="out"/>
        <c:minorTickMark val="none"/>
        <c:tickLblPos val="nextTo"/>
        <c:spPr>
          <a:noFill/>
          <a:ln w="12700"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245839376"/>
        <c:crosses val="autoZero"/>
        <c:auto val="1"/>
        <c:lblAlgn val="ctr"/>
        <c:lblOffset val="100"/>
        <c:tickLblSkip val="5"/>
        <c:tickMarkSkip val="5"/>
        <c:noMultiLvlLbl val="0"/>
      </c:catAx>
      <c:valAx>
        <c:axId val="245839376"/>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245838816"/>
        <c:crosses val="autoZero"/>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a:pPr>
      <a:endParaRPr lang="en-US"/>
    </a:p>
  </c:txPr>
  <c:externalData r:id="rId3">
    <c:autoUpdate val="0"/>
  </c:externalData>
  <c:userShapes r:id="rId4"/>
</c:chartSpace>
</file>

<file path=ppt/charts/chart39.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4485166098423743E-2"/>
          <c:y val="0.13364506920467017"/>
          <c:w val="0.70540717294059174"/>
          <c:h val="0.75657816993880089"/>
        </c:manualLayout>
      </c:layout>
      <c:barChart>
        <c:barDir val="col"/>
        <c:grouping val="stacked"/>
        <c:varyColors val="0"/>
        <c:ser>
          <c:idx val="0"/>
          <c:order val="0"/>
          <c:tx>
            <c:strRef>
              <c:f>' Production'!$B$5:$C$5</c:f>
              <c:strCache>
                <c:ptCount val="2"/>
                <c:pt idx="0">
                  <c:v>China</c:v>
                </c:pt>
              </c:strCache>
            </c:strRef>
          </c:tx>
          <c:spPr>
            <a:solidFill>
              <a:schemeClr val="accent5">
                <a:lumMod val="75000"/>
              </a:schemeClr>
            </a:solidFill>
            <a:ln>
              <a:noFill/>
            </a:ln>
            <a:effectLst/>
          </c:spPr>
          <c:invertIfNegative val="0"/>
          <c:cat>
            <c:numRef>
              <c:f>' Production'!$D$4:$J$4</c:f>
              <c:numCache>
                <c:formatCode>General</c:formatCode>
                <c:ptCount val="7"/>
                <c:pt idx="0">
                  <c:v>1990</c:v>
                </c:pt>
                <c:pt idx="1">
                  <c:v>2000</c:v>
                </c:pt>
                <c:pt idx="2">
                  <c:v>2010</c:v>
                </c:pt>
                <c:pt idx="3">
                  <c:v>2015</c:v>
                </c:pt>
                <c:pt idx="4">
                  <c:v>2020</c:v>
                </c:pt>
                <c:pt idx="5">
                  <c:v>2030</c:v>
                </c:pt>
                <c:pt idx="6">
                  <c:v>2040</c:v>
                </c:pt>
              </c:numCache>
            </c:numRef>
          </c:cat>
          <c:val>
            <c:numRef>
              <c:f>' Production'!$D$5:$J$5</c:f>
              <c:numCache>
                <c:formatCode>0</c:formatCode>
                <c:ptCount val="7"/>
                <c:pt idx="0" formatCode="General">
                  <c:v>1189.7249999999999</c:v>
                </c:pt>
                <c:pt idx="1">
                  <c:v>1525.8</c:v>
                </c:pt>
                <c:pt idx="2">
                  <c:v>3779.212</c:v>
                </c:pt>
                <c:pt idx="3" formatCode="_(* #,##0_);_(* \(#,##0\);_(* &quot;-&quot;??_);_(@_)">
                  <c:v>4606.929775658823</c:v>
                </c:pt>
                <c:pt idx="4" formatCode="_(* #,##0_);_(* \(#,##0\);_(* &quot;-&quot;??_);_(@_)">
                  <c:v>4572.3030334381083</c:v>
                </c:pt>
                <c:pt idx="5" formatCode="_(* #,##0_);_(* \(#,##0\);_(* &quot;-&quot;??_);_(@_)">
                  <c:v>4330.7792664160488</c:v>
                </c:pt>
                <c:pt idx="6" formatCode="_(* #,##0_);_(* \(#,##0\);_(* &quot;-&quot;??_);_(@_)">
                  <c:v>3930.9579616361802</c:v>
                </c:pt>
              </c:numCache>
            </c:numRef>
          </c:val>
        </c:ser>
        <c:ser>
          <c:idx val="4"/>
          <c:order val="1"/>
          <c:tx>
            <c:strRef>
              <c:f>' Production'!$B$7:$C$7</c:f>
              <c:strCache>
                <c:ptCount val="2"/>
                <c:pt idx="0">
                  <c:v>India</c:v>
                </c:pt>
              </c:strCache>
            </c:strRef>
          </c:tx>
          <c:spPr>
            <a:solidFill>
              <a:schemeClr val="accent5">
                <a:lumMod val="40000"/>
                <a:lumOff val="60000"/>
              </a:schemeClr>
            </a:solidFill>
            <a:ln>
              <a:noFill/>
            </a:ln>
            <a:effectLst/>
          </c:spPr>
          <c:invertIfNegative val="0"/>
          <c:cat>
            <c:numRef>
              <c:f>' Production'!$D$4:$J$4</c:f>
              <c:numCache>
                <c:formatCode>General</c:formatCode>
                <c:ptCount val="7"/>
                <c:pt idx="0">
                  <c:v>1990</c:v>
                </c:pt>
                <c:pt idx="1">
                  <c:v>2000</c:v>
                </c:pt>
                <c:pt idx="2">
                  <c:v>2010</c:v>
                </c:pt>
                <c:pt idx="3">
                  <c:v>2015</c:v>
                </c:pt>
                <c:pt idx="4">
                  <c:v>2020</c:v>
                </c:pt>
                <c:pt idx="5">
                  <c:v>2030</c:v>
                </c:pt>
                <c:pt idx="6">
                  <c:v>2040</c:v>
                </c:pt>
              </c:numCache>
            </c:numRef>
          </c:cat>
          <c:val>
            <c:numRef>
              <c:f>' Production'!$D$7:$J$7</c:f>
              <c:numCache>
                <c:formatCode>0</c:formatCode>
                <c:ptCount val="7"/>
                <c:pt idx="0" formatCode="#,##0">
                  <c:v>239.035</c:v>
                </c:pt>
                <c:pt idx="1">
                  <c:v>372.51799999999997</c:v>
                </c:pt>
                <c:pt idx="2">
                  <c:v>627.59900000000005</c:v>
                </c:pt>
                <c:pt idx="3" formatCode="_(* #,##0_);_(* \(#,##0\);_(* &quot;-&quot;??_);_(@_)">
                  <c:v>710.81288703032021</c:v>
                </c:pt>
                <c:pt idx="4" formatCode="_(* #,##0_);_(* \(#,##0\);_(* &quot;-&quot;??_);_(@_)">
                  <c:v>784.67846123935294</c:v>
                </c:pt>
                <c:pt idx="5" formatCode="_(* #,##0_);_(* \(#,##0\);_(* &quot;-&quot;??_);_(@_)">
                  <c:v>906.67060843152399</c:v>
                </c:pt>
                <c:pt idx="6" formatCode="_(* #,##0_);_(* \(#,##0\);_(* &quot;-&quot;??_);_(@_)">
                  <c:v>1286.3915685969939</c:v>
                </c:pt>
              </c:numCache>
            </c:numRef>
          </c:val>
        </c:ser>
        <c:ser>
          <c:idx val="5"/>
          <c:order val="2"/>
          <c:tx>
            <c:strRef>
              <c:f>' Production'!$B$9:$C$9</c:f>
              <c:strCache>
                <c:ptCount val="2"/>
                <c:pt idx="0">
                  <c:v>Other non-OECD Asia</c:v>
                </c:pt>
              </c:strCache>
            </c:strRef>
          </c:tx>
          <c:spPr>
            <a:solidFill>
              <a:schemeClr val="accent2">
                <a:lumMod val="40000"/>
                <a:lumOff val="60000"/>
              </a:schemeClr>
            </a:solidFill>
            <a:ln>
              <a:noFill/>
            </a:ln>
            <a:effectLst/>
          </c:spPr>
          <c:invertIfNegative val="0"/>
          <c:cat>
            <c:numRef>
              <c:f>' Production'!$D$4:$J$4</c:f>
              <c:numCache>
                <c:formatCode>General</c:formatCode>
                <c:ptCount val="7"/>
                <c:pt idx="0">
                  <c:v>1990</c:v>
                </c:pt>
                <c:pt idx="1">
                  <c:v>2000</c:v>
                </c:pt>
                <c:pt idx="2">
                  <c:v>2010</c:v>
                </c:pt>
                <c:pt idx="3">
                  <c:v>2015</c:v>
                </c:pt>
                <c:pt idx="4">
                  <c:v>2020</c:v>
                </c:pt>
                <c:pt idx="5">
                  <c:v>2030</c:v>
                </c:pt>
                <c:pt idx="6">
                  <c:v>2040</c:v>
                </c:pt>
              </c:numCache>
            </c:numRef>
          </c:cat>
          <c:val>
            <c:numRef>
              <c:f>' Production'!$D$9:$J$9</c:f>
              <c:numCache>
                <c:formatCode>0</c:formatCode>
                <c:ptCount val="7"/>
                <c:pt idx="0" formatCode="General">
                  <c:v>79.97529999999999</c:v>
                </c:pt>
                <c:pt idx="1">
                  <c:v>156.601</c:v>
                </c:pt>
                <c:pt idx="2">
                  <c:v>512.30499999999995</c:v>
                </c:pt>
                <c:pt idx="3" formatCode="_(* #,##0_);_(* \(#,##0\);_(* &quot;-&quot;??_);_(@_)">
                  <c:v>611.11207123664167</c:v>
                </c:pt>
                <c:pt idx="4" formatCode="_(* #,##0_);_(* \(#,##0\);_(* &quot;-&quot;??_);_(@_)">
                  <c:v>702.6824948998742</c:v>
                </c:pt>
                <c:pt idx="5" formatCode="_(* #,##0_);_(* \(#,##0\);_(* &quot;-&quot;??_);_(@_)">
                  <c:v>829.11163625767699</c:v>
                </c:pt>
                <c:pt idx="6" formatCode="_(* #,##0_);_(* \(#,##0\);_(* &quot;-&quot;??_);_(@_)">
                  <c:v>924.77191059991037</c:v>
                </c:pt>
              </c:numCache>
            </c:numRef>
          </c:val>
        </c:ser>
        <c:ser>
          <c:idx val="3"/>
          <c:order val="3"/>
          <c:tx>
            <c:strRef>
              <c:f>' Production'!$B$8:$C$8</c:f>
              <c:strCache>
                <c:ptCount val="2"/>
                <c:pt idx="0">
                  <c:v>OECD Europe</c:v>
                </c:pt>
              </c:strCache>
            </c:strRef>
          </c:tx>
          <c:spPr>
            <a:solidFill>
              <a:schemeClr val="accent1"/>
            </a:solidFill>
            <a:ln>
              <a:noFill/>
            </a:ln>
            <a:effectLst/>
          </c:spPr>
          <c:invertIfNegative val="0"/>
          <c:cat>
            <c:numRef>
              <c:f>' Production'!$D$4:$J$4</c:f>
              <c:numCache>
                <c:formatCode>General</c:formatCode>
                <c:ptCount val="7"/>
                <c:pt idx="0">
                  <c:v>1990</c:v>
                </c:pt>
                <c:pt idx="1">
                  <c:v>2000</c:v>
                </c:pt>
                <c:pt idx="2">
                  <c:v>2010</c:v>
                </c:pt>
                <c:pt idx="3">
                  <c:v>2015</c:v>
                </c:pt>
                <c:pt idx="4">
                  <c:v>2020</c:v>
                </c:pt>
                <c:pt idx="5">
                  <c:v>2030</c:v>
                </c:pt>
                <c:pt idx="6">
                  <c:v>2040</c:v>
                </c:pt>
              </c:numCache>
            </c:numRef>
          </c:cat>
          <c:val>
            <c:numRef>
              <c:f>' Production'!$D$8:$J$8</c:f>
              <c:numCache>
                <c:formatCode>0</c:formatCode>
                <c:ptCount val="7"/>
                <c:pt idx="0" formatCode="#,##0">
                  <c:v>1122.982</c:v>
                </c:pt>
                <c:pt idx="1">
                  <c:v>706.88199999999995</c:v>
                </c:pt>
                <c:pt idx="2">
                  <c:v>601.91899999999998</c:v>
                </c:pt>
                <c:pt idx="3" formatCode="_(* #,##0_);_(* \(#,##0\);_(* &quot;-&quot;??_);_(@_)">
                  <c:v>663.17417265916083</c:v>
                </c:pt>
                <c:pt idx="4" formatCode="_(* #,##0_);_(* \(#,##0\);_(* &quot;-&quot;??_);_(@_)">
                  <c:v>732.71516576365696</c:v>
                </c:pt>
                <c:pt idx="5" formatCode="_(* #,##0_);_(* \(#,##0\);_(* &quot;-&quot;??_);_(@_)">
                  <c:v>688.05441136391073</c:v>
                </c:pt>
                <c:pt idx="6" formatCode="_(* #,##0_);_(* \(#,##0\);_(* &quot;-&quot;??_);_(@_)">
                  <c:v>683.09618355335897</c:v>
                </c:pt>
              </c:numCache>
            </c:numRef>
          </c:val>
        </c:ser>
        <c:ser>
          <c:idx val="1"/>
          <c:order val="4"/>
          <c:tx>
            <c:strRef>
              <c:f>' Production'!$B$10:$C$10</c:f>
              <c:strCache>
                <c:ptCount val="2"/>
                <c:pt idx="0">
                  <c:v>Australia and New Zealand</c:v>
                </c:pt>
              </c:strCache>
            </c:strRef>
          </c:tx>
          <c:spPr>
            <a:solidFill>
              <a:schemeClr val="accent1">
                <a:lumMod val="40000"/>
                <a:lumOff val="60000"/>
              </a:schemeClr>
            </a:solidFill>
            <a:ln>
              <a:noFill/>
            </a:ln>
            <a:effectLst/>
          </c:spPr>
          <c:invertIfNegative val="0"/>
          <c:cat>
            <c:numRef>
              <c:f>' Production'!$D$4:$J$4</c:f>
              <c:numCache>
                <c:formatCode>General</c:formatCode>
                <c:ptCount val="7"/>
                <c:pt idx="0">
                  <c:v>1990</c:v>
                </c:pt>
                <c:pt idx="1">
                  <c:v>2000</c:v>
                </c:pt>
                <c:pt idx="2">
                  <c:v>2010</c:v>
                </c:pt>
                <c:pt idx="3">
                  <c:v>2015</c:v>
                </c:pt>
                <c:pt idx="4">
                  <c:v>2020</c:v>
                </c:pt>
                <c:pt idx="5">
                  <c:v>2030</c:v>
                </c:pt>
                <c:pt idx="6">
                  <c:v>2040</c:v>
                </c:pt>
              </c:numCache>
            </c:numRef>
          </c:cat>
          <c:val>
            <c:numRef>
              <c:f>' Production'!$D$10:$J$10</c:f>
              <c:numCache>
                <c:formatCode>0</c:formatCode>
                <c:ptCount val="7"/>
                <c:pt idx="0" formatCode="#,##0">
                  <c:v>228.333</c:v>
                </c:pt>
                <c:pt idx="1">
                  <c:v>341.91399999999999</c:v>
                </c:pt>
                <c:pt idx="2">
                  <c:v>473.69900000000001</c:v>
                </c:pt>
                <c:pt idx="3" formatCode="_(* #,##0_);_(* \(#,##0\);_(* &quot;-&quot;??_);_(@_)">
                  <c:v>530.62559147222112</c:v>
                </c:pt>
                <c:pt idx="4" formatCode="_(* #,##0_);_(* \(#,##0\);_(* &quot;-&quot;??_);_(@_)">
                  <c:v>552.20597150244339</c:v>
                </c:pt>
                <c:pt idx="5" formatCode="_(* #,##0_);_(* \(#,##0\);_(* &quot;-&quot;??_);_(@_)">
                  <c:v>604.85359848121266</c:v>
                </c:pt>
                <c:pt idx="6" formatCode="_(* #,##0_);_(* \(#,##0\);_(* &quot;-&quot;??_);_(@_)">
                  <c:v>667.35464154883755</c:v>
                </c:pt>
              </c:numCache>
            </c:numRef>
          </c:val>
        </c:ser>
        <c:ser>
          <c:idx val="2"/>
          <c:order val="5"/>
          <c:tx>
            <c:strRef>
              <c:f>' Production'!$B$6:$C$6</c:f>
              <c:strCache>
                <c:ptCount val="2"/>
                <c:pt idx="0">
                  <c:v>United States</c:v>
                </c:pt>
              </c:strCache>
            </c:strRef>
          </c:tx>
          <c:spPr>
            <a:solidFill>
              <a:schemeClr val="accent1">
                <a:lumMod val="50000"/>
              </a:schemeClr>
            </a:solidFill>
            <a:ln>
              <a:noFill/>
            </a:ln>
            <a:effectLst/>
          </c:spPr>
          <c:invertIfNegative val="0"/>
          <c:cat>
            <c:numRef>
              <c:f>' Production'!$D$4:$J$4</c:f>
              <c:numCache>
                <c:formatCode>General</c:formatCode>
                <c:ptCount val="7"/>
                <c:pt idx="0">
                  <c:v>1990</c:v>
                </c:pt>
                <c:pt idx="1">
                  <c:v>2000</c:v>
                </c:pt>
                <c:pt idx="2">
                  <c:v>2010</c:v>
                </c:pt>
                <c:pt idx="3">
                  <c:v>2015</c:v>
                </c:pt>
                <c:pt idx="4">
                  <c:v>2020</c:v>
                </c:pt>
                <c:pt idx="5">
                  <c:v>2030</c:v>
                </c:pt>
                <c:pt idx="6">
                  <c:v>2040</c:v>
                </c:pt>
              </c:numCache>
            </c:numRef>
          </c:cat>
          <c:val>
            <c:numRef>
              <c:f>' Production'!$D$6:$J$6</c:f>
              <c:numCache>
                <c:formatCode>0</c:formatCode>
                <c:ptCount val="7"/>
                <c:pt idx="0" formatCode="General">
                  <c:v>1029.076</c:v>
                </c:pt>
                <c:pt idx="1">
                  <c:v>1073.6120000000001</c:v>
                </c:pt>
                <c:pt idx="2">
                  <c:v>1084.3679999999999</c:v>
                </c:pt>
                <c:pt idx="3" formatCode="_(* #,##0_);_(* \(#,##0\);_(* &quot;-&quot;??_);_(@_)">
                  <c:v>850.94269167956043</c:v>
                </c:pt>
                <c:pt idx="4" formatCode="_(* #,##0_);_(* \(#,##0\);_(* &quot;-&quot;??_);_(@_)">
                  <c:v>829.29424130309019</c:v>
                </c:pt>
                <c:pt idx="5" formatCode="_(* #,##0_);_(* \(#,##0\);_(* &quot;-&quot;??_);_(@_)">
                  <c:v>646.59028689857121</c:v>
                </c:pt>
                <c:pt idx="6" formatCode="_(* #,##0_);_(* \(#,##0\);_(* &quot;-&quot;??_);_(@_)">
                  <c:v>615.92101252633427</c:v>
                </c:pt>
              </c:numCache>
            </c:numRef>
          </c:val>
        </c:ser>
        <c:ser>
          <c:idx val="8"/>
          <c:order val="6"/>
          <c:tx>
            <c:strRef>
              <c:f>' Production'!$B$11:$C$11</c:f>
              <c:strCache>
                <c:ptCount val="2"/>
                <c:pt idx="0">
                  <c:v>rest of world</c:v>
                </c:pt>
              </c:strCache>
            </c:strRef>
          </c:tx>
          <c:spPr>
            <a:solidFill>
              <a:schemeClr val="tx1">
                <a:lumMod val="50000"/>
                <a:lumOff val="50000"/>
              </a:schemeClr>
            </a:solidFill>
            <a:ln>
              <a:noFill/>
            </a:ln>
            <a:effectLst/>
          </c:spPr>
          <c:invertIfNegative val="0"/>
          <c:cat>
            <c:numRef>
              <c:f>' Production'!$D$4:$J$4</c:f>
              <c:numCache>
                <c:formatCode>General</c:formatCode>
                <c:ptCount val="7"/>
                <c:pt idx="0">
                  <c:v>1990</c:v>
                </c:pt>
                <c:pt idx="1">
                  <c:v>2000</c:v>
                </c:pt>
                <c:pt idx="2">
                  <c:v>2010</c:v>
                </c:pt>
                <c:pt idx="3">
                  <c:v>2015</c:v>
                </c:pt>
                <c:pt idx="4">
                  <c:v>2020</c:v>
                </c:pt>
                <c:pt idx="5">
                  <c:v>2030</c:v>
                </c:pt>
                <c:pt idx="6">
                  <c:v>2040</c:v>
                </c:pt>
              </c:numCache>
            </c:numRef>
          </c:cat>
          <c:val>
            <c:numRef>
              <c:f>' Production'!$D$11:$J$11</c:f>
              <c:numCache>
                <c:formatCode>#,##0</c:formatCode>
                <c:ptCount val="7"/>
                <c:pt idx="0">
                  <c:v>1391.6704</c:v>
                </c:pt>
                <c:pt idx="1">
                  <c:v>952.14109999999982</c:v>
                </c:pt>
                <c:pt idx="2">
                  <c:v>1126.3941999999997</c:v>
                </c:pt>
                <c:pt idx="3">
                  <c:v>1155.1912102632723</c:v>
                </c:pt>
                <c:pt idx="4">
                  <c:v>1177.1396318534762</c:v>
                </c:pt>
                <c:pt idx="5">
                  <c:v>1198.5242921510562</c:v>
                </c:pt>
                <c:pt idx="6">
                  <c:v>1251.3788215383838</c:v>
                </c:pt>
              </c:numCache>
            </c:numRef>
          </c:val>
        </c:ser>
        <c:dLbls>
          <c:showLegendKey val="0"/>
          <c:showVal val="0"/>
          <c:showCatName val="0"/>
          <c:showSerName val="0"/>
          <c:showPercent val="0"/>
          <c:showBubbleSize val="0"/>
        </c:dLbls>
        <c:gapWidth val="219"/>
        <c:overlap val="100"/>
        <c:axId val="247217584"/>
        <c:axId val="247218144"/>
      </c:barChart>
      <c:catAx>
        <c:axId val="247217584"/>
        <c:scaling>
          <c:orientation val="minMax"/>
        </c:scaling>
        <c:delete val="0"/>
        <c:axPos val="b"/>
        <c:numFmt formatCode="General" sourceLinked="1"/>
        <c:majorTickMark val="out"/>
        <c:minorTickMark val="none"/>
        <c:tickLblPos val="nextTo"/>
        <c:spPr>
          <a:noFill/>
          <a:ln w="12700"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mn-cs"/>
              </a:defRPr>
            </a:pPr>
            <a:endParaRPr lang="en-US"/>
          </a:p>
        </c:txPr>
        <c:crossAx val="247218144"/>
        <c:crosses val="autoZero"/>
        <c:auto val="1"/>
        <c:lblAlgn val="ctr"/>
        <c:lblOffset val="100"/>
        <c:noMultiLvlLbl val="0"/>
      </c:catAx>
      <c:valAx>
        <c:axId val="247218144"/>
        <c:scaling>
          <c:orientation val="minMax"/>
        </c:scaling>
        <c:delete val="0"/>
        <c:axPos val="l"/>
        <c:majorGridlines>
          <c:spPr>
            <a:ln w="9525" cap="flat" cmpd="sng" algn="ctr">
              <a:solidFill>
                <a:schemeClr val="bg1">
                  <a:lumMod val="7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mn-cs"/>
              </a:defRPr>
            </a:pPr>
            <a:endParaRPr lang="en-US"/>
          </a:p>
        </c:txPr>
        <c:crossAx val="247217584"/>
        <c:crosses val="autoZero"/>
        <c:crossBetween val="between"/>
        <c:dispUnits>
          <c:builtInUnit val="thousands"/>
        </c:dispUnits>
      </c:valAx>
      <c:spPr>
        <a:noFill/>
        <a:ln>
          <a:noFill/>
        </a:ln>
        <a:effectLst/>
      </c:spPr>
    </c:plotArea>
    <c:plotVisOnly val="1"/>
    <c:dispBlanksAs val="gap"/>
    <c:showDLblsOverMax val="0"/>
  </c:chart>
  <c:spPr>
    <a:noFill/>
    <a:ln w="9525" cap="flat" cmpd="sng" algn="ctr">
      <a:noFill/>
      <a:round/>
    </a:ln>
    <a:effectLst/>
  </c:spPr>
  <c:txPr>
    <a:bodyPr/>
    <a:lstStyle/>
    <a:p>
      <a:pPr>
        <a:defRPr/>
      </a:pPr>
      <a:endParaRPr lang="en-US"/>
    </a:p>
  </c:txPr>
  <c:externalData r:id="rId3">
    <c:autoUpdate val="0"/>
  </c:externalData>
  <c:userShapes r:id="rId4"/>
</c:chartSpace>
</file>

<file path=ppt/charts/chart40.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1486027822681107"/>
          <c:y val="0.12037901097906528"/>
          <c:w val="0.55981877949480596"/>
          <c:h val="0.77671519176813775"/>
        </c:manualLayout>
      </c:layout>
      <c:barChart>
        <c:barDir val="col"/>
        <c:grouping val="stacked"/>
        <c:varyColors val="0"/>
        <c:ser>
          <c:idx val="8"/>
          <c:order val="0"/>
          <c:tx>
            <c:strRef>
              <c:f>'Imports&amp;Exports'!$O$28</c:f>
              <c:strCache>
                <c:ptCount val="1"/>
                <c:pt idx="0">
                  <c:v>OECD Europe</c:v>
                </c:pt>
              </c:strCache>
            </c:strRef>
          </c:tx>
          <c:spPr>
            <a:solidFill>
              <a:schemeClr val="accent1">
                <a:lumMod val="50000"/>
              </a:schemeClr>
            </a:solidFill>
            <a:ln>
              <a:noFill/>
            </a:ln>
            <a:effectLst/>
          </c:spPr>
          <c:invertIfNegative val="0"/>
          <c:cat>
            <c:numRef>
              <c:f>'Imports&amp;Exports'!$P$27:$R$27</c:f>
              <c:numCache>
                <c:formatCode>General</c:formatCode>
                <c:ptCount val="3"/>
                <c:pt idx="0">
                  <c:v>2015</c:v>
                </c:pt>
                <c:pt idx="1">
                  <c:v>2025</c:v>
                </c:pt>
                <c:pt idx="2">
                  <c:v>2040</c:v>
                </c:pt>
              </c:numCache>
            </c:numRef>
          </c:cat>
          <c:val>
            <c:numRef>
              <c:f>'Imports&amp;Exports'!$P$28:$R$28</c:f>
              <c:numCache>
                <c:formatCode>#,##0.0</c:formatCode>
                <c:ptCount val="3"/>
                <c:pt idx="0" formatCode="0.0">
                  <c:v>195.63226015651381</c:v>
                </c:pt>
                <c:pt idx="1">
                  <c:v>165.62697588131255</c:v>
                </c:pt>
                <c:pt idx="2" formatCode="0.0">
                  <c:v>162.23207793731564</c:v>
                </c:pt>
              </c:numCache>
            </c:numRef>
          </c:val>
        </c:ser>
        <c:ser>
          <c:idx val="0"/>
          <c:order val="1"/>
          <c:tx>
            <c:strRef>
              <c:f>'Imports&amp;Exports'!$O$29</c:f>
              <c:strCache>
                <c:ptCount val="1"/>
                <c:pt idx="0">
                  <c:v>Japan</c:v>
                </c:pt>
              </c:strCache>
            </c:strRef>
          </c:tx>
          <c:spPr>
            <a:solidFill>
              <a:schemeClr val="accent1"/>
            </a:solidFill>
            <a:ln>
              <a:noFill/>
            </a:ln>
            <a:effectLst/>
          </c:spPr>
          <c:invertIfNegative val="0"/>
          <c:cat>
            <c:numRef>
              <c:f>'Imports&amp;Exports'!$P$27:$R$27</c:f>
              <c:numCache>
                <c:formatCode>General</c:formatCode>
                <c:ptCount val="3"/>
                <c:pt idx="0">
                  <c:v>2015</c:v>
                </c:pt>
                <c:pt idx="1">
                  <c:v>2025</c:v>
                </c:pt>
                <c:pt idx="2">
                  <c:v>2040</c:v>
                </c:pt>
              </c:numCache>
            </c:numRef>
          </c:cat>
          <c:val>
            <c:numRef>
              <c:f>'Imports&amp;Exports'!$P$29:$R$29</c:f>
              <c:numCache>
                <c:formatCode>#,##0.0</c:formatCode>
                <c:ptCount val="3"/>
                <c:pt idx="0" formatCode="0.0">
                  <c:v>204.59577325204856</c:v>
                </c:pt>
                <c:pt idx="1">
                  <c:v>192.47181759733027</c:v>
                </c:pt>
                <c:pt idx="2" formatCode="0.0">
                  <c:v>166.83364179554817</c:v>
                </c:pt>
              </c:numCache>
            </c:numRef>
          </c:val>
        </c:ser>
        <c:ser>
          <c:idx val="9"/>
          <c:order val="2"/>
          <c:tx>
            <c:strRef>
              <c:f>'Imports&amp;Exports'!$O$30</c:f>
              <c:strCache>
                <c:ptCount val="1"/>
                <c:pt idx="0">
                  <c:v>South Korea</c:v>
                </c:pt>
              </c:strCache>
            </c:strRef>
          </c:tx>
          <c:spPr>
            <a:solidFill>
              <a:schemeClr val="accent1">
                <a:lumMod val="60000"/>
                <a:lumOff val="40000"/>
              </a:schemeClr>
            </a:solidFill>
            <a:ln>
              <a:noFill/>
            </a:ln>
            <a:effectLst/>
          </c:spPr>
          <c:invertIfNegative val="0"/>
          <c:cat>
            <c:numRef>
              <c:f>'Imports&amp;Exports'!$P$27:$R$27</c:f>
              <c:numCache>
                <c:formatCode>General</c:formatCode>
                <c:ptCount val="3"/>
                <c:pt idx="0">
                  <c:v>2015</c:v>
                </c:pt>
                <c:pt idx="1">
                  <c:v>2025</c:v>
                </c:pt>
                <c:pt idx="2">
                  <c:v>2040</c:v>
                </c:pt>
              </c:numCache>
            </c:numRef>
          </c:cat>
          <c:val>
            <c:numRef>
              <c:f>'Imports&amp;Exports'!$P$30:$R$30</c:f>
              <c:numCache>
                <c:formatCode>#,##0.0</c:formatCode>
                <c:ptCount val="3"/>
                <c:pt idx="0" formatCode="0.0">
                  <c:v>140.80866417255874</c:v>
                </c:pt>
                <c:pt idx="1">
                  <c:v>163.65331710812507</c:v>
                </c:pt>
                <c:pt idx="2" formatCode="0.0">
                  <c:v>184.15974278964725</c:v>
                </c:pt>
              </c:numCache>
            </c:numRef>
          </c:val>
        </c:ser>
        <c:ser>
          <c:idx val="1"/>
          <c:order val="3"/>
          <c:tx>
            <c:strRef>
              <c:f>'Imports&amp;Exports'!$O$31</c:f>
              <c:strCache>
                <c:ptCount val="1"/>
                <c:pt idx="0">
                  <c:v>China</c:v>
                </c:pt>
              </c:strCache>
            </c:strRef>
          </c:tx>
          <c:spPr>
            <a:solidFill>
              <a:schemeClr val="accent5">
                <a:lumMod val="50000"/>
              </a:schemeClr>
            </a:solidFill>
            <a:ln>
              <a:noFill/>
            </a:ln>
            <a:effectLst/>
          </c:spPr>
          <c:invertIfNegative val="0"/>
          <c:cat>
            <c:numRef>
              <c:f>'Imports&amp;Exports'!$P$27:$R$27</c:f>
              <c:numCache>
                <c:formatCode>General</c:formatCode>
                <c:ptCount val="3"/>
                <c:pt idx="0">
                  <c:v>2015</c:v>
                </c:pt>
                <c:pt idx="1">
                  <c:v>2025</c:v>
                </c:pt>
                <c:pt idx="2">
                  <c:v>2040</c:v>
                </c:pt>
              </c:numCache>
            </c:numRef>
          </c:cat>
          <c:val>
            <c:numRef>
              <c:f>'Imports&amp;Exports'!$P$31:$R$31</c:f>
              <c:numCache>
                <c:formatCode>#,##0.0</c:formatCode>
                <c:ptCount val="3"/>
                <c:pt idx="0" formatCode="0.0">
                  <c:v>151.06514772470814</c:v>
                </c:pt>
                <c:pt idx="1">
                  <c:v>138.15101296184139</c:v>
                </c:pt>
                <c:pt idx="2" formatCode="0.0">
                  <c:v>126.68523063104382</c:v>
                </c:pt>
              </c:numCache>
            </c:numRef>
          </c:val>
        </c:ser>
        <c:ser>
          <c:idx val="3"/>
          <c:order val="4"/>
          <c:tx>
            <c:strRef>
              <c:f>'Imports&amp;Exports'!$O$33</c:f>
              <c:strCache>
                <c:ptCount val="1"/>
                <c:pt idx="0">
                  <c:v>Other non-OECD Asia</c:v>
                </c:pt>
              </c:strCache>
            </c:strRef>
          </c:tx>
          <c:spPr>
            <a:solidFill>
              <a:schemeClr val="accent5">
                <a:lumMod val="75000"/>
              </a:schemeClr>
            </a:solidFill>
            <a:ln>
              <a:noFill/>
            </a:ln>
            <a:effectLst/>
          </c:spPr>
          <c:invertIfNegative val="0"/>
          <c:cat>
            <c:numRef>
              <c:f>'Imports&amp;Exports'!$P$27:$R$27</c:f>
              <c:numCache>
                <c:formatCode>General</c:formatCode>
                <c:ptCount val="3"/>
                <c:pt idx="0">
                  <c:v>2015</c:v>
                </c:pt>
                <c:pt idx="1">
                  <c:v>2025</c:v>
                </c:pt>
                <c:pt idx="2">
                  <c:v>2040</c:v>
                </c:pt>
              </c:numCache>
            </c:numRef>
          </c:cat>
          <c:val>
            <c:numRef>
              <c:f>'Imports&amp;Exports'!$P$33:$R$33</c:f>
              <c:numCache>
                <c:formatCode>#,##0.0</c:formatCode>
                <c:ptCount val="3"/>
                <c:pt idx="0" formatCode="0.0">
                  <c:v>163.63337547564424</c:v>
                </c:pt>
                <c:pt idx="1">
                  <c:v>206.83721587418381</c:v>
                </c:pt>
                <c:pt idx="2" formatCode="0.0">
                  <c:v>256.19903397774152</c:v>
                </c:pt>
              </c:numCache>
            </c:numRef>
          </c:val>
        </c:ser>
        <c:ser>
          <c:idx val="2"/>
          <c:order val="5"/>
          <c:tx>
            <c:strRef>
              <c:f>'Imports&amp;Exports'!$O$32</c:f>
              <c:strCache>
                <c:ptCount val="1"/>
                <c:pt idx="0">
                  <c:v>India</c:v>
                </c:pt>
              </c:strCache>
            </c:strRef>
          </c:tx>
          <c:spPr>
            <a:solidFill>
              <a:schemeClr val="accent5">
                <a:lumMod val="60000"/>
                <a:lumOff val="40000"/>
              </a:schemeClr>
            </a:solidFill>
            <a:ln>
              <a:noFill/>
            </a:ln>
            <a:effectLst/>
          </c:spPr>
          <c:invertIfNegative val="0"/>
          <c:cat>
            <c:numRef>
              <c:f>'Imports&amp;Exports'!$P$27:$R$27</c:f>
              <c:numCache>
                <c:formatCode>General</c:formatCode>
                <c:ptCount val="3"/>
                <c:pt idx="0">
                  <c:v>2015</c:v>
                </c:pt>
                <c:pt idx="1">
                  <c:v>2025</c:v>
                </c:pt>
                <c:pt idx="2">
                  <c:v>2040</c:v>
                </c:pt>
              </c:numCache>
            </c:numRef>
          </c:cat>
          <c:val>
            <c:numRef>
              <c:f>'Imports&amp;Exports'!$P$32:$R$32</c:f>
              <c:numCache>
                <c:formatCode>#,##0.0</c:formatCode>
                <c:ptCount val="3"/>
                <c:pt idx="0" formatCode="0.0">
                  <c:v>216.04165441319449</c:v>
                </c:pt>
                <c:pt idx="1">
                  <c:v>343.9941278983539</c:v>
                </c:pt>
                <c:pt idx="2" formatCode="0.0">
                  <c:v>459.27810792063281</c:v>
                </c:pt>
              </c:numCache>
            </c:numRef>
          </c:val>
        </c:ser>
        <c:ser>
          <c:idx val="4"/>
          <c:order val="6"/>
          <c:tx>
            <c:strRef>
              <c:f>'Imports&amp;Exports'!$O$34</c:f>
              <c:strCache>
                <c:ptCount val="1"/>
                <c:pt idx="0">
                  <c:v>Rest of World</c:v>
                </c:pt>
              </c:strCache>
            </c:strRef>
          </c:tx>
          <c:spPr>
            <a:solidFill>
              <a:schemeClr val="tx1">
                <a:lumMod val="50000"/>
                <a:lumOff val="50000"/>
              </a:schemeClr>
            </a:solidFill>
            <a:ln>
              <a:noFill/>
            </a:ln>
            <a:effectLst/>
          </c:spPr>
          <c:invertIfNegative val="0"/>
          <c:val>
            <c:numRef>
              <c:f>'Imports&amp;Exports'!$P$34:$R$34</c:f>
              <c:numCache>
                <c:formatCode>0.0</c:formatCode>
                <c:ptCount val="3"/>
                <c:pt idx="0">
                  <c:v>96.816905247184422</c:v>
                </c:pt>
                <c:pt idx="1">
                  <c:v>110.44244242268292</c:v>
                </c:pt>
                <c:pt idx="2">
                  <c:v>124.11496701593478</c:v>
                </c:pt>
              </c:numCache>
            </c:numRef>
          </c:val>
        </c:ser>
        <c:dLbls>
          <c:showLegendKey val="0"/>
          <c:showVal val="0"/>
          <c:showCatName val="0"/>
          <c:showSerName val="0"/>
          <c:showPercent val="0"/>
          <c:showBubbleSize val="0"/>
        </c:dLbls>
        <c:gapWidth val="150"/>
        <c:overlap val="100"/>
        <c:axId val="246487856"/>
        <c:axId val="246488416"/>
      </c:barChart>
      <c:catAx>
        <c:axId val="246487856"/>
        <c:scaling>
          <c:orientation val="minMax"/>
        </c:scaling>
        <c:delete val="0"/>
        <c:axPos val="b"/>
        <c:numFmt formatCode="General" sourceLinked="1"/>
        <c:majorTickMark val="out"/>
        <c:minorTickMark val="none"/>
        <c:tickLblPos val="nextTo"/>
        <c:spPr>
          <a:noFill/>
          <a:ln w="12700"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246488416"/>
        <c:crosses val="autoZero"/>
        <c:auto val="1"/>
        <c:lblAlgn val="ctr"/>
        <c:lblOffset val="100"/>
        <c:noMultiLvlLbl val="0"/>
      </c:catAx>
      <c:valAx>
        <c:axId val="246488416"/>
        <c:scaling>
          <c:orientation val="minMax"/>
        </c:scaling>
        <c:delete val="0"/>
        <c:axPos val="l"/>
        <c:majorGridlines>
          <c:spPr>
            <a:ln w="9525" cap="flat" cmpd="sng" algn="ctr">
              <a:solidFill>
                <a:schemeClr val="bg1">
                  <a:lumMod val="75000"/>
                </a:schemeClr>
              </a:solidFill>
              <a:round/>
            </a:ln>
            <a:effectLst/>
          </c:spPr>
        </c:majorGridlines>
        <c:numFmt formatCode="#,##0.0" sourceLinked="0"/>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246487856"/>
        <c:crosses val="autoZero"/>
        <c:crossBetween val="between"/>
        <c:dispUnits>
          <c:builtInUnit val="thousands"/>
        </c:dispUnits>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3">
    <c:autoUpdate val="0"/>
  </c:externalData>
  <c:userShapes r:id="rId4"/>
</c:chartSpace>
</file>

<file path=ppt/charts/chart4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546369203849518"/>
          <c:y val="8.3219112846351251E-2"/>
          <c:w val="0.5125690687878659"/>
          <c:h val="0.82226565169658505"/>
        </c:manualLayout>
      </c:layout>
      <c:barChart>
        <c:barDir val="col"/>
        <c:grouping val="stacked"/>
        <c:varyColors val="0"/>
        <c:ser>
          <c:idx val="0"/>
          <c:order val="1"/>
          <c:tx>
            <c:strRef>
              <c:f>'Imports&amp;Exports'!$O$5</c:f>
              <c:strCache>
                <c:ptCount val="1"/>
                <c:pt idx="0">
                  <c:v>  Australia</c:v>
                </c:pt>
              </c:strCache>
            </c:strRef>
          </c:tx>
          <c:spPr>
            <a:solidFill>
              <a:schemeClr val="tx2">
                <a:lumMod val="75000"/>
                <a:lumOff val="25000"/>
              </a:schemeClr>
            </a:solidFill>
            <a:ln>
              <a:noFill/>
            </a:ln>
            <a:effectLst/>
          </c:spPr>
          <c:invertIfNegative val="0"/>
          <c:cat>
            <c:numRef>
              <c:f>'Imports&amp;Exports'!$P$4:$R$4</c:f>
              <c:numCache>
                <c:formatCode>General</c:formatCode>
                <c:ptCount val="3"/>
                <c:pt idx="0">
                  <c:v>2015</c:v>
                </c:pt>
                <c:pt idx="1">
                  <c:v>2025</c:v>
                </c:pt>
                <c:pt idx="2">
                  <c:v>2040</c:v>
                </c:pt>
              </c:numCache>
            </c:numRef>
          </c:cat>
          <c:val>
            <c:numRef>
              <c:f>'Imports&amp;Exports'!$P$5:$R$5</c:f>
              <c:numCache>
                <c:formatCode>0.0</c:formatCode>
                <c:ptCount val="3"/>
                <c:pt idx="0">
                  <c:v>399.46389147222112</c:v>
                </c:pt>
                <c:pt idx="1">
                  <c:v>449.85744433156424</c:v>
                </c:pt>
                <c:pt idx="2">
                  <c:v>549.53714154883755</c:v>
                </c:pt>
              </c:numCache>
            </c:numRef>
          </c:val>
        </c:ser>
        <c:ser>
          <c:idx val="9"/>
          <c:order val="2"/>
          <c:tx>
            <c:strRef>
              <c:f>'Imports&amp;Exports'!$O$14</c:f>
              <c:strCache>
                <c:ptCount val="1"/>
                <c:pt idx="0">
                  <c:v>  Indonesia </c:v>
                </c:pt>
              </c:strCache>
            </c:strRef>
          </c:tx>
          <c:spPr>
            <a:solidFill>
              <a:schemeClr val="accent5"/>
            </a:solidFill>
            <a:ln>
              <a:noFill/>
            </a:ln>
            <a:effectLst/>
          </c:spPr>
          <c:invertIfNegative val="0"/>
          <c:cat>
            <c:numRef>
              <c:f>'Imports&amp;Exports'!$P$4:$R$4</c:f>
              <c:numCache>
                <c:formatCode>General</c:formatCode>
                <c:ptCount val="3"/>
                <c:pt idx="0">
                  <c:v>2015</c:v>
                </c:pt>
                <c:pt idx="1">
                  <c:v>2025</c:v>
                </c:pt>
                <c:pt idx="2">
                  <c:v>2040</c:v>
                </c:pt>
              </c:numCache>
            </c:numRef>
          </c:cat>
          <c:val>
            <c:numRef>
              <c:f>'Imports&amp;Exports'!$P$14:$R$14</c:f>
              <c:numCache>
                <c:formatCode>0.0</c:formatCode>
                <c:ptCount val="3"/>
                <c:pt idx="0">
                  <c:v>315.63374468661829</c:v>
                </c:pt>
                <c:pt idx="1">
                  <c:v>397.22897194779119</c:v>
                </c:pt>
                <c:pt idx="2">
                  <c:v>415.96826744779122</c:v>
                </c:pt>
              </c:numCache>
            </c:numRef>
          </c:val>
        </c:ser>
        <c:ser>
          <c:idx val="2"/>
          <c:order val="3"/>
          <c:tx>
            <c:strRef>
              <c:f>'Imports&amp;Exports'!$O$7</c:f>
              <c:strCache>
                <c:ptCount val="1"/>
                <c:pt idx="0">
                  <c:v>  Southern Africa </c:v>
                </c:pt>
              </c:strCache>
            </c:strRef>
          </c:tx>
          <c:spPr>
            <a:solidFill>
              <a:schemeClr val="accent3"/>
            </a:solidFill>
            <a:ln>
              <a:noFill/>
            </a:ln>
            <a:effectLst/>
          </c:spPr>
          <c:invertIfNegative val="0"/>
          <c:cat>
            <c:numRef>
              <c:f>'Imports&amp;Exports'!$P$4:$R$4</c:f>
              <c:numCache>
                <c:formatCode>General</c:formatCode>
                <c:ptCount val="3"/>
                <c:pt idx="0">
                  <c:v>2015</c:v>
                </c:pt>
                <c:pt idx="1">
                  <c:v>2025</c:v>
                </c:pt>
                <c:pt idx="2">
                  <c:v>2040</c:v>
                </c:pt>
              </c:numCache>
            </c:numRef>
          </c:cat>
          <c:val>
            <c:numRef>
              <c:f>'Imports&amp;Exports'!$P$7:$R$7</c:f>
              <c:numCache>
                <c:formatCode>0.0</c:formatCode>
                <c:ptCount val="3"/>
                <c:pt idx="0">
                  <c:v>87.380232426428563</c:v>
                </c:pt>
                <c:pt idx="1">
                  <c:v>117.50640568044496</c:v>
                </c:pt>
                <c:pt idx="2">
                  <c:v>136.16853937544496</c:v>
                </c:pt>
              </c:numCache>
            </c:numRef>
          </c:val>
        </c:ser>
        <c:ser>
          <c:idx val="3"/>
          <c:order val="4"/>
          <c:tx>
            <c:strRef>
              <c:f>'Imports&amp;Exports'!$O$8</c:f>
              <c:strCache>
                <c:ptCount val="1"/>
                <c:pt idx="0">
                  <c:v>  Eurasia </c:v>
                </c:pt>
              </c:strCache>
            </c:strRef>
          </c:tx>
          <c:spPr>
            <a:solidFill>
              <a:schemeClr val="accent4"/>
            </a:solidFill>
            <a:ln>
              <a:noFill/>
            </a:ln>
            <a:effectLst/>
          </c:spPr>
          <c:invertIfNegative val="0"/>
          <c:cat>
            <c:numRef>
              <c:f>'Imports&amp;Exports'!$P$4:$R$4</c:f>
              <c:numCache>
                <c:formatCode>General</c:formatCode>
                <c:ptCount val="3"/>
                <c:pt idx="0">
                  <c:v>2015</c:v>
                </c:pt>
                <c:pt idx="1">
                  <c:v>2025</c:v>
                </c:pt>
                <c:pt idx="2">
                  <c:v>2040</c:v>
                </c:pt>
              </c:numCache>
            </c:numRef>
          </c:cat>
          <c:val>
            <c:numRef>
              <c:f>'Imports&amp;Exports'!$P$8:$R$8</c:f>
              <c:numCache>
                <c:formatCode>0.0</c:formatCode>
                <c:ptCount val="3"/>
                <c:pt idx="0">
                  <c:v>130.73414372898645</c:v>
                </c:pt>
                <c:pt idx="1">
                  <c:v>135.9684856011001</c:v>
                </c:pt>
                <c:pt idx="2">
                  <c:v>138.75430902967739</c:v>
                </c:pt>
              </c:numCache>
            </c:numRef>
          </c:val>
        </c:ser>
        <c:ser>
          <c:idx val="7"/>
          <c:order val="7"/>
          <c:tx>
            <c:strRef>
              <c:f>'Imports&amp;Exports'!$O$12</c:f>
              <c:strCache>
                <c:ptCount val="1"/>
                <c:pt idx="0">
                  <c:v>  South America</c:v>
                </c:pt>
              </c:strCache>
            </c:strRef>
          </c:tx>
          <c:spPr>
            <a:solidFill>
              <a:schemeClr val="accent2"/>
            </a:solidFill>
            <a:ln>
              <a:noFill/>
            </a:ln>
            <a:effectLst/>
          </c:spPr>
          <c:invertIfNegative val="0"/>
          <c:cat>
            <c:numRef>
              <c:f>'Imports&amp;Exports'!$P$4:$R$4</c:f>
              <c:numCache>
                <c:formatCode>General</c:formatCode>
                <c:ptCount val="3"/>
                <c:pt idx="0">
                  <c:v>2015</c:v>
                </c:pt>
                <c:pt idx="1">
                  <c:v>2025</c:v>
                </c:pt>
                <c:pt idx="2">
                  <c:v>2040</c:v>
                </c:pt>
              </c:numCache>
            </c:numRef>
          </c:cat>
          <c:val>
            <c:numRef>
              <c:f>'Imports&amp;Exports'!$P$12:$R$12</c:f>
              <c:numCache>
                <c:formatCode>0.0</c:formatCode>
                <c:ptCount val="3"/>
                <c:pt idx="0">
                  <c:v>90.610005132207206</c:v>
                </c:pt>
                <c:pt idx="1">
                  <c:v>94.137401974436912</c:v>
                </c:pt>
                <c:pt idx="2">
                  <c:v>110.12091872443696</c:v>
                </c:pt>
              </c:numCache>
            </c:numRef>
          </c:val>
        </c:ser>
        <c:ser>
          <c:idx val="1"/>
          <c:order val="8"/>
          <c:tx>
            <c:strRef>
              <c:f>'Imports&amp;Exports'!$O$6</c:f>
              <c:strCache>
                <c:ptCount val="1"/>
                <c:pt idx="0">
                  <c:v>  United States</c:v>
                </c:pt>
              </c:strCache>
            </c:strRef>
          </c:tx>
          <c:spPr>
            <a:solidFill>
              <a:schemeClr val="tx2"/>
            </a:solidFill>
            <a:ln>
              <a:noFill/>
            </a:ln>
            <a:effectLst/>
          </c:spPr>
          <c:invertIfNegative val="0"/>
          <c:cat>
            <c:numRef>
              <c:f>'Imports&amp;Exports'!$P$4:$R$4</c:f>
              <c:numCache>
                <c:formatCode>General</c:formatCode>
                <c:ptCount val="3"/>
                <c:pt idx="0">
                  <c:v>2015</c:v>
                </c:pt>
                <c:pt idx="1">
                  <c:v>2025</c:v>
                </c:pt>
                <c:pt idx="2">
                  <c:v>2040</c:v>
                </c:pt>
              </c:numCache>
            </c:numRef>
          </c:cat>
          <c:val>
            <c:numRef>
              <c:f>'Imports&amp;Exports'!$P$6:$R$6</c:f>
              <c:numCache>
                <c:formatCode>0.0</c:formatCode>
                <c:ptCount val="3"/>
                <c:pt idx="0">
                  <c:v>74.843779814770443</c:v>
                </c:pt>
                <c:pt idx="1">
                  <c:v>59.308774473450931</c:v>
                </c:pt>
                <c:pt idx="2">
                  <c:v>80.298212972294749</c:v>
                </c:pt>
              </c:numCache>
            </c:numRef>
          </c:val>
        </c:ser>
        <c:ser>
          <c:idx val="10"/>
          <c:order val="10"/>
          <c:tx>
            <c:strRef>
              <c:f>'Imports&amp;Exports'!$O$16</c:f>
              <c:strCache>
                <c:ptCount val="1"/>
                <c:pt idx="0">
                  <c:v>Rest of world</c:v>
                </c:pt>
              </c:strCache>
            </c:strRef>
          </c:tx>
          <c:spPr>
            <a:solidFill>
              <a:schemeClr val="tx1">
                <a:lumMod val="50000"/>
                <a:lumOff val="50000"/>
              </a:schemeClr>
            </a:solidFill>
            <a:ln>
              <a:noFill/>
            </a:ln>
            <a:effectLst/>
          </c:spPr>
          <c:invertIfNegative val="0"/>
          <c:val>
            <c:numRef>
              <c:f>'Imports&amp;Exports'!$P$16:$R$16</c:f>
              <c:numCache>
                <c:formatCode>0.0</c:formatCode>
                <c:ptCount val="3"/>
                <c:pt idx="0">
                  <c:v>68.211035045410426</c:v>
                </c:pt>
                <c:pt idx="1">
                  <c:v>71.859686110367193</c:v>
                </c:pt>
                <c:pt idx="2">
                  <c:v>72.377772515410356</c:v>
                </c:pt>
              </c:numCache>
            </c:numRef>
          </c:val>
        </c:ser>
        <c:dLbls>
          <c:showLegendKey val="0"/>
          <c:showVal val="0"/>
          <c:showCatName val="0"/>
          <c:showSerName val="0"/>
          <c:showPercent val="0"/>
          <c:showBubbleSize val="0"/>
        </c:dLbls>
        <c:gapWidth val="150"/>
        <c:overlap val="100"/>
        <c:axId val="247864176"/>
        <c:axId val="247864736"/>
        <c:extLst>
          <c:ext xmlns:c15="http://schemas.microsoft.com/office/drawing/2012/chart" uri="{02D57815-91ED-43cb-92C2-25804820EDAC}">
            <c15:filteredBarSeries>
              <c15:ser>
                <c:idx val="8"/>
                <c:order val="0"/>
                <c:tx>
                  <c:strRef>
                    <c:extLst>
                      <c:ext uri="{02D57815-91ED-43cb-92C2-25804820EDAC}">
                        <c15:formulaRef>
                          <c15:sqref>'Imports&amp;Exports'!$O$13</c15:sqref>
                        </c15:formulaRef>
                      </c:ext>
                    </c:extLst>
                    <c:strCache>
                      <c:ptCount val="1"/>
                      <c:pt idx="0">
                        <c:v>  Vietnam and North Korea</c:v>
                      </c:pt>
                    </c:strCache>
                  </c:strRef>
                </c:tx>
                <c:spPr>
                  <a:solidFill>
                    <a:schemeClr val="accent3">
                      <a:lumMod val="75000"/>
                    </a:schemeClr>
                  </a:solidFill>
                  <a:ln>
                    <a:noFill/>
                  </a:ln>
                  <a:effectLst/>
                </c:spPr>
                <c:invertIfNegative val="0"/>
                <c:cat>
                  <c:numRef>
                    <c:extLst>
                      <c:ext uri="{02D57815-91ED-43cb-92C2-25804820EDAC}">
                        <c15:formulaRef>
                          <c15:sqref>'Imports&amp;Exports'!$P$4:$R$4</c15:sqref>
                        </c15:formulaRef>
                      </c:ext>
                    </c:extLst>
                    <c:numCache>
                      <c:formatCode>General</c:formatCode>
                      <c:ptCount val="3"/>
                      <c:pt idx="0">
                        <c:v>2015</c:v>
                      </c:pt>
                      <c:pt idx="1">
                        <c:v>2025</c:v>
                      </c:pt>
                      <c:pt idx="2">
                        <c:v>2040</c:v>
                      </c:pt>
                    </c:numCache>
                  </c:numRef>
                </c:cat>
                <c:val>
                  <c:numRef>
                    <c:extLst>
                      <c:ext uri="{02D57815-91ED-43cb-92C2-25804820EDAC}">
                        <c15:formulaRef>
                          <c15:sqref>'Imports&amp;Exports'!$P$13:$R$13</c15:sqref>
                        </c15:formulaRef>
                      </c:ext>
                    </c:extLst>
                    <c:numCache>
                      <c:formatCode>0.0</c:formatCode>
                      <c:ptCount val="3"/>
                      <c:pt idx="0">
                        <c:v>19.929791678089394</c:v>
                      </c:pt>
                      <c:pt idx="1">
                        <c:v>11.221530828089394</c:v>
                      </c:pt>
                      <c:pt idx="2">
                        <c:v>7.3634405780893948</c:v>
                      </c:pt>
                    </c:numCache>
                  </c:numRef>
                </c:val>
              </c15:ser>
            </c15:filteredBarSeries>
            <c15:filteredBarSeries>
              <c15:ser>
                <c:idx val="4"/>
                <c:order val="5"/>
                <c:tx>
                  <c:strRef>
                    <c:extLst xmlns:c15="http://schemas.microsoft.com/office/drawing/2012/chart">
                      <c:ext xmlns:c15="http://schemas.microsoft.com/office/drawing/2012/chart" uri="{02D57815-91ED-43cb-92C2-25804820EDAC}">
                        <c15:formulaRef>
                          <c15:sqref>'Imports&amp;Exports'!$O$9</c15:sqref>
                        </c15:formulaRef>
                      </c:ext>
                    </c:extLst>
                    <c:strCache>
                      <c:ptCount val="1"/>
                      <c:pt idx="0">
                        <c:v>  Poland</c:v>
                      </c:pt>
                    </c:strCache>
                  </c:strRef>
                </c:tx>
                <c:spPr>
                  <a:solidFill>
                    <a:schemeClr val="accent5">
                      <a:lumMod val="60000"/>
                      <a:lumOff val="40000"/>
                    </a:schemeClr>
                  </a:solidFill>
                  <a:ln>
                    <a:noFill/>
                  </a:ln>
                  <a:effectLst/>
                </c:spPr>
                <c:invertIfNegative val="0"/>
                <c:cat>
                  <c:numRef>
                    <c:extLst xmlns:c15="http://schemas.microsoft.com/office/drawing/2012/chart">
                      <c:ext xmlns:c15="http://schemas.microsoft.com/office/drawing/2012/chart" uri="{02D57815-91ED-43cb-92C2-25804820EDAC}">
                        <c15:formulaRef>
                          <c15:sqref>'Imports&amp;Exports'!$P$4:$R$4</c15:sqref>
                        </c15:formulaRef>
                      </c:ext>
                    </c:extLst>
                    <c:numCache>
                      <c:formatCode>General</c:formatCode>
                      <c:ptCount val="3"/>
                      <c:pt idx="0">
                        <c:v>2015</c:v>
                      </c:pt>
                      <c:pt idx="1">
                        <c:v>2025</c:v>
                      </c:pt>
                      <c:pt idx="2">
                        <c:v>2040</c:v>
                      </c:pt>
                    </c:numCache>
                  </c:numRef>
                </c:cat>
                <c:val>
                  <c:numRef>
                    <c:extLst xmlns:c15="http://schemas.microsoft.com/office/drawing/2012/chart">
                      <c:ext xmlns:c15="http://schemas.microsoft.com/office/drawing/2012/chart" uri="{02D57815-91ED-43cb-92C2-25804820EDAC}">
                        <c15:formulaRef>
                          <c15:sqref>'Imports&amp;Exports'!$P$9:$R$9</c15:sqref>
                        </c15:formulaRef>
                      </c:ext>
                    </c:extLst>
                    <c:numCache>
                      <c:formatCode>0.0</c:formatCode>
                      <c:ptCount val="3"/>
                      <c:pt idx="0">
                        <c:v>5.0706328156746032</c:v>
                      </c:pt>
                      <c:pt idx="1">
                        <c:v>4.4643614906746034</c:v>
                      </c:pt>
                      <c:pt idx="2">
                        <c:v>4.4643614906746034</c:v>
                      </c:pt>
                    </c:numCache>
                  </c:numRef>
                </c:val>
              </c15:ser>
            </c15:filteredBarSeries>
            <c15:filteredBarSeries>
              <c15:ser>
                <c:idx val="6"/>
                <c:order val="6"/>
                <c:tx>
                  <c:strRef>
                    <c:extLst xmlns:c15="http://schemas.microsoft.com/office/drawing/2012/chart">
                      <c:ext xmlns:c15="http://schemas.microsoft.com/office/drawing/2012/chart" uri="{02D57815-91ED-43cb-92C2-25804820EDAC}">
                        <c15:formulaRef>
                          <c15:sqref>'Imports&amp;Exports'!$O$11</c15:sqref>
                        </c15:formulaRef>
                      </c:ext>
                    </c:extLst>
                    <c:strCache>
                      <c:ptCount val="1"/>
                      <c:pt idx="0">
                        <c:v>  China</c:v>
                      </c:pt>
                    </c:strCache>
                  </c:strRef>
                </c:tx>
                <c:spPr>
                  <a:solidFill>
                    <a:schemeClr val="tx1">
                      <a:lumMod val="50000"/>
                      <a:lumOff val="50000"/>
                    </a:schemeClr>
                  </a:solidFill>
                  <a:ln>
                    <a:noFill/>
                  </a:ln>
                  <a:effectLst/>
                </c:spPr>
                <c:invertIfNegative val="0"/>
                <c:cat>
                  <c:numRef>
                    <c:extLst xmlns:c15="http://schemas.microsoft.com/office/drawing/2012/chart">
                      <c:ext xmlns:c15="http://schemas.microsoft.com/office/drawing/2012/chart" uri="{02D57815-91ED-43cb-92C2-25804820EDAC}">
                        <c15:formulaRef>
                          <c15:sqref>'Imports&amp;Exports'!$P$4:$R$4</c15:sqref>
                        </c15:formulaRef>
                      </c:ext>
                    </c:extLst>
                    <c:numCache>
                      <c:formatCode>General</c:formatCode>
                      <c:ptCount val="3"/>
                      <c:pt idx="0">
                        <c:v>2015</c:v>
                      </c:pt>
                      <c:pt idx="1">
                        <c:v>2025</c:v>
                      </c:pt>
                      <c:pt idx="2">
                        <c:v>2040</c:v>
                      </c:pt>
                    </c:numCache>
                  </c:numRef>
                </c:cat>
                <c:val>
                  <c:numRef>
                    <c:extLst xmlns:c15="http://schemas.microsoft.com/office/drawing/2012/chart">
                      <c:ext xmlns:c15="http://schemas.microsoft.com/office/drawing/2012/chart" uri="{02D57815-91ED-43cb-92C2-25804820EDAC}">
                        <c15:formulaRef>
                          <c15:sqref>'Imports&amp;Exports'!$P$11:$R$11</c15:sqref>
                        </c15:formulaRef>
                      </c:ext>
                    </c:extLst>
                    <c:numCache>
                      <c:formatCode>0.0</c:formatCode>
                      <c:ptCount val="3"/>
                      <c:pt idx="0">
                        <c:v>8.1571050159129452</c:v>
                      </c:pt>
                      <c:pt idx="1">
                        <c:v>17.526752765912946</c:v>
                      </c:pt>
                      <c:pt idx="2">
                        <c:v>17.526752765912946</c:v>
                      </c:pt>
                    </c:numCache>
                  </c:numRef>
                </c:val>
              </c15:ser>
            </c15:filteredBarSeries>
            <c15:filteredBarSeries>
              <c15:ser>
                <c:idx val="5"/>
                <c:order val="9"/>
                <c:tx>
                  <c:strRef>
                    <c:extLst xmlns:c15="http://schemas.microsoft.com/office/drawing/2012/chart">
                      <c:ext xmlns:c15="http://schemas.microsoft.com/office/drawing/2012/chart" uri="{02D57815-91ED-43cb-92C2-25804820EDAC}">
                        <c15:formulaRef>
                          <c15:sqref>'Imports&amp;Exports'!$O$10</c15:sqref>
                        </c15:formulaRef>
                      </c:ext>
                    </c:extLst>
                    <c:strCache>
                      <c:ptCount val="1"/>
                      <c:pt idx="0">
                        <c:v>  Canada</c:v>
                      </c:pt>
                    </c:strCache>
                  </c:strRef>
                </c:tx>
                <c:spPr>
                  <a:solidFill>
                    <a:schemeClr val="tx1"/>
                  </a:solidFill>
                  <a:ln>
                    <a:noFill/>
                  </a:ln>
                  <a:effectLst/>
                </c:spPr>
                <c:invertIfNegative val="0"/>
                <c:cat>
                  <c:numRef>
                    <c:extLst xmlns:c15="http://schemas.microsoft.com/office/drawing/2012/chart">
                      <c:ext xmlns:c15="http://schemas.microsoft.com/office/drawing/2012/chart" uri="{02D57815-91ED-43cb-92C2-25804820EDAC}">
                        <c15:formulaRef>
                          <c15:sqref>'Imports&amp;Exports'!$P$4:$R$4</c15:sqref>
                        </c15:formulaRef>
                      </c:ext>
                    </c:extLst>
                    <c:numCache>
                      <c:formatCode>General</c:formatCode>
                      <c:ptCount val="3"/>
                      <c:pt idx="0">
                        <c:v>2015</c:v>
                      </c:pt>
                      <c:pt idx="1">
                        <c:v>2025</c:v>
                      </c:pt>
                      <c:pt idx="2">
                        <c:v>2040</c:v>
                      </c:pt>
                    </c:numCache>
                  </c:numRef>
                </c:cat>
                <c:val>
                  <c:numRef>
                    <c:extLst xmlns:c15="http://schemas.microsoft.com/office/drawing/2012/chart">
                      <c:ext xmlns:c15="http://schemas.microsoft.com/office/drawing/2012/chart" uri="{02D57815-91ED-43cb-92C2-25804820EDAC}">
                        <c15:formulaRef>
                          <c15:sqref>'Imports&amp;Exports'!$P$10:$R$10</c15:sqref>
                        </c15:formulaRef>
                      </c:ext>
                    </c:extLst>
                    <c:numCache>
                      <c:formatCode>0.0</c:formatCode>
                      <c:ptCount val="3"/>
                      <c:pt idx="0">
                        <c:v>35.053505535733379</c:v>
                      </c:pt>
                      <c:pt idx="1">
                        <c:v>38.647041025690278</c:v>
                      </c:pt>
                      <c:pt idx="2">
                        <c:v>43.023217680733381</c:v>
                      </c:pt>
                    </c:numCache>
                  </c:numRef>
                </c:val>
              </c15:ser>
            </c15:filteredBarSeries>
          </c:ext>
        </c:extLst>
      </c:barChart>
      <c:catAx>
        <c:axId val="247864176"/>
        <c:scaling>
          <c:orientation val="minMax"/>
        </c:scaling>
        <c:delete val="0"/>
        <c:axPos val="b"/>
        <c:numFmt formatCode="General" sourceLinked="1"/>
        <c:majorTickMark val="out"/>
        <c:minorTickMark val="none"/>
        <c:tickLblPos val="nextTo"/>
        <c:spPr>
          <a:noFill/>
          <a:ln w="12700"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247864736"/>
        <c:crosses val="autoZero"/>
        <c:auto val="1"/>
        <c:lblAlgn val="ctr"/>
        <c:lblOffset val="100"/>
        <c:noMultiLvlLbl val="0"/>
      </c:catAx>
      <c:valAx>
        <c:axId val="247864736"/>
        <c:scaling>
          <c:orientation val="minMax"/>
        </c:scaling>
        <c:delete val="0"/>
        <c:axPos val="l"/>
        <c:majorGridlines>
          <c:spPr>
            <a:ln w="9525" cap="flat" cmpd="sng" algn="ctr">
              <a:solidFill>
                <a:schemeClr val="bg1">
                  <a:lumMod val="75000"/>
                </a:schemeClr>
              </a:solidFill>
              <a:round/>
            </a:ln>
            <a:effectLst/>
          </c:spPr>
        </c:majorGridlines>
        <c:numFmt formatCode="#,##0.0" sourceLinked="0"/>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247864176"/>
        <c:crosses val="autoZero"/>
        <c:crossBetween val="between"/>
        <c:dispUnits>
          <c:builtInUnit val="thousands"/>
        </c:dispUnits>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sz="1400">
          <a:solidFill>
            <a:schemeClr val="tx1"/>
          </a:solidFill>
        </a:defRPr>
      </a:pPr>
      <a:endParaRPr lang="en-US"/>
    </a:p>
  </c:txPr>
  <c:externalData r:id="rId3">
    <c:autoUpdate val="0"/>
  </c:externalData>
  <c:userShapes r:id="rId4"/>
</c:chartSpace>
</file>

<file path=ppt/charts/chart4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9.5486383759509699E-2"/>
          <c:y val="0.10195416605175661"/>
          <c:w val="0.82509881577302835"/>
          <c:h val="0.79064649813510157"/>
        </c:manualLayout>
      </c:layout>
      <c:scatterChart>
        <c:scatterStyle val="smoothMarker"/>
        <c:varyColors val="0"/>
        <c:ser>
          <c:idx val="0"/>
          <c:order val="0"/>
          <c:tx>
            <c:strRef>
              <c:f>'OECD&amp;sectors '!$B$37</c:f>
              <c:strCache>
                <c:ptCount val="1"/>
                <c:pt idx="0">
                  <c:v>RESIDENTIAL: electricity</c:v>
                </c:pt>
              </c:strCache>
            </c:strRef>
          </c:tx>
          <c:spPr>
            <a:ln w="19050" cap="rnd">
              <a:solidFill>
                <a:schemeClr val="accent2"/>
              </a:solidFill>
              <a:round/>
            </a:ln>
            <a:effectLst/>
          </c:spPr>
          <c:marker>
            <c:symbol val="none"/>
          </c:marker>
          <c:xVal>
            <c:numRef>
              <c:f>'OECD&amp;sectors '!$C$36:$AG$36</c:f>
              <c:numCache>
                <c:formatCode>General</c:formatCode>
                <c:ptCount val="3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numCache>
            </c:numRef>
          </c:xVal>
          <c:yVal>
            <c:numRef>
              <c:f>'OECD&amp;sectors '!$C$37:$AG$37</c:f>
              <c:numCache>
                <c:formatCode>#,##0.0000</c:formatCode>
                <c:ptCount val="31"/>
                <c:pt idx="0">
                  <c:v>17.775099999999998</c:v>
                </c:pt>
                <c:pt idx="1">
                  <c:v>17.992999999999999</c:v>
                </c:pt>
                <c:pt idx="2">
                  <c:v>18.393899999999999</c:v>
                </c:pt>
                <c:pt idx="3">
                  <c:v>19.129799999999999</c:v>
                </c:pt>
                <c:pt idx="4">
                  <c:v>19.464400000000001</c:v>
                </c:pt>
                <c:pt idx="5">
                  <c:v>20.1569</c:v>
                </c:pt>
                <c:pt idx="6">
                  <c:v>20.649699999999999</c:v>
                </c:pt>
                <c:pt idx="7">
                  <c:v>21.010899999999999</c:v>
                </c:pt>
                <c:pt idx="8">
                  <c:v>21.440300000000001</c:v>
                </c:pt>
                <c:pt idx="9">
                  <c:v>21.8123</c:v>
                </c:pt>
                <c:pt idx="10">
                  <c:v>22.190100000000001</c:v>
                </c:pt>
                <c:pt idx="11">
                  <c:v>22.676500000000001</c:v>
                </c:pt>
                <c:pt idx="12">
                  <c:v>23.175999999999998</c:v>
                </c:pt>
                <c:pt idx="13">
                  <c:v>23.671299999999999</c:v>
                </c:pt>
                <c:pt idx="14">
                  <c:v>24.166</c:v>
                </c:pt>
                <c:pt idx="15">
                  <c:v>24.6736</c:v>
                </c:pt>
                <c:pt idx="16">
                  <c:v>25.2057</c:v>
                </c:pt>
                <c:pt idx="17">
                  <c:v>25.761299999999999</c:v>
                </c:pt>
                <c:pt idx="18">
                  <c:v>26.3413</c:v>
                </c:pt>
                <c:pt idx="19">
                  <c:v>26.933800000000002</c:v>
                </c:pt>
                <c:pt idx="20">
                  <c:v>27.517600000000002</c:v>
                </c:pt>
                <c:pt idx="21">
                  <c:v>28.104700000000001</c:v>
                </c:pt>
                <c:pt idx="22">
                  <c:v>28.6996</c:v>
                </c:pt>
                <c:pt idx="23">
                  <c:v>29.320900000000002</c:v>
                </c:pt>
                <c:pt idx="24">
                  <c:v>29.959399999999999</c:v>
                </c:pt>
                <c:pt idx="25">
                  <c:v>30.609000000000002</c:v>
                </c:pt>
                <c:pt idx="26">
                  <c:v>31.260400000000001</c:v>
                </c:pt>
                <c:pt idx="27">
                  <c:v>31.912800000000001</c:v>
                </c:pt>
                <c:pt idx="28">
                  <c:v>32.567599999999999</c:v>
                </c:pt>
                <c:pt idx="29">
                  <c:v>33.220500000000001</c:v>
                </c:pt>
                <c:pt idx="30">
                  <c:v>33.878399999999999</c:v>
                </c:pt>
              </c:numCache>
            </c:numRef>
          </c:yVal>
          <c:smooth val="1"/>
        </c:ser>
        <c:ser>
          <c:idx val="1"/>
          <c:order val="1"/>
          <c:tx>
            <c:strRef>
              <c:f>'OECD&amp;sectors '!$B$38</c:f>
              <c:strCache>
                <c:ptCount val="1"/>
                <c:pt idx="0">
                  <c:v>COMMERCIAL: electricity</c:v>
                </c:pt>
              </c:strCache>
            </c:strRef>
          </c:tx>
          <c:spPr>
            <a:ln w="19050" cap="rnd">
              <a:solidFill>
                <a:schemeClr val="accent3"/>
              </a:solidFill>
              <a:round/>
            </a:ln>
            <a:effectLst/>
          </c:spPr>
          <c:marker>
            <c:symbol val="none"/>
          </c:marker>
          <c:xVal>
            <c:numRef>
              <c:f>'OECD&amp;sectors '!$C$36:$AG$36</c:f>
              <c:numCache>
                <c:formatCode>General</c:formatCode>
                <c:ptCount val="3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numCache>
            </c:numRef>
          </c:xVal>
          <c:yVal>
            <c:numRef>
              <c:f>'OECD&amp;sectors '!$C$38:$AG$38</c:f>
              <c:numCache>
                <c:formatCode>#,##0.0000</c:formatCode>
                <c:ptCount val="31"/>
                <c:pt idx="0">
                  <c:v>15.014200000000001</c:v>
                </c:pt>
                <c:pt idx="1">
                  <c:v>15.1412</c:v>
                </c:pt>
                <c:pt idx="2">
                  <c:v>15.361599999999999</c:v>
                </c:pt>
                <c:pt idx="3">
                  <c:v>15.679500000000001</c:v>
                </c:pt>
                <c:pt idx="4">
                  <c:v>15.8224</c:v>
                </c:pt>
                <c:pt idx="5">
                  <c:v>16.248899999999999</c:v>
                </c:pt>
                <c:pt idx="6">
                  <c:v>16.572900000000001</c:v>
                </c:pt>
                <c:pt idx="7">
                  <c:v>16.824999999999999</c:v>
                </c:pt>
                <c:pt idx="8">
                  <c:v>17.150200000000002</c:v>
                </c:pt>
                <c:pt idx="9">
                  <c:v>17.446100000000001</c:v>
                </c:pt>
                <c:pt idx="10">
                  <c:v>17.7393</c:v>
                </c:pt>
                <c:pt idx="11">
                  <c:v>18.0825</c:v>
                </c:pt>
                <c:pt idx="12">
                  <c:v>18.431100000000001</c:v>
                </c:pt>
                <c:pt idx="13">
                  <c:v>18.782499999999999</c:v>
                </c:pt>
                <c:pt idx="14">
                  <c:v>19.120799999999999</c:v>
                </c:pt>
                <c:pt idx="15">
                  <c:v>19.445399999999999</c:v>
                </c:pt>
                <c:pt idx="16">
                  <c:v>19.779199999999999</c:v>
                </c:pt>
                <c:pt idx="17">
                  <c:v>20.130199999999999</c:v>
                </c:pt>
                <c:pt idx="18">
                  <c:v>20.4925</c:v>
                </c:pt>
                <c:pt idx="19">
                  <c:v>20.8629</c:v>
                </c:pt>
                <c:pt idx="20">
                  <c:v>21.217700000000001</c:v>
                </c:pt>
                <c:pt idx="21">
                  <c:v>21.569900000000001</c:v>
                </c:pt>
                <c:pt idx="22">
                  <c:v>21.927600000000002</c:v>
                </c:pt>
                <c:pt idx="23">
                  <c:v>22.2956</c:v>
                </c:pt>
                <c:pt idx="24">
                  <c:v>22.675799999999999</c:v>
                </c:pt>
                <c:pt idx="25">
                  <c:v>23.065300000000001</c:v>
                </c:pt>
                <c:pt idx="26">
                  <c:v>23.457999999999998</c:v>
                </c:pt>
                <c:pt idx="27">
                  <c:v>23.849</c:v>
                </c:pt>
                <c:pt idx="28">
                  <c:v>24.239000000000001</c:v>
                </c:pt>
                <c:pt idx="29">
                  <c:v>24.636299999999999</c:v>
                </c:pt>
                <c:pt idx="30">
                  <c:v>25.038</c:v>
                </c:pt>
              </c:numCache>
            </c:numRef>
          </c:yVal>
          <c:smooth val="1"/>
        </c:ser>
        <c:ser>
          <c:idx val="2"/>
          <c:order val="2"/>
          <c:tx>
            <c:strRef>
              <c:f>'OECD&amp;sectors '!$B$39</c:f>
              <c:strCache>
                <c:ptCount val="1"/>
                <c:pt idx="0">
                  <c:v>INDUSTRIAL: electricity</c:v>
                </c:pt>
              </c:strCache>
            </c:strRef>
          </c:tx>
          <c:spPr>
            <a:ln w="19050" cap="rnd">
              <a:solidFill>
                <a:schemeClr val="accent4"/>
              </a:solidFill>
              <a:round/>
            </a:ln>
            <a:effectLst/>
          </c:spPr>
          <c:marker>
            <c:symbol val="none"/>
          </c:marker>
          <c:xVal>
            <c:numRef>
              <c:f>'OECD&amp;sectors '!$C$36:$AG$36</c:f>
              <c:numCache>
                <c:formatCode>General</c:formatCode>
                <c:ptCount val="3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numCache>
            </c:numRef>
          </c:xVal>
          <c:yVal>
            <c:numRef>
              <c:f>'OECD&amp;sectors '!$C$39:$AG$39</c:f>
              <c:numCache>
                <c:formatCode>#,##0.0000</c:formatCode>
                <c:ptCount val="31"/>
                <c:pt idx="0">
                  <c:v>29.354500000000002</c:v>
                </c:pt>
                <c:pt idx="1">
                  <c:v>31.2699</c:v>
                </c:pt>
                <c:pt idx="2">
                  <c:v>31.8629</c:v>
                </c:pt>
                <c:pt idx="3">
                  <c:v>32.849299999999999</c:v>
                </c:pt>
                <c:pt idx="4">
                  <c:v>33.731099999999998</c:v>
                </c:pt>
                <c:pt idx="5">
                  <c:v>34.255800000000001</c:v>
                </c:pt>
                <c:pt idx="6">
                  <c:v>34.554499999999997</c:v>
                </c:pt>
                <c:pt idx="7">
                  <c:v>35.097200000000001</c:v>
                </c:pt>
                <c:pt idx="8">
                  <c:v>35.8294</c:v>
                </c:pt>
                <c:pt idx="9">
                  <c:v>36.239100000000001</c:v>
                </c:pt>
                <c:pt idx="10">
                  <c:v>36.547499999999999</c:v>
                </c:pt>
                <c:pt idx="11">
                  <c:v>37.034399999999998</c:v>
                </c:pt>
                <c:pt idx="12">
                  <c:v>37.463200000000001</c:v>
                </c:pt>
                <c:pt idx="13">
                  <c:v>37.877200000000002</c:v>
                </c:pt>
                <c:pt idx="14">
                  <c:v>38.152900000000002</c:v>
                </c:pt>
                <c:pt idx="15">
                  <c:v>38.369999999999997</c:v>
                </c:pt>
                <c:pt idx="16">
                  <c:v>38.4998</c:v>
                </c:pt>
                <c:pt idx="17">
                  <c:v>38.673000000000002</c:v>
                </c:pt>
                <c:pt idx="18">
                  <c:v>38.857100000000003</c:v>
                </c:pt>
                <c:pt idx="19">
                  <c:v>39.098399999999998</c:v>
                </c:pt>
                <c:pt idx="20">
                  <c:v>39.341500000000003</c:v>
                </c:pt>
                <c:pt idx="21">
                  <c:v>39.558399999999999</c:v>
                </c:pt>
                <c:pt idx="22">
                  <c:v>39.777099999999997</c:v>
                </c:pt>
                <c:pt idx="23">
                  <c:v>39.941400000000002</c:v>
                </c:pt>
                <c:pt idx="24">
                  <c:v>40.2072</c:v>
                </c:pt>
                <c:pt idx="25">
                  <c:v>40.444600000000001</c:v>
                </c:pt>
                <c:pt idx="26">
                  <c:v>40.716299999999997</c:v>
                </c:pt>
                <c:pt idx="27">
                  <c:v>40.922499999999999</c:v>
                </c:pt>
                <c:pt idx="28">
                  <c:v>41.163600000000002</c:v>
                </c:pt>
                <c:pt idx="29">
                  <c:v>41.389200000000002</c:v>
                </c:pt>
                <c:pt idx="30">
                  <c:v>41.5854</c:v>
                </c:pt>
              </c:numCache>
            </c:numRef>
          </c:yVal>
          <c:smooth val="1"/>
        </c:ser>
        <c:ser>
          <c:idx val="3"/>
          <c:order val="3"/>
          <c:tx>
            <c:strRef>
              <c:f>'OECD&amp;sectors '!$B$40</c:f>
              <c:strCache>
                <c:ptCount val="1"/>
                <c:pt idx="0">
                  <c:v>TRANSPORTATION: electricity</c:v>
                </c:pt>
              </c:strCache>
            </c:strRef>
          </c:tx>
          <c:spPr>
            <a:ln w="19050" cap="rnd">
              <a:solidFill>
                <a:schemeClr val="tx2"/>
              </a:solidFill>
              <a:round/>
            </a:ln>
            <a:effectLst/>
          </c:spPr>
          <c:marker>
            <c:symbol val="none"/>
          </c:marker>
          <c:xVal>
            <c:numRef>
              <c:f>'OECD&amp;sectors '!$C$36:$AG$36</c:f>
              <c:numCache>
                <c:formatCode>General</c:formatCode>
                <c:ptCount val="3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numCache>
            </c:numRef>
          </c:xVal>
          <c:yVal>
            <c:numRef>
              <c:f>'OECD&amp;sectors '!$C$40:$AG$40</c:f>
              <c:numCache>
                <c:formatCode>#,##0.0000</c:formatCode>
                <c:ptCount val="31"/>
                <c:pt idx="0">
                  <c:v>1.2850999999999999</c:v>
                </c:pt>
                <c:pt idx="1">
                  <c:v>1.3847</c:v>
                </c:pt>
                <c:pt idx="2">
                  <c:v>1.3831</c:v>
                </c:pt>
                <c:pt idx="3">
                  <c:v>1.4267000000000001</c:v>
                </c:pt>
                <c:pt idx="4">
                  <c:v>1.4597</c:v>
                </c:pt>
                <c:pt idx="5">
                  <c:v>1.4754</c:v>
                </c:pt>
                <c:pt idx="6">
                  <c:v>1.5403</c:v>
                </c:pt>
                <c:pt idx="7">
                  <c:v>1.5723</c:v>
                </c:pt>
                <c:pt idx="8">
                  <c:v>1.6099000000000001</c:v>
                </c:pt>
                <c:pt idx="9">
                  <c:v>1.6581999999999999</c:v>
                </c:pt>
                <c:pt idx="10">
                  <c:v>1.7208000000000001</c:v>
                </c:pt>
                <c:pt idx="11">
                  <c:v>1.7945</c:v>
                </c:pt>
                <c:pt idx="12">
                  <c:v>1.8803000000000001</c:v>
                </c:pt>
                <c:pt idx="13">
                  <c:v>1.9681</c:v>
                </c:pt>
                <c:pt idx="14">
                  <c:v>2.0589</c:v>
                </c:pt>
                <c:pt idx="15">
                  <c:v>2.1560000000000001</c:v>
                </c:pt>
                <c:pt idx="16">
                  <c:v>2.2475999999999998</c:v>
                </c:pt>
                <c:pt idx="17">
                  <c:v>2.3500999999999999</c:v>
                </c:pt>
                <c:pt idx="18">
                  <c:v>2.4565999999999999</c:v>
                </c:pt>
                <c:pt idx="19">
                  <c:v>2.5710000000000002</c:v>
                </c:pt>
                <c:pt idx="20">
                  <c:v>2.6943999999999999</c:v>
                </c:pt>
                <c:pt idx="21">
                  <c:v>2.8235000000000001</c:v>
                </c:pt>
                <c:pt idx="22">
                  <c:v>2.9592000000000001</c:v>
                </c:pt>
                <c:pt idx="23">
                  <c:v>3.1072000000000002</c:v>
                </c:pt>
                <c:pt idx="24">
                  <c:v>3.2641</c:v>
                </c:pt>
                <c:pt idx="25">
                  <c:v>3.4401000000000002</c:v>
                </c:pt>
                <c:pt idx="26">
                  <c:v>3.6198000000000001</c:v>
                </c:pt>
                <c:pt idx="27">
                  <c:v>3.8090999999999999</c:v>
                </c:pt>
                <c:pt idx="28">
                  <c:v>3.9990000000000001</c:v>
                </c:pt>
                <c:pt idx="29">
                  <c:v>4.1881000000000004</c:v>
                </c:pt>
                <c:pt idx="30">
                  <c:v>4.3878000000000004</c:v>
                </c:pt>
              </c:numCache>
            </c:numRef>
          </c:yVal>
          <c:smooth val="1"/>
        </c:ser>
        <c:dLbls>
          <c:showLegendKey val="0"/>
          <c:showVal val="0"/>
          <c:showCatName val="0"/>
          <c:showSerName val="0"/>
          <c:showPercent val="0"/>
          <c:showBubbleSize val="0"/>
        </c:dLbls>
        <c:axId val="247868656"/>
        <c:axId val="247869216"/>
      </c:scatterChart>
      <c:valAx>
        <c:axId val="247868656"/>
        <c:scaling>
          <c:orientation val="minMax"/>
          <c:max val="2040"/>
          <c:min val="2010"/>
        </c:scaling>
        <c:delete val="0"/>
        <c:axPos val="b"/>
        <c:numFmt formatCode="General" sourceLinked="1"/>
        <c:majorTickMark val="out"/>
        <c:minorTickMark val="none"/>
        <c:tickLblPos val="nextTo"/>
        <c:spPr>
          <a:noFill/>
          <a:ln w="12700" cap="flat" cmpd="sng" algn="ctr">
            <a:solidFill>
              <a:schemeClr val="tx2"/>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247869216"/>
        <c:crosses val="autoZero"/>
        <c:crossBetween val="midCat"/>
        <c:majorUnit val="5"/>
      </c:valAx>
      <c:valAx>
        <c:axId val="247869216"/>
        <c:scaling>
          <c:orientation val="minMax"/>
          <c:max val="50"/>
        </c:scaling>
        <c:delete val="0"/>
        <c:axPos val="l"/>
        <c:majorGridlines>
          <c:spPr>
            <a:ln w="9525" cap="flat" cmpd="sng" algn="ctr">
              <a:solidFill>
                <a:schemeClr val="bg1">
                  <a:lumMod val="75000"/>
                </a:schemeClr>
              </a:solidFill>
              <a:round/>
            </a:ln>
            <a:effectLst/>
          </c:spPr>
        </c:majorGridlines>
        <c:numFmt formatCode="#,##0" sourceLinked="0"/>
        <c:majorTickMark val="none"/>
        <c:minorTickMark val="none"/>
        <c:tickLblPos val="nextTo"/>
        <c:spPr>
          <a:noFill/>
          <a:ln w="9525" cap="flat" cmpd="sng" algn="ctr">
            <a:no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247868656"/>
        <c:crosses val="autoZero"/>
        <c:crossBetween val="midCat"/>
        <c:majorUnit val="10"/>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3">
    <c:autoUpdate val="0"/>
  </c:externalData>
  <c:userShapes r:id="rId4"/>
</c:chartSpace>
</file>

<file path=ppt/charts/chart4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9.7079323417906094E-2"/>
          <c:y val="0.10487483638188637"/>
          <c:w val="0.82772491980169149"/>
          <c:h val="0.7877260303702347"/>
        </c:manualLayout>
      </c:layout>
      <c:lineChart>
        <c:grouping val="standard"/>
        <c:varyColors val="0"/>
        <c:ser>
          <c:idx val="0"/>
          <c:order val="0"/>
          <c:tx>
            <c:strRef>
              <c:f>'OECD&amp;sectors '!$B$6</c:f>
              <c:strCache>
                <c:ptCount val="1"/>
                <c:pt idx="0">
                  <c:v>Total OECD</c:v>
                </c:pt>
              </c:strCache>
            </c:strRef>
          </c:tx>
          <c:spPr>
            <a:ln w="22225" cap="rnd">
              <a:solidFill>
                <a:schemeClr val="tx2"/>
              </a:solidFill>
              <a:round/>
            </a:ln>
            <a:effectLst/>
          </c:spPr>
          <c:marker>
            <c:symbol val="none"/>
          </c:marker>
          <c:cat>
            <c:numRef>
              <c:f>'OECD&amp;sectors '!$C$8:$BK$8</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'OECD&amp;sectors '!$C$6:$BA$6</c:f>
              <c:numCache>
                <c:formatCode>#,##0</c:formatCode>
                <c:ptCount val="51"/>
                <c:pt idx="0">
                  <c:v>7292.2079999999996</c:v>
                </c:pt>
                <c:pt idx="1">
                  <c:v>7440.3477000000003</c:v>
                </c:pt>
                <c:pt idx="2">
                  <c:v>7519.0219999999999</c:v>
                </c:pt>
                <c:pt idx="3">
                  <c:v>7693.3193000000001</c:v>
                </c:pt>
                <c:pt idx="4">
                  <c:v>7918.1655000000001</c:v>
                </c:pt>
                <c:pt idx="5">
                  <c:v>8161.8062</c:v>
                </c:pt>
                <c:pt idx="6">
                  <c:v>8402.0439000000006</c:v>
                </c:pt>
                <c:pt idx="7">
                  <c:v>8559.0800999999992</c:v>
                </c:pt>
                <c:pt idx="8">
                  <c:v>8775.9814000000006</c:v>
                </c:pt>
                <c:pt idx="9">
                  <c:v>8937.9442999999992</c:v>
                </c:pt>
                <c:pt idx="10">
                  <c:v>9245.0889000000006</c:v>
                </c:pt>
                <c:pt idx="11">
                  <c:v>9243.8935999999994</c:v>
                </c:pt>
                <c:pt idx="12">
                  <c:v>9450.7968999999994</c:v>
                </c:pt>
                <c:pt idx="13">
                  <c:v>9538.5116999999991</c:v>
                </c:pt>
                <c:pt idx="14">
                  <c:v>9797.3827999999994</c:v>
                </c:pt>
                <c:pt idx="15">
                  <c:v>9969.7440999999999</c:v>
                </c:pt>
                <c:pt idx="16">
                  <c:v>10065.075199999999</c:v>
                </c:pt>
                <c:pt idx="17">
                  <c:v>10319.448200000001</c:v>
                </c:pt>
                <c:pt idx="18">
                  <c:v>10258.8848</c:v>
                </c:pt>
                <c:pt idx="19">
                  <c:v>9894.8809000000001</c:v>
                </c:pt>
                <c:pt idx="20">
                  <c:v>10370.920899999999</c:v>
                </c:pt>
                <c:pt idx="21">
                  <c:v>10372.4053</c:v>
                </c:pt>
                <c:pt idx="22">
                  <c:v>10327.4707</c:v>
                </c:pt>
                <c:pt idx="23">
                  <c:v>10329.198200000001</c:v>
                </c:pt>
                <c:pt idx="24">
                  <c:v>10287.2197</c:v>
                </c:pt>
                <c:pt idx="25">
                  <c:v>10406.5059</c:v>
                </c:pt>
                <c:pt idx="26">
                  <c:v>10482.0293</c:v>
                </c:pt>
                <c:pt idx="27">
                  <c:v>10581.968800000001</c:v>
                </c:pt>
                <c:pt idx="28">
                  <c:v>10725.574199999999</c:v>
                </c:pt>
                <c:pt idx="29">
                  <c:v>10802.281199999999</c:v>
                </c:pt>
                <c:pt idx="30">
                  <c:v>10844.059600000001</c:v>
                </c:pt>
                <c:pt idx="31">
                  <c:v>10931.668900000001</c:v>
                </c:pt>
                <c:pt idx="32">
                  <c:v>11034.893599999999</c:v>
                </c:pt>
                <c:pt idx="33">
                  <c:v>11147.074199999999</c:v>
                </c:pt>
                <c:pt idx="34">
                  <c:v>11253.2637</c:v>
                </c:pt>
                <c:pt idx="35">
                  <c:v>11342.8809</c:v>
                </c:pt>
                <c:pt idx="36">
                  <c:v>11426.9023</c:v>
                </c:pt>
                <c:pt idx="37">
                  <c:v>11521.7881</c:v>
                </c:pt>
                <c:pt idx="38">
                  <c:v>11627.082</c:v>
                </c:pt>
                <c:pt idx="39">
                  <c:v>11738.234399999999</c:v>
                </c:pt>
                <c:pt idx="40">
                  <c:v>11843.1543</c:v>
                </c:pt>
                <c:pt idx="41">
                  <c:v>11947.5283</c:v>
                </c:pt>
                <c:pt idx="42">
                  <c:v>12064.415000000001</c:v>
                </c:pt>
                <c:pt idx="43">
                  <c:v>12189.1016</c:v>
                </c:pt>
                <c:pt idx="44">
                  <c:v>12329.7021</c:v>
                </c:pt>
                <c:pt idx="45">
                  <c:v>12471.612300000001</c:v>
                </c:pt>
                <c:pt idx="46">
                  <c:v>12618.54</c:v>
                </c:pt>
                <c:pt idx="47">
                  <c:v>12761.1963</c:v>
                </c:pt>
                <c:pt idx="48">
                  <c:v>12905.7793</c:v>
                </c:pt>
                <c:pt idx="49">
                  <c:v>13049.631799999999</c:v>
                </c:pt>
                <c:pt idx="50">
                  <c:v>13189.859399999999</c:v>
                </c:pt>
              </c:numCache>
            </c:numRef>
          </c:val>
          <c:smooth val="0"/>
        </c:ser>
        <c:ser>
          <c:idx val="1"/>
          <c:order val="1"/>
          <c:tx>
            <c:strRef>
              <c:f>'OECD&amp;sectors '!$B$9</c:f>
              <c:strCache>
                <c:ptCount val="1"/>
                <c:pt idx="0">
                  <c:v>Total Non-OECD</c:v>
                </c:pt>
              </c:strCache>
            </c:strRef>
          </c:tx>
          <c:spPr>
            <a:ln w="22225" cap="rnd">
              <a:solidFill>
                <a:schemeClr val="accent5"/>
              </a:solidFill>
              <a:round/>
            </a:ln>
            <a:effectLst/>
          </c:spPr>
          <c:marker>
            <c:symbol val="none"/>
          </c:marker>
          <c:cat>
            <c:numRef>
              <c:f>'OECD&amp;sectors '!$C$8:$BK$8</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'OECD&amp;sectors '!$C$9:$BA$9</c:f>
              <c:numCache>
                <c:formatCode>#,##0</c:formatCode>
                <c:ptCount val="51"/>
                <c:pt idx="0">
                  <c:v>4031.8850000000002</c:v>
                </c:pt>
                <c:pt idx="1">
                  <c:v>4122.4701999999997</c:v>
                </c:pt>
                <c:pt idx="2">
                  <c:v>4123.7114000000001</c:v>
                </c:pt>
                <c:pt idx="3">
                  <c:v>4224.2505000000001</c:v>
                </c:pt>
                <c:pt idx="4">
                  <c:v>4275.3765000000003</c:v>
                </c:pt>
                <c:pt idx="5">
                  <c:v>4468.2168000000001</c:v>
                </c:pt>
                <c:pt idx="6">
                  <c:v>4612.3657000000003</c:v>
                </c:pt>
                <c:pt idx="7">
                  <c:v>4784.3716000000004</c:v>
                </c:pt>
                <c:pt idx="8">
                  <c:v>4919.6440000000002</c:v>
                </c:pt>
                <c:pt idx="9">
                  <c:v>5099.1576999999997</c:v>
                </c:pt>
                <c:pt idx="10">
                  <c:v>5409.2728999999999</c:v>
                </c:pt>
                <c:pt idx="11">
                  <c:v>5664.2808000000005</c:v>
                </c:pt>
                <c:pt idx="12">
                  <c:v>5974.6478999999999</c:v>
                </c:pt>
                <c:pt idx="13">
                  <c:v>6418.1655000000001</c:v>
                </c:pt>
                <c:pt idx="14">
                  <c:v>6923.4951000000001</c:v>
                </c:pt>
                <c:pt idx="15">
                  <c:v>7380.0272999999997</c:v>
                </c:pt>
                <c:pt idx="16">
                  <c:v>7989.3315000000002</c:v>
                </c:pt>
                <c:pt idx="17">
                  <c:v>8569.3222999999998</c:v>
                </c:pt>
                <c:pt idx="18">
                  <c:v>8919.1455000000005</c:v>
                </c:pt>
                <c:pt idx="19">
                  <c:v>9216.6543000000001</c:v>
                </c:pt>
                <c:pt idx="20">
                  <c:v>10059.2646</c:v>
                </c:pt>
                <c:pt idx="21">
                  <c:v>10757.1299</c:v>
                </c:pt>
                <c:pt idx="22">
                  <c:v>11254.699199999999</c:v>
                </c:pt>
                <c:pt idx="23">
                  <c:v>11901.0137</c:v>
                </c:pt>
                <c:pt idx="24">
                  <c:v>12377.875</c:v>
                </c:pt>
                <c:pt idx="25">
                  <c:v>13023.234399999999</c:v>
                </c:pt>
                <c:pt idx="26">
                  <c:v>13307.031199999999</c:v>
                </c:pt>
                <c:pt idx="27">
                  <c:v>13604.083000000001</c:v>
                </c:pt>
                <c:pt idx="28">
                  <c:v>13953.6533</c:v>
                </c:pt>
                <c:pt idx="29">
                  <c:v>14230.0918</c:v>
                </c:pt>
                <c:pt idx="30">
                  <c:v>14516.1631</c:v>
                </c:pt>
                <c:pt idx="31">
                  <c:v>14865.0615</c:v>
                </c:pt>
                <c:pt idx="32">
                  <c:v>15192.444299999999</c:v>
                </c:pt>
                <c:pt idx="33">
                  <c:v>15509.458000000001</c:v>
                </c:pt>
                <c:pt idx="34">
                  <c:v>15785.4805</c:v>
                </c:pt>
                <c:pt idx="35">
                  <c:v>16061.026400000001</c:v>
                </c:pt>
                <c:pt idx="36">
                  <c:v>16324.874</c:v>
                </c:pt>
                <c:pt idx="37">
                  <c:v>16604.636699999999</c:v>
                </c:pt>
                <c:pt idx="38">
                  <c:v>16895.1152</c:v>
                </c:pt>
                <c:pt idx="39">
                  <c:v>17204.521499999999</c:v>
                </c:pt>
                <c:pt idx="40">
                  <c:v>17515.724600000001</c:v>
                </c:pt>
                <c:pt idx="41">
                  <c:v>17835.656200000001</c:v>
                </c:pt>
                <c:pt idx="42">
                  <c:v>18154.6914</c:v>
                </c:pt>
                <c:pt idx="43">
                  <c:v>18463.123</c:v>
                </c:pt>
                <c:pt idx="44">
                  <c:v>18800.175800000001</c:v>
                </c:pt>
                <c:pt idx="45">
                  <c:v>19139.367200000001</c:v>
                </c:pt>
                <c:pt idx="46">
                  <c:v>19489.0527</c:v>
                </c:pt>
                <c:pt idx="47">
                  <c:v>19823.992200000001</c:v>
                </c:pt>
                <c:pt idx="48">
                  <c:v>20170.1855</c:v>
                </c:pt>
                <c:pt idx="49">
                  <c:v>20514.367200000001</c:v>
                </c:pt>
                <c:pt idx="50">
                  <c:v>20859.152300000002</c:v>
                </c:pt>
              </c:numCache>
            </c:numRef>
          </c:val>
          <c:smooth val="0"/>
        </c:ser>
        <c:dLbls>
          <c:showLegendKey val="0"/>
          <c:showVal val="0"/>
          <c:showCatName val="0"/>
          <c:showSerName val="0"/>
          <c:showPercent val="0"/>
          <c:showBubbleSize val="0"/>
        </c:dLbls>
        <c:smooth val="0"/>
        <c:axId val="247811008"/>
        <c:axId val="247811568"/>
      </c:lineChart>
      <c:catAx>
        <c:axId val="247811008"/>
        <c:scaling>
          <c:orientation val="minMax"/>
        </c:scaling>
        <c:delete val="0"/>
        <c:axPos val="b"/>
        <c:numFmt formatCode="General" sourceLinked="1"/>
        <c:majorTickMark val="out"/>
        <c:minorTickMark val="none"/>
        <c:tickLblPos val="nextTo"/>
        <c:spPr>
          <a:noFill/>
          <a:ln w="12700"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mn-cs"/>
              </a:defRPr>
            </a:pPr>
            <a:endParaRPr lang="en-US"/>
          </a:p>
        </c:txPr>
        <c:crossAx val="247811568"/>
        <c:crosses val="autoZero"/>
        <c:auto val="1"/>
        <c:lblAlgn val="ctr"/>
        <c:lblOffset val="100"/>
        <c:tickLblSkip val="10"/>
        <c:tickMarkSkip val="5"/>
        <c:noMultiLvlLbl val="0"/>
      </c:catAx>
      <c:valAx>
        <c:axId val="247811568"/>
        <c:scaling>
          <c:orientation val="minMax"/>
        </c:scaling>
        <c:delete val="0"/>
        <c:axPos val="l"/>
        <c:majorGridlines>
          <c:spPr>
            <a:ln w="9525" cap="flat" cmpd="sng" algn="ctr">
              <a:solidFill>
                <a:schemeClr val="bg1">
                  <a:lumMod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mn-cs"/>
              </a:defRPr>
            </a:pPr>
            <a:endParaRPr lang="en-US"/>
          </a:p>
        </c:txPr>
        <c:crossAx val="247811008"/>
        <c:crosses val="autoZero"/>
        <c:crossBetween val="between"/>
        <c:dispUnits>
          <c:builtInUnit val="thousands"/>
        </c:dispUnits>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3">
    <c:autoUpdate val="0"/>
  </c:externalData>
  <c:userShapes r:id="rId4"/>
</c:chartSpace>
</file>

<file path=ppt/charts/chart4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497837924184581"/>
          <c:y val="9.2248604373369736E-2"/>
          <c:w val="0.63495194894116491"/>
          <c:h val="0.81495063504058896"/>
        </c:manualLayout>
      </c:layout>
      <c:barChart>
        <c:barDir val="col"/>
        <c:grouping val="percentStacked"/>
        <c:varyColors val="0"/>
        <c:ser>
          <c:idx val="0"/>
          <c:order val="0"/>
          <c:tx>
            <c:strRef>
              <c:f>'World-gen'!$B$15</c:f>
              <c:strCache>
                <c:ptCount val="1"/>
                <c:pt idx="0">
                  <c:v>Renewables</c:v>
                </c:pt>
              </c:strCache>
            </c:strRef>
          </c:tx>
          <c:spPr>
            <a:solidFill>
              <a:schemeClr val="accent3"/>
            </a:solidFill>
            <a:ln>
              <a:noFill/>
            </a:ln>
            <a:effectLst/>
          </c:spPr>
          <c:invertIfNegative val="0"/>
          <c:cat>
            <c:numRef>
              <c:f>'World-gen'!$C$10:$I$10</c:f>
              <c:numCache>
                <c:formatCode>General</c:formatCode>
                <c:ptCount val="7"/>
                <c:pt idx="0">
                  <c:v>2010</c:v>
                </c:pt>
                <c:pt idx="1">
                  <c:v>2015</c:v>
                </c:pt>
                <c:pt idx="2">
                  <c:v>2020</c:v>
                </c:pt>
                <c:pt idx="3">
                  <c:v>2025</c:v>
                </c:pt>
                <c:pt idx="4">
                  <c:v>2030</c:v>
                </c:pt>
                <c:pt idx="5">
                  <c:v>2035</c:v>
                </c:pt>
                <c:pt idx="6">
                  <c:v>2040</c:v>
                </c:pt>
              </c:numCache>
            </c:numRef>
          </c:cat>
          <c:val>
            <c:numRef>
              <c:f>'World-gen'!$C$15:$I$15</c:f>
              <c:numCache>
                <c:formatCode>#,##0</c:formatCode>
                <c:ptCount val="7"/>
                <c:pt idx="0">
                  <c:v>4204.2632000000003</c:v>
                </c:pt>
                <c:pt idx="1">
                  <c:v>5386.4204</c:v>
                </c:pt>
                <c:pt idx="2">
                  <c:v>6541.2183000000005</c:v>
                </c:pt>
                <c:pt idx="3">
                  <c:v>7680.7206999999999</c:v>
                </c:pt>
                <c:pt idx="4">
                  <c:v>8947.9354999999996</c:v>
                </c:pt>
                <c:pt idx="5">
                  <c:v>9805.8291000000008</c:v>
                </c:pt>
                <c:pt idx="6">
                  <c:v>10702.2979</c:v>
                </c:pt>
              </c:numCache>
            </c:numRef>
          </c:val>
        </c:ser>
        <c:ser>
          <c:idx val="1"/>
          <c:order val="1"/>
          <c:tx>
            <c:strRef>
              <c:f>'World-gen'!$B$14</c:f>
              <c:strCache>
                <c:ptCount val="1"/>
                <c:pt idx="0">
                  <c:v>Coal</c:v>
                </c:pt>
              </c:strCache>
            </c:strRef>
          </c:tx>
          <c:spPr>
            <a:solidFill>
              <a:schemeClr val="tx1"/>
            </a:solidFill>
            <a:ln>
              <a:noFill/>
            </a:ln>
            <a:effectLst/>
          </c:spPr>
          <c:invertIfNegative val="0"/>
          <c:cat>
            <c:numRef>
              <c:f>'World-gen'!$C$10:$I$10</c:f>
              <c:numCache>
                <c:formatCode>General</c:formatCode>
                <c:ptCount val="7"/>
                <c:pt idx="0">
                  <c:v>2010</c:v>
                </c:pt>
                <c:pt idx="1">
                  <c:v>2015</c:v>
                </c:pt>
                <c:pt idx="2">
                  <c:v>2020</c:v>
                </c:pt>
                <c:pt idx="3">
                  <c:v>2025</c:v>
                </c:pt>
                <c:pt idx="4">
                  <c:v>2030</c:v>
                </c:pt>
                <c:pt idx="5">
                  <c:v>2035</c:v>
                </c:pt>
                <c:pt idx="6">
                  <c:v>2040</c:v>
                </c:pt>
              </c:numCache>
            </c:numRef>
          </c:cat>
          <c:val>
            <c:numRef>
              <c:f>'World-gen'!$C$14:$I$14</c:f>
              <c:numCache>
                <c:formatCode>#,##0</c:formatCode>
                <c:ptCount val="7"/>
                <c:pt idx="0">
                  <c:v>8100.8037000000004</c:v>
                </c:pt>
                <c:pt idx="1">
                  <c:v>9413.0303000000004</c:v>
                </c:pt>
                <c:pt idx="2">
                  <c:v>9986.8477000000003</c:v>
                </c:pt>
                <c:pt idx="3">
                  <c:v>10096.291999999999</c:v>
                </c:pt>
                <c:pt idx="4">
                  <c:v>9950.8212999999996</c:v>
                </c:pt>
                <c:pt idx="5">
                  <c:v>10155.0762</c:v>
                </c:pt>
                <c:pt idx="6">
                  <c:v>10388.3369</c:v>
                </c:pt>
              </c:numCache>
            </c:numRef>
          </c:val>
        </c:ser>
        <c:ser>
          <c:idx val="2"/>
          <c:order val="2"/>
          <c:tx>
            <c:strRef>
              <c:f>'World-gen'!$B$13</c:f>
              <c:strCache>
                <c:ptCount val="1"/>
                <c:pt idx="0">
                  <c:v>Natural Gas</c:v>
                </c:pt>
              </c:strCache>
            </c:strRef>
          </c:tx>
          <c:spPr>
            <a:solidFill>
              <a:schemeClr val="accent1"/>
            </a:solidFill>
            <a:ln>
              <a:noFill/>
            </a:ln>
            <a:effectLst/>
          </c:spPr>
          <c:invertIfNegative val="0"/>
          <c:cat>
            <c:numRef>
              <c:f>'World-gen'!$C$10:$I$10</c:f>
              <c:numCache>
                <c:formatCode>General</c:formatCode>
                <c:ptCount val="7"/>
                <c:pt idx="0">
                  <c:v>2010</c:v>
                </c:pt>
                <c:pt idx="1">
                  <c:v>2015</c:v>
                </c:pt>
                <c:pt idx="2">
                  <c:v>2020</c:v>
                </c:pt>
                <c:pt idx="3">
                  <c:v>2025</c:v>
                </c:pt>
                <c:pt idx="4">
                  <c:v>2030</c:v>
                </c:pt>
                <c:pt idx="5">
                  <c:v>2035</c:v>
                </c:pt>
                <c:pt idx="6">
                  <c:v>2040</c:v>
                </c:pt>
              </c:numCache>
            </c:numRef>
          </c:cat>
          <c:val>
            <c:numRef>
              <c:f>'World-gen'!$C$13:$I$13</c:f>
              <c:numCache>
                <c:formatCode>#,##0</c:formatCode>
                <c:ptCount val="7"/>
                <c:pt idx="0">
                  <c:v>4573.2808000000005</c:v>
                </c:pt>
                <c:pt idx="1">
                  <c:v>5205.7304999999997</c:v>
                </c:pt>
                <c:pt idx="2">
                  <c:v>5256.3119999999999</c:v>
                </c:pt>
                <c:pt idx="3">
                  <c:v>5911.3002999999999</c:v>
                </c:pt>
                <c:pt idx="4">
                  <c:v>6657.1005999999998</c:v>
                </c:pt>
                <c:pt idx="5">
                  <c:v>7685.9755999999998</c:v>
                </c:pt>
                <c:pt idx="6">
                  <c:v>8770.1650000000009</c:v>
                </c:pt>
              </c:numCache>
            </c:numRef>
          </c:val>
        </c:ser>
        <c:ser>
          <c:idx val="3"/>
          <c:order val="3"/>
          <c:tx>
            <c:strRef>
              <c:f>'World-gen'!$B$12</c:f>
              <c:strCache>
                <c:ptCount val="1"/>
                <c:pt idx="0">
                  <c:v>Nuclear</c:v>
                </c:pt>
              </c:strCache>
            </c:strRef>
          </c:tx>
          <c:spPr>
            <a:solidFill>
              <a:schemeClr val="accent4"/>
            </a:solidFill>
            <a:ln>
              <a:noFill/>
            </a:ln>
            <a:effectLst/>
          </c:spPr>
          <c:invertIfNegative val="0"/>
          <c:cat>
            <c:numRef>
              <c:f>'World-gen'!$C$10:$I$10</c:f>
              <c:numCache>
                <c:formatCode>General</c:formatCode>
                <c:ptCount val="7"/>
                <c:pt idx="0">
                  <c:v>2010</c:v>
                </c:pt>
                <c:pt idx="1">
                  <c:v>2015</c:v>
                </c:pt>
                <c:pt idx="2">
                  <c:v>2020</c:v>
                </c:pt>
                <c:pt idx="3">
                  <c:v>2025</c:v>
                </c:pt>
                <c:pt idx="4">
                  <c:v>2030</c:v>
                </c:pt>
                <c:pt idx="5">
                  <c:v>2035</c:v>
                </c:pt>
                <c:pt idx="6">
                  <c:v>2040</c:v>
                </c:pt>
              </c:numCache>
            </c:numRef>
          </c:cat>
          <c:val>
            <c:numRef>
              <c:f>'World-gen'!$C$12:$I$12</c:f>
              <c:numCache>
                <c:formatCode>#,##0</c:formatCode>
                <c:ptCount val="7"/>
                <c:pt idx="0">
                  <c:v>2629.71</c:v>
                </c:pt>
                <c:pt idx="1">
                  <c:v>2510.1174000000001</c:v>
                </c:pt>
                <c:pt idx="2">
                  <c:v>2752.7824999999998</c:v>
                </c:pt>
                <c:pt idx="3">
                  <c:v>2980.6664999999998</c:v>
                </c:pt>
                <c:pt idx="4">
                  <c:v>3231.3755000000001</c:v>
                </c:pt>
                <c:pt idx="5">
                  <c:v>3414.0268999999998</c:v>
                </c:pt>
                <c:pt idx="6">
                  <c:v>3657.3063999999999</c:v>
                </c:pt>
              </c:numCache>
            </c:numRef>
          </c:val>
        </c:ser>
        <c:ser>
          <c:idx val="4"/>
          <c:order val="4"/>
          <c:tx>
            <c:strRef>
              <c:f>'World-gen'!$B$11</c:f>
              <c:strCache>
                <c:ptCount val="1"/>
                <c:pt idx="0">
                  <c:v>Petroleum</c:v>
                </c:pt>
              </c:strCache>
            </c:strRef>
          </c:tx>
          <c:spPr>
            <a:solidFill>
              <a:schemeClr val="accent2"/>
            </a:solidFill>
            <a:ln>
              <a:noFill/>
            </a:ln>
            <a:effectLst/>
          </c:spPr>
          <c:invertIfNegative val="0"/>
          <c:cat>
            <c:numRef>
              <c:f>'World-gen'!$C$10:$I$10</c:f>
              <c:numCache>
                <c:formatCode>General</c:formatCode>
                <c:ptCount val="7"/>
                <c:pt idx="0">
                  <c:v>2010</c:v>
                </c:pt>
                <c:pt idx="1">
                  <c:v>2015</c:v>
                </c:pt>
                <c:pt idx="2">
                  <c:v>2020</c:v>
                </c:pt>
                <c:pt idx="3">
                  <c:v>2025</c:v>
                </c:pt>
                <c:pt idx="4">
                  <c:v>2030</c:v>
                </c:pt>
                <c:pt idx="5">
                  <c:v>2035</c:v>
                </c:pt>
                <c:pt idx="6">
                  <c:v>2040</c:v>
                </c:pt>
              </c:numCache>
            </c:numRef>
          </c:cat>
          <c:val>
            <c:numRef>
              <c:f>'World-gen'!$C$11:$I$11</c:f>
              <c:numCache>
                <c:formatCode>#,##0</c:formatCode>
                <c:ptCount val="7"/>
                <c:pt idx="0">
                  <c:v>922.12819999999999</c:v>
                </c:pt>
                <c:pt idx="1">
                  <c:v>914.44119999999998</c:v>
                </c:pt>
                <c:pt idx="2">
                  <c:v>823.06299999999999</c:v>
                </c:pt>
                <c:pt idx="3">
                  <c:v>734.9271</c:v>
                </c:pt>
                <c:pt idx="4">
                  <c:v>571.64670000000001</c:v>
                </c:pt>
                <c:pt idx="5">
                  <c:v>550.07190000000003</c:v>
                </c:pt>
                <c:pt idx="6">
                  <c:v>530.90679999999998</c:v>
                </c:pt>
              </c:numCache>
            </c:numRef>
          </c:val>
        </c:ser>
        <c:dLbls>
          <c:showLegendKey val="0"/>
          <c:showVal val="0"/>
          <c:showCatName val="0"/>
          <c:showSerName val="0"/>
          <c:showPercent val="0"/>
          <c:showBubbleSize val="0"/>
        </c:dLbls>
        <c:gapWidth val="150"/>
        <c:overlap val="100"/>
        <c:axId val="247816048"/>
        <c:axId val="247816608"/>
      </c:barChart>
      <c:catAx>
        <c:axId val="247816048"/>
        <c:scaling>
          <c:orientation val="minMax"/>
        </c:scaling>
        <c:delete val="0"/>
        <c:axPos val="b"/>
        <c:numFmt formatCode="General" sourceLinked="1"/>
        <c:majorTickMark val="out"/>
        <c:minorTickMark val="none"/>
        <c:tickLblPos val="nextTo"/>
        <c:spPr>
          <a:noFill/>
          <a:ln w="12700" cap="flat" cmpd="sng" algn="ctr">
            <a:solidFill>
              <a:schemeClr val="tx1"/>
            </a:solidFill>
            <a:round/>
          </a:ln>
          <a:effectLst/>
        </c:spPr>
        <c:txPr>
          <a:bodyPr rot="0" spcFirstLastPara="1" vertOverflow="ellipsis" wrap="square" anchor="ctr" anchorCtr="1"/>
          <a:lstStyle/>
          <a:p>
            <a:pPr>
              <a:defRPr sz="1400" b="0" i="0" u="none" strike="noStrike" kern="1200" baseline="0">
                <a:solidFill>
                  <a:sysClr val="windowText" lastClr="000000"/>
                </a:solidFill>
                <a:latin typeface="Arial" panose="020B0604020202020204" pitchFamily="34" charset="0"/>
                <a:ea typeface="+mn-ea"/>
                <a:cs typeface="+mn-cs"/>
              </a:defRPr>
            </a:pPr>
            <a:endParaRPr lang="en-US"/>
          </a:p>
        </c:txPr>
        <c:crossAx val="247816608"/>
        <c:crosses val="autoZero"/>
        <c:auto val="1"/>
        <c:lblAlgn val="ctr"/>
        <c:lblOffset val="100"/>
        <c:noMultiLvlLbl val="0"/>
      </c:catAx>
      <c:valAx>
        <c:axId val="247816608"/>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mn-cs"/>
              </a:defRPr>
            </a:pPr>
            <a:endParaRPr lang="en-US"/>
          </a:p>
        </c:txPr>
        <c:crossAx val="247816048"/>
        <c:crosses val="autoZero"/>
        <c:crossBetween val="between"/>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3">
    <c:autoUpdate val="0"/>
  </c:externalData>
  <c:userShapes r:id="rId4"/>
</c:chartSpace>
</file>

<file path=ppt/charts/chart4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053840769903762"/>
          <c:y val="0.10735853840724219"/>
          <c:w val="0.84458748906386705"/>
          <c:h val="0.78871322546822642"/>
        </c:manualLayout>
      </c:layout>
      <c:barChart>
        <c:barDir val="col"/>
        <c:grouping val="stacked"/>
        <c:varyColors val="0"/>
        <c:ser>
          <c:idx val="0"/>
          <c:order val="0"/>
          <c:tx>
            <c:strRef>
              <c:f>'World-gen'!$B$15</c:f>
              <c:strCache>
                <c:ptCount val="1"/>
                <c:pt idx="0">
                  <c:v>Renewables</c:v>
                </c:pt>
              </c:strCache>
            </c:strRef>
          </c:tx>
          <c:spPr>
            <a:solidFill>
              <a:schemeClr val="accent3"/>
            </a:solidFill>
            <a:ln>
              <a:noFill/>
            </a:ln>
            <a:effectLst/>
          </c:spPr>
          <c:invertIfNegative val="0"/>
          <c:cat>
            <c:numRef>
              <c:f>'World-gen'!$C$10:$I$10</c:f>
              <c:numCache>
                <c:formatCode>General</c:formatCode>
                <c:ptCount val="7"/>
                <c:pt idx="0">
                  <c:v>2010</c:v>
                </c:pt>
                <c:pt idx="1">
                  <c:v>2015</c:v>
                </c:pt>
                <c:pt idx="2">
                  <c:v>2020</c:v>
                </c:pt>
                <c:pt idx="3">
                  <c:v>2025</c:v>
                </c:pt>
                <c:pt idx="4">
                  <c:v>2030</c:v>
                </c:pt>
                <c:pt idx="5">
                  <c:v>2035</c:v>
                </c:pt>
                <c:pt idx="6">
                  <c:v>2040</c:v>
                </c:pt>
              </c:numCache>
            </c:numRef>
          </c:cat>
          <c:val>
            <c:numRef>
              <c:f>'World-gen'!$C$15:$I$15</c:f>
              <c:numCache>
                <c:formatCode>#,##0</c:formatCode>
                <c:ptCount val="7"/>
                <c:pt idx="0">
                  <c:v>4204.2632000000003</c:v>
                </c:pt>
                <c:pt idx="1">
                  <c:v>5386.4204</c:v>
                </c:pt>
                <c:pt idx="2">
                  <c:v>6541.2183000000005</c:v>
                </c:pt>
                <c:pt idx="3">
                  <c:v>7680.7206999999999</c:v>
                </c:pt>
                <c:pt idx="4">
                  <c:v>8947.9354999999996</c:v>
                </c:pt>
                <c:pt idx="5">
                  <c:v>9805.8291000000008</c:v>
                </c:pt>
                <c:pt idx="6">
                  <c:v>10702.2979</c:v>
                </c:pt>
              </c:numCache>
            </c:numRef>
          </c:val>
        </c:ser>
        <c:ser>
          <c:idx val="1"/>
          <c:order val="1"/>
          <c:tx>
            <c:strRef>
              <c:f>'World-gen'!$B$14</c:f>
              <c:strCache>
                <c:ptCount val="1"/>
                <c:pt idx="0">
                  <c:v>Coal</c:v>
                </c:pt>
              </c:strCache>
            </c:strRef>
          </c:tx>
          <c:spPr>
            <a:solidFill>
              <a:schemeClr val="tx1"/>
            </a:solidFill>
            <a:ln>
              <a:noFill/>
            </a:ln>
            <a:effectLst/>
          </c:spPr>
          <c:invertIfNegative val="0"/>
          <c:cat>
            <c:numRef>
              <c:f>'World-gen'!$C$10:$I$10</c:f>
              <c:numCache>
                <c:formatCode>General</c:formatCode>
                <c:ptCount val="7"/>
                <c:pt idx="0">
                  <c:v>2010</c:v>
                </c:pt>
                <c:pt idx="1">
                  <c:v>2015</c:v>
                </c:pt>
                <c:pt idx="2">
                  <c:v>2020</c:v>
                </c:pt>
                <c:pt idx="3">
                  <c:v>2025</c:v>
                </c:pt>
                <c:pt idx="4">
                  <c:v>2030</c:v>
                </c:pt>
                <c:pt idx="5">
                  <c:v>2035</c:v>
                </c:pt>
                <c:pt idx="6">
                  <c:v>2040</c:v>
                </c:pt>
              </c:numCache>
            </c:numRef>
          </c:cat>
          <c:val>
            <c:numRef>
              <c:f>'World-gen'!$C$14:$I$14</c:f>
              <c:numCache>
                <c:formatCode>#,##0</c:formatCode>
                <c:ptCount val="7"/>
                <c:pt idx="0">
                  <c:v>8100.8037000000004</c:v>
                </c:pt>
                <c:pt idx="1">
                  <c:v>9413.0303000000004</c:v>
                </c:pt>
                <c:pt idx="2">
                  <c:v>9986.8477000000003</c:v>
                </c:pt>
                <c:pt idx="3">
                  <c:v>10096.291999999999</c:v>
                </c:pt>
                <c:pt idx="4">
                  <c:v>9950.8212999999996</c:v>
                </c:pt>
                <c:pt idx="5">
                  <c:v>10155.0762</c:v>
                </c:pt>
                <c:pt idx="6">
                  <c:v>10388.3369</c:v>
                </c:pt>
              </c:numCache>
            </c:numRef>
          </c:val>
        </c:ser>
        <c:ser>
          <c:idx val="2"/>
          <c:order val="2"/>
          <c:tx>
            <c:strRef>
              <c:f>'World-gen'!$B$13</c:f>
              <c:strCache>
                <c:ptCount val="1"/>
                <c:pt idx="0">
                  <c:v>Natural Gas</c:v>
                </c:pt>
              </c:strCache>
            </c:strRef>
          </c:tx>
          <c:spPr>
            <a:solidFill>
              <a:schemeClr val="accent1"/>
            </a:solidFill>
            <a:ln>
              <a:noFill/>
            </a:ln>
            <a:effectLst/>
          </c:spPr>
          <c:invertIfNegative val="0"/>
          <c:cat>
            <c:numRef>
              <c:f>'World-gen'!$C$10:$I$10</c:f>
              <c:numCache>
                <c:formatCode>General</c:formatCode>
                <c:ptCount val="7"/>
                <c:pt idx="0">
                  <c:v>2010</c:v>
                </c:pt>
                <c:pt idx="1">
                  <c:v>2015</c:v>
                </c:pt>
                <c:pt idx="2">
                  <c:v>2020</c:v>
                </c:pt>
                <c:pt idx="3">
                  <c:v>2025</c:v>
                </c:pt>
                <c:pt idx="4">
                  <c:v>2030</c:v>
                </c:pt>
                <c:pt idx="5">
                  <c:v>2035</c:v>
                </c:pt>
                <c:pt idx="6">
                  <c:v>2040</c:v>
                </c:pt>
              </c:numCache>
            </c:numRef>
          </c:cat>
          <c:val>
            <c:numRef>
              <c:f>'World-gen'!$C$13:$I$13</c:f>
              <c:numCache>
                <c:formatCode>#,##0</c:formatCode>
                <c:ptCount val="7"/>
                <c:pt idx="0">
                  <c:v>4573.2808000000005</c:v>
                </c:pt>
                <c:pt idx="1">
                  <c:v>5205.7304999999997</c:v>
                </c:pt>
                <c:pt idx="2">
                  <c:v>5256.3119999999999</c:v>
                </c:pt>
                <c:pt idx="3">
                  <c:v>5911.3002999999999</c:v>
                </c:pt>
                <c:pt idx="4">
                  <c:v>6657.1005999999998</c:v>
                </c:pt>
                <c:pt idx="5">
                  <c:v>7685.9755999999998</c:v>
                </c:pt>
                <c:pt idx="6">
                  <c:v>8770.1650000000009</c:v>
                </c:pt>
              </c:numCache>
            </c:numRef>
          </c:val>
        </c:ser>
        <c:ser>
          <c:idx val="3"/>
          <c:order val="3"/>
          <c:tx>
            <c:strRef>
              <c:f>'World-gen'!$B$12</c:f>
              <c:strCache>
                <c:ptCount val="1"/>
                <c:pt idx="0">
                  <c:v>Nuclear</c:v>
                </c:pt>
              </c:strCache>
            </c:strRef>
          </c:tx>
          <c:spPr>
            <a:solidFill>
              <a:schemeClr val="accent4"/>
            </a:solidFill>
            <a:ln>
              <a:noFill/>
            </a:ln>
            <a:effectLst/>
          </c:spPr>
          <c:invertIfNegative val="0"/>
          <c:cat>
            <c:numRef>
              <c:f>'World-gen'!$C$10:$I$10</c:f>
              <c:numCache>
                <c:formatCode>General</c:formatCode>
                <c:ptCount val="7"/>
                <c:pt idx="0">
                  <c:v>2010</c:v>
                </c:pt>
                <c:pt idx="1">
                  <c:v>2015</c:v>
                </c:pt>
                <c:pt idx="2">
                  <c:v>2020</c:v>
                </c:pt>
                <c:pt idx="3">
                  <c:v>2025</c:v>
                </c:pt>
                <c:pt idx="4">
                  <c:v>2030</c:v>
                </c:pt>
                <c:pt idx="5">
                  <c:v>2035</c:v>
                </c:pt>
                <c:pt idx="6">
                  <c:v>2040</c:v>
                </c:pt>
              </c:numCache>
            </c:numRef>
          </c:cat>
          <c:val>
            <c:numRef>
              <c:f>'World-gen'!$C$12:$I$12</c:f>
              <c:numCache>
                <c:formatCode>#,##0</c:formatCode>
                <c:ptCount val="7"/>
                <c:pt idx="0">
                  <c:v>2629.71</c:v>
                </c:pt>
                <c:pt idx="1">
                  <c:v>2510.1174000000001</c:v>
                </c:pt>
                <c:pt idx="2">
                  <c:v>2752.7824999999998</c:v>
                </c:pt>
                <c:pt idx="3">
                  <c:v>2980.6664999999998</c:v>
                </c:pt>
                <c:pt idx="4">
                  <c:v>3231.3755000000001</c:v>
                </c:pt>
                <c:pt idx="5">
                  <c:v>3414.0268999999998</c:v>
                </c:pt>
                <c:pt idx="6">
                  <c:v>3657.3063999999999</c:v>
                </c:pt>
              </c:numCache>
            </c:numRef>
          </c:val>
        </c:ser>
        <c:ser>
          <c:idx val="4"/>
          <c:order val="4"/>
          <c:tx>
            <c:strRef>
              <c:f>'World-gen'!$B$11</c:f>
              <c:strCache>
                <c:ptCount val="1"/>
                <c:pt idx="0">
                  <c:v>Petroleum</c:v>
                </c:pt>
              </c:strCache>
            </c:strRef>
          </c:tx>
          <c:spPr>
            <a:solidFill>
              <a:schemeClr val="accent2"/>
            </a:solidFill>
            <a:ln>
              <a:noFill/>
            </a:ln>
            <a:effectLst/>
          </c:spPr>
          <c:invertIfNegative val="0"/>
          <c:cat>
            <c:numRef>
              <c:f>'World-gen'!$C$10:$I$10</c:f>
              <c:numCache>
                <c:formatCode>General</c:formatCode>
                <c:ptCount val="7"/>
                <c:pt idx="0">
                  <c:v>2010</c:v>
                </c:pt>
                <c:pt idx="1">
                  <c:v>2015</c:v>
                </c:pt>
                <c:pt idx="2">
                  <c:v>2020</c:v>
                </c:pt>
                <c:pt idx="3">
                  <c:v>2025</c:v>
                </c:pt>
                <c:pt idx="4">
                  <c:v>2030</c:v>
                </c:pt>
                <c:pt idx="5">
                  <c:v>2035</c:v>
                </c:pt>
                <c:pt idx="6">
                  <c:v>2040</c:v>
                </c:pt>
              </c:numCache>
            </c:numRef>
          </c:cat>
          <c:val>
            <c:numRef>
              <c:f>'World-gen'!$C$11:$I$11</c:f>
              <c:numCache>
                <c:formatCode>#,##0</c:formatCode>
                <c:ptCount val="7"/>
                <c:pt idx="0">
                  <c:v>922.12819999999999</c:v>
                </c:pt>
                <c:pt idx="1">
                  <c:v>914.44119999999998</c:v>
                </c:pt>
                <c:pt idx="2">
                  <c:v>823.06299999999999</c:v>
                </c:pt>
                <c:pt idx="3">
                  <c:v>734.9271</c:v>
                </c:pt>
                <c:pt idx="4">
                  <c:v>571.64670000000001</c:v>
                </c:pt>
                <c:pt idx="5">
                  <c:v>550.07190000000003</c:v>
                </c:pt>
                <c:pt idx="6">
                  <c:v>530.90679999999998</c:v>
                </c:pt>
              </c:numCache>
            </c:numRef>
          </c:val>
        </c:ser>
        <c:dLbls>
          <c:showLegendKey val="0"/>
          <c:showVal val="0"/>
          <c:showCatName val="0"/>
          <c:showSerName val="0"/>
          <c:showPercent val="0"/>
          <c:showBubbleSize val="0"/>
        </c:dLbls>
        <c:gapWidth val="150"/>
        <c:overlap val="100"/>
        <c:axId val="248339568"/>
        <c:axId val="248340128"/>
      </c:barChart>
      <c:catAx>
        <c:axId val="248339568"/>
        <c:scaling>
          <c:orientation val="minMax"/>
        </c:scaling>
        <c:delete val="0"/>
        <c:axPos val="b"/>
        <c:numFmt formatCode="General" sourceLinked="1"/>
        <c:majorTickMark val="out"/>
        <c:minorTickMark val="none"/>
        <c:tickLblPos val="nextTo"/>
        <c:spPr>
          <a:noFill/>
          <a:ln w="12700"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mn-cs"/>
              </a:defRPr>
            </a:pPr>
            <a:endParaRPr lang="en-US"/>
          </a:p>
        </c:txPr>
        <c:crossAx val="248340128"/>
        <c:crosses val="autoZero"/>
        <c:auto val="1"/>
        <c:lblAlgn val="ctr"/>
        <c:lblOffset val="100"/>
        <c:noMultiLvlLbl val="0"/>
      </c:catAx>
      <c:valAx>
        <c:axId val="248340128"/>
        <c:scaling>
          <c:orientation val="minMax"/>
        </c:scaling>
        <c:delete val="0"/>
        <c:axPos val="l"/>
        <c:majorGridlines>
          <c:spPr>
            <a:ln w="9525" cap="flat" cmpd="sng" algn="ctr">
              <a:solidFill>
                <a:schemeClr val="bg1">
                  <a:lumMod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mn-cs"/>
              </a:defRPr>
            </a:pPr>
            <a:endParaRPr lang="en-US"/>
          </a:p>
        </c:txPr>
        <c:crossAx val="248339568"/>
        <c:crosses val="autoZero"/>
        <c:crossBetween val="between"/>
        <c:dispUnits>
          <c:builtInUnit val="thousands"/>
        </c:dispUnits>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3">
    <c:autoUpdate val="0"/>
  </c:externalData>
  <c:userShapes r:id="rId4"/>
</c:chartSpace>
</file>

<file path=ppt/charts/chart4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1649518810148732"/>
          <c:y val="9.9279554752509339E-2"/>
          <c:w val="0.85017147856517927"/>
          <c:h val="0.81125929865060042"/>
        </c:manualLayout>
      </c:layout>
      <c:barChart>
        <c:barDir val="col"/>
        <c:grouping val="stacked"/>
        <c:varyColors val="0"/>
        <c:ser>
          <c:idx val="4"/>
          <c:order val="0"/>
          <c:tx>
            <c:strRef>
              <c:f>'World-renew-gen'!$B$13</c:f>
              <c:strCache>
                <c:ptCount val="1"/>
                <c:pt idx="0">
                  <c:v>Hydro</c:v>
                </c:pt>
              </c:strCache>
            </c:strRef>
          </c:tx>
          <c:spPr>
            <a:solidFill>
              <a:schemeClr val="tx2">
                <a:lumMod val="75000"/>
                <a:lumOff val="25000"/>
              </a:schemeClr>
            </a:solidFill>
            <a:ln>
              <a:noFill/>
            </a:ln>
            <a:effectLst/>
          </c:spPr>
          <c:invertIfNegative val="0"/>
          <c:cat>
            <c:numRef>
              <c:f>'World-renew-gen'!$C$8:$I$8</c:f>
              <c:numCache>
                <c:formatCode>General</c:formatCode>
                <c:ptCount val="7"/>
                <c:pt idx="0">
                  <c:v>2010</c:v>
                </c:pt>
                <c:pt idx="1">
                  <c:v>2015</c:v>
                </c:pt>
                <c:pt idx="2">
                  <c:v>2020</c:v>
                </c:pt>
                <c:pt idx="3">
                  <c:v>2025</c:v>
                </c:pt>
                <c:pt idx="4">
                  <c:v>2030</c:v>
                </c:pt>
                <c:pt idx="5">
                  <c:v>2035</c:v>
                </c:pt>
                <c:pt idx="6">
                  <c:v>2040</c:v>
                </c:pt>
              </c:numCache>
            </c:numRef>
          </c:cat>
          <c:val>
            <c:numRef>
              <c:f>'World-renew-gen'!$C$13:$I$13</c:f>
              <c:numCache>
                <c:formatCode>#,##0</c:formatCode>
                <c:ptCount val="7"/>
                <c:pt idx="0">
                  <c:v>3398.5916000000002</c:v>
                </c:pt>
                <c:pt idx="1">
                  <c:v>3850.4270000000001</c:v>
                </c:pt>
                <c:pt idx="2">
                  <c:v>4239.2719999999999</c:v>
                </c:pt>
                <c:pt idx="3">
                  <c:v>4587.0492999999997</c:v>
                </c:pt>
                <c:pt idx="4">
                  <c:v>5061.6630999999998</c:v>
                </c:pt>
                <c:pt idx="5">
                  <c:v>5362.6021000000001</c:v>
                </c:pt>
                <c:pt idx="6">
                  <c:v>5677.8900999999996</c:v>
                </c:pt>
              </c:numCache>
            </c:numRef>
          </c:val>
        </c:ser>
        <c:ser>
          <c:idx val="3"/>
          <c:order val="1"/>
          <c:tx>
            <c:strRef>
              <c:f>'World-renew-gen'!$B$12</c:f>
              <c:strCache>
                <c:ptCount val="1"/>
                <c:pt idx="0">
                  <c:v>Wind</c:v>
                </c:pt>
              </c:strCache>
            </c:strRef>
          </c:tx>
          <c:spPr>
            <a:solidFill>
              <a:schemeClr val="tx2"/>
            </a:solidFill>
            <a:ln>
              <a:noFill/>
            </a:ln>
            <a:effectLst/>
          </c:spPr>
          <c:invertIfNegative val="0"/>
          <c:cat>
            <c:numRef>
              <c:f>'World-renew-gen'!$C$8:$I$8</c:f>
              <c:numCache>
                <c:formatCode>General</c:formatCode>
                <c:ptCount val="7"/>
                <c:pt idx="0">
                  <c:v>2010</c:v>
                </c:pt>
                <c:pt idx="1">
                  <c:v>2015</c:v>
                </c:pt>
                <c:pt idx="2">
                  <c:v>2020</c:v>
                </c:pt>
                <c:pt idx="3">
                  <c:v>2025</c:v>
                </c:pt>
                <c:pt idx="4">
                  <c:v>2030</c:v>
                </c:pt>
                <c:pt idx="5">
                  <c:v>2035</c:v>
                </c:pt>
                <c:pt idx="6">
                  <c:v>2040</c:v>
                </c:pt>
              </c:numCache>
            </c:numRef>
          </c:cat>
          <c:val>
            <c:numRef>
              <c:f>'World-renew-gen'!$C$12:$I$12</c:f>
              <c:numCache>
                <c:formatCode>#,##0</c:formatCode>
                <c:ptCount val="7"/>
                <c:pt idx="0">
                  <c:v>340.20100000000002</c:v>
                </c:pt>
                <c:pt idx="1">
                  <c:v>742.28219999999999</c:v>
                </c:pt>
                <c:pt idx="2">
                  <c:v>1198.7478000000001</c:v>
                </c:pt>
                <c:pt idx="3">
                  <c:v>1667.4878000000001</c:v>
                </c:pt>
                <c:pt idx="4">
                  <c:v>2005.4998000000001</c:v>
                </c:pt>
                <c:pt idx="5">
                  <c:v>2262.9548</c:v>
                </c:pt>
                <c:pt idx="6">
                  <c:v>2524.4854</c:v>
                </c:pt>
              </c:numCache>
            </c:numRef>
          </c:val>
        </c:ser>
        <c:ser>
          <c:idx val="2"/>
          <c:order val="2"/>
          <c:tx>
            <c:strRef>
              <c:f>'World-renew-gen'!$B$11</c:f>
              <c:strCache>
                <c:ptCount val="1"/>
                <c:pt idx="0">
                  <c:v>Solar</c:v>
                </c:pt>
              </c:strCache>
            </c:strRef>
          </c:tx>
          <c:spPr>
            <a:solidFill>
              <a:schemeClr val="accent4"/>
            </a:solidFill>
            <a:ln>
              <a:noFill/>
            </a:ln>
            <a:effectLst/>
          </c:spPr>
          <c:invertIfNegative val="0"/>
          <c:cat>
            <c:numRef>
              <c:f>'World-renew-gen'!$C$8:$I$8</c:f>
              <c:numCache>
                <c:formatCode>General</c:formatCode>
                <c:ptCount val="7"/>
                <c:pt idx="0">
                  <c:v>2010</c:v>
                </c:pt>
                <c:pt idx="1">
                  <c:v>2015</c:v>
                </c:pt>
                <c:pt idx="2">
                  <c:v>2020</c:v>
                </c:pt>
                <c:pt idx="3">
                  <c:v>2025</c:v>
                </c:pt>
                <c:pt idx="4">
                  <c:v>2030</c:v>
                </c:pt>
                <c:pt idx="5">
                  <c:v>2035</c:v>
                </c:pt>
                <c:pt idx="6">
                  <c:v>2040</c:v>
                </c:pt>
              </c:numCache>
            </c:numRef>
          </c:cat>
          <c:val>
            <c:numRef>
              <c:f>'World-renew-gen'!$C$11:$I$11</c:f>
              <c:numCache>
                <c:formatCode>#,##0</c:formatCode>
                <c:ptCount val="7"/>
                <c:pt idx="0">
                  <c:v>32.880200000000002</c:v>
                </c:pt>
                <c:pt idx="1">
                  <c:v>222.71709999999999</c:v>
                </c:pt>
                <c:pt idx="2">
                  <c:v>454.60980000000001</c:v>
                </c:pt>
                <c:pt idx="3">
                  <c:v>701.69259999999997</c:v>
                </c:pt>
                <c:pt idx="4">
                  <c:v>943.97270000000003</c:v>
                </c:pt>
                <c:pt idx="5">
                  <c:v>1157.7904000000001</c:v>
                </c:pt>
                <c:pt idx="6">
                  <c:v>1390.2873999999999</c:v>
                </c:pt>
              </c:numCache>
            </c:numRef>
          </c:val>
        </c:ser>
        <c:ser>
          <c:idx val="1"/>
          <c:order val="3"/>
          <c:tx>
            <c:strRef>
              <c:f>'World-renew-gen'!$B$10</c:f>
              <c:strCache>
                <c:ptCount val="1"/>
                <c:pt idx="0">
                  <c:v>Geothermal</c:v>
                </c:pt>
              </c:strCache>
            </c:strRef>
          </c:tx>
          <c:spPr>
            <a:solidFill>
              <a:schemeClr val="accent5"/>
            </a:solidFill>
            <a:ln>
              <a:noFill/>
            </a:ln>
            <a:effectLst/>
          </c:spPr>
          <c:invertIfNegative val="0"/>
          <c:cat>
            <c:numRef>
              <c:f>'World-renew-gen'!$C$8:$I$8</c:f>
              <c:numCache>
                <c:formatCode>General</c:formatCode>
                <c:ptCount val="7"/>
                <c:pt idx="0">
                  <c:v>2010</c:v>
                </c:pt>
                <c:pt idx="1">
                  <c:v>2015</c:v>
                </c:pt>
                <c:pt idx="2">
                  <c:v>2020</c:v>
                </c:pt>
                <c:pt idx="3">
                  <c:v>2025</c:v>
                </c:pt>
                <c:pt idx="4">
                  <c:v>2030</c:v>
                </c:pt>
                <c:pt idx="5">
                  <c:v>2035</c:v>
                </c:pt>
                <c:pt idx="6">
                  <c:v>2040</c:v>
                </c:pt>
              </c:numCache>
            </c:numRef>
          </c:cat>
          <c:val>
            <c:numRef>
              <c:f>'World-renew-gen'!$C$10:$I$10</c:f>
              <c:numCache>
                <c:formatCode>#,##0</c:formatCode>
                <c:ptCount val="7"/>
                <c:pt idx="0">
                  <c:v>66.418999999999997</c:v>
                </c:pt>
                <c:pt idx="1">
                  <c:v>76.014300000000006</c:v>
                </c:pt>
                <c:pt idx="2">
                  <c:v>91.144800000000004</c:v>
                </c:pt>
                <c:pt idx="3">
                  <c:v>122.3074</c:v>
                </c:pt>
                <c:pt idx="4">
                  <c:v>261.93009999999998</c:v>
                </c:pt>
                <c:pt idx="5">
                  <c:v>316.92020000000002</c:v>
                </c:pt>
                <c:pt idx="6">
                  <c:v>353.36829999999998</c:v>
                </c:pt>
              </c:numCache>
            </c:numRef>
          </c:val>
        </c:ser>
        <c:ser>
          <c:idx val="0"/>
          <c:order val="4"/>
          <c:tx>
            <c:strRef>
              <c:f>'World-renew-gen'!$B$9</c:f>
              <c:strCache>
                <c:ptCount val="1"/>
                <c:pt idx="0">
                  <c:v>Other</c:v>
                </c:pt>
              </c:strCache>
            </c:strRef>
          </c:tx>
          <c:spPr>
            <a:solidFill>
              <a:schemeClr val="accent2"/>
            </a:solidFill>
            <a:ln>
              <a:noFill/>
            </a:ln>
            <a:effectLst/>
          </c:spPr>
          <c:invertIfNegative val="0"/>
          <c:cat>
            <c:numRef>
              <c:f>'World-renew-gen'!$C$8:$I$8</c:f>
              <c:numCache>
                <c:formatCode>General</c:formatCode>
                <c:ptCount val="7"/>
                <c:pt idx="0">
                  <c:v>2010</c:v>
                </c:pt>
                <c:pt idx="1">
                  <c:v>2015</c:v>
                </c:pt>
                <c:pt idx="2">
                  <c:v>2020</c:v>
                </c:pt>
                <c:pt idx="3">
                  <c:v>2025</c:v>
                </c:pt>
                <c:pt idx="4">
                  <c:v>2030</c:v>
                </c:pt>
                <c:pt idx="5">
                  <c:v>2035</c:v>
                </c:pt>
                <c:pt idx="6">
                  <c:v>2040</c:v>
                </c:pt>
              </c:numCache>
            </c:numRef>
          </c:cat>
          <c:val>
            <c:numRef>
              <c:f>'World-renew-gen'!$C$9:$I$9</c:f>
              <c:numCache>
                <c:formatCode>#,##0</c:formatCode>
                <c:ptCount val="7"/>
                <c:pt idx="0">
                  <c:v>366.17149999999998</c:v>
                </c:pt>
                <c:pt idx="1">
                  <c:v>494.98</c:v>
                </c:pt>
                <c:pt idx="2">
                  <c:v>557.44380000000001</c:v>
                </c:pt>
                <c:pt idx="3">
                  <c:v>602.18399999999997</c:v>
                </c:pt>
                <c:pt idx="4">
                  <c:v>674.87009999999998</c:v>
                </c:pt>
                <c:pt idx="5">
                  <c:v>705.56219999999996</c:v>
                </c:pt>
                <c:pt idx="6">
                  <c:v>756.26700000000005</c:v>
                </c:pt>
              </c:numCache>
            </c:numRef>
          </c:val>
        </c:ser>
        <c:dLbls>
          <c:showLegendKey val="0"/>
          <c:showVal val="0"/>
          <c:showCatName val="0"/>
          <c:showSerName val="0"/>
          <c:showPercent val="0"/>
          <c:showBubbleSize val="0"/>
        </c:dLbls>
        <c:gapWidth val="150"/>
        <c:overlap val="100"/>
        <c:axId val="248344608"/>
        <c:axId val="248345168"/>
      </c:barChart>
      <c:catAx>
        <c:axId val="248344608"/>
        <c:scaling>
          <c:orientation val="minMax"/>
        </c:scaling>
        <c:delete val="0"/>
        <c:axPos val="b"/>
        <c:numFmt formatCode="General" sourceLinked="1"/>
        <c:majorTickMark val="out"/>
        <c:minorTickMark val="none"/>
        <c:tickLblPos val="nextTo"/>
        <c:spPr>
          <a:noFill/>
          <a:ln w="12700"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mn-cs"/>
              </a:defRPr>
            </a:pPr>
            <a:endParaRPr lang="en-US"/>
          </a:p>
        </c:txPr>
        <c:crossAx val="248345168"/>
        <c:crosses val="autoZero"/>
        <c:auto val="1"/>
        <c:lblAlgn val="ctr"/>
        <c:lblOffset val="100"/>
        <c:noMultiLvlLbl val="0"/>
      </c:catAx>
      <c:valAx>
        <c:axId val="248345168"/>
        <c:scaling>
          <c:orientation val="minMax"/>
        </c:scaling>
        <c:delete val="0"/>
        <c:axPos val="l"/>
        <c:majorGridlines>
          <c:spPr>
            <a:ln w="9525" cap="flat" cmpd="sng" algn="ctr">
              <a:solidFill>
                <a:schemeClr val="bg1">
                  <a:lumMod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0" baseline="0">
                <a:solidFill>
                  <a:sysClr val="windowText" lastClr="000000"/>
                </a:solidFill>
                <a:latin typeface="+mn-lt"/>
                <a:ea typeface="+mn-ea"/>
                <a:cs typeface="+mn-cs"/>
              </a:defRPr>
            </a:pPr>
            <a:endParaRPr lang="en-US"/>
          </a:p>
        </c:txPr>
        <c:crossAx val="248344608"/>
        <c:crosses val="autoZero"/>
        <c:crossBetween val="between"/>
        <c:dispUnits>
          <c:builtInUnit val="thousands"/>
        </c:dispUnits>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3">
    <c:autoUpdate val="0"/>
  </c:externalData>
  <c:userShapes r:id="rId4"/>
</c:chartSpace>
</file>

<file path=ppt/charts/chart47.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993103803201071"/>
          <c:y val="9.0021452613895242E-2"/>
          <c:w val="0.60747885356201303"/>
          <c:h val="0.82648690786253409"/>
        </c:manualLayout>
      </c:layout>
      <c:areaChart>
        <c:grouping val="percentStacked"/>
        <c:varyColors val="0"/>
        <c:ser>
          <c:idx val="0"/>
          <c:order val="0"/>
          <c:tx>
            <c:strRef>
              <c:f>'World-renew-gen'!$B$6</c:f>
              <c:strCache>
                <c:ptCount val="1"/>
                <c:pt idx="0">
                  <c:v>Hydro</c:v>
                </c:pt>
              </c:strCache>
            </c:strRef>
          </c:tx>
          <c:spPr>
            <a:solidFill>
              <a:schemeClr val="tx2">
                <a:lumMod val="75000"/>
                <a:lumOff val="25000"/>
              </a:schemeClr>
            </a:solidFill>
            <a:ln w="25400">
              <a:noFill/>
            </a:ln>
            <a:effectLst/>
          </c:spPr>
          <c:cat>
            <c:numRef>
              <c:f>'World-renew-gen'!$C$1:$AG$1</c:f>
              <c:numCache>
                <c:formatCode>General</c:formatCode>
                <c:ptCount val="3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numCache>
            </c:numRef>
          </c:cat>
          <c:val>
            <c:numRef>
              <c:f>'World-renew-gen'!$C$6:$AG$6</c:f>
              <c:numCache>
                <c:formatCode>#,##0</c:formatCode>
                <c:ptCount val="31"/>
                <c:pt idx="0">
                  <c:v>3398.5916000000002</c:v>
                </c:pt>
                <c:pt idx="1">
                  <c:v>3460.0700999999999</c:v>
                </c:pt>
                <c:pt idx="2">
                  <c:v>3622.6747999999998</c:v>
                </c:pt>
                <c:pt idx="3">
                  <c:v>3748.5117</c:v>
                </c:pt>
                <c:pt idx="4">
                  <c:v>3849.6923999999999</c:v>
                </c:pt>
                <c:pt idx="5">
                  <c:v>3850.4270000000001</c:v>
                </c:pt>
                <c:pt idx="6">
                  <c:v>3909.9917</c:v>
                </c:pt>
                <c:pt idx="7">
                  <c:v>3949.3103000000001</c:v>
                </c:pt>
                <c:pt idx="8">
                  <c:v>4061.3310999999999</c:v>
                </c:pt>
                <c:pt idx="9">
                  <c:v>4148.0780999999997</c:v>
                </c:pt>
                <c:pt idx="10">
                  <c:v>4239.2719999999999</c:v>
                </c:pt>
                <c:pt idx="11">
                  <c:v>4319.3676999999998</c:v>
                </c:pt>
                <c:pt idx="12">
                  <c:v>4395.5600999999997</c:v>
                </c:pt>
                <c:pt idx="13">
                  <c:v>4464.0790999999999</c:v>
                </c:pt>
                <c:pt idx="14">
                  <c:v>4532.3022000000001</c:v>
                </c:pt>
                <c:pt idx="15">
                  <c:v>4587.0492999999997</c:v>
                </c:pt>
                <c:pt idx="16">
                  <c:v>4683.0405000000001</c:v>
                </c:pt>
                <c:pt idx="17">
                  <c:v>4791.8837999999996</c:v>
                </c:pt>
                <c:pt idx="18">
                  <c:v>4895.6298999999999</c:v>
                </c:pt>
                <c:pt idx="19">
                  <c:v>4994.0448999999999</c:v>
                </c:pt>
                <c:pt idx="20">
                  <c:v>5061.6630999999998</c:v>
                </c:pt>
                <c:pt idx="21">
                  <c:v>5119.7061000000003</c:v>
                </c:pt>
                <c:pt idx="22">
                  <c:v>5178.4066999999995</c:v>
                </c:pt>
                <c:pt idx="23">
                  <c:v>5236.1059999999998</c:v>
                </c:pt>
                <c:pt idx="24">
                  <c:v>5299.6274000000003</c:v>
                </c:pt>
                <c:pt idx="25">
                  <c:v>5362.6021000000001</c:v>
                </c:pt>
                <c:pt idx="26">
                  <c:v>5429.9102000000003</c:v>
                </c:pt>
                <c:pt idx="27">
                  <c:v>5501.4486999999999</c:v>
                </c:pt>
                <c:pt idx="28">
                  <c:v>5562.7212</c:v>
                </c:pt>
                <c:pt idx="29">
                  <c:v>5619.6010999999999</c:v>
                </c:pt>
                <c:pt idx="30">
                  <c:v>5677.8900999999996</c:v>
                </c:pt>
              </c:numCache>
            </c:numRef>
          </c:val>
        </c:ser>
        <c:ser>
          <c:idx val="1"/>
          <c:order val="1"/>
          <c:tx>
            <c:strRef>
              <c:f>'World-renew-gen'!$B$5</c:f>
              <c:strCache>
                <c:ptCount val="1"/>
                <c:pt idx="0">
                  <c:v>Wind</c:v>
                </c:pt>
              </c:strCache>
            </c:strRef>
          </c:tx>
          <c:spPr>
            <a:solidFill>
              <a:schemeClr val="tx2"/>
            </a:solidFill>
            <a:ln w="25400">
              <a:noFill/>
            </a:ln>
            <a:effectLst/>
          </c:spPr>
          <c:cat>
            <c:numRef>
              <c:f>'World-renew-gen'!$C$1:$AG$1</c:f>
              <c:numCache>
                <c:formatCode>General</c:formatCode>
                <c:ptCount val="3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numCache>
            </c:numRef>
          </c:cat>
          <c:val>
            <c:numRef>
              <c:f>'World-renew-gen'!$C$5:$AG$5</c:f>
              <c:numCache>
                <c:formatCode>#,##0</c:formatCode>
                <c:ptCount val="31"/>
                <c:pt idx="0">
                  <c:v>340.20100000000002</c:v>
                </c:pt>
                <c:pt idx="1">
                  <c:v>434.3005</c:v>
                </c:pt>
                <c:pt idx="2">
                  <c:v>532.17250000000001</c:v>
                </c:pt>
                <c:pt idx="3">
                  <c:v>643.50229999999999</c:v>
                </c:pt>
                <c:pt idx="4">
                  <c:v>715.3922</c:v>
                </c:pt>
                <c:pt idx="5">
                  <c:v>742.28219999999999</c:v>
                </c:pt>
                <c:pt idx="6">
                  <c:v>826.16290000000004</c:v>
                </c:pt>
                <c:pt idx="7">
                  <c:v>888.43979999999999</c:v>
                </c:pt>
                <c:pt idx="8">
                  <c:v>997.90449999999998</c:v>
                </c:pt>
                <c:pt idx="9">
                  <c:v>1077.4876999999999</c:v>
                </c:pt>
                <c:pt idx="10">
                  <c:v>1198.7478000000001</c:v>
                </c:pt>
                <c:pt idx="11">
                  <c:v>1329.0636</c:v>
                </c:pt>
                <c:pt idx="12">
                  <c:v>1459.1561999999999</c:v>
                </c:pt>
                <c:pt idx="13">
                  <c:v>1558.4042999999999</c:v>
                </c:pt>
                <c:pt idx="14">
                  <c:v>1617.9459999999999</c:v>
                </c:pt>
                <c:pt idx="15">
                  <c:v>1667.4878000000001</c:v>
                </c:pt>
                <c:pt idx="16">
                  <c:v>1721.2545</c:v>
                </c:pt>
                <c:pt idx="17">
                  <c:v>1794.4813999999999</c:v>
                </c:pt>
                <c:pt idx="18">
                  <c:v>1870.7089000000001</c:v>
                </c:pt>
                <c:pt idx="19">
                  <c:v>1947.9762000000001</c:v>
                </c:pt>
                <c:pt idx="20">
                  <c:v>2005.4998000000001</c:v>
                </c:pt>
                <c:pt idx="21">
                  <c:v>2057.1228000000001</c:v>
                </c:pt>
                <c:pt idx="22">
                  <c:v>2108.8240000000001</c:v>
                </c:pt>
                <c:pt idx="23">
                  <c:v>2158.4589999999998</c:v>
                </c:pt>
                <c:pt idx="24">
                  <c:v>2210.0839999999998</c:v>
                </c:pt>
                <c:pt idx="25">
                  <c:v>2262.9548</c:v>
                </c:pt>
                <c:pt idx="26">
                  <c:v>2318.1433000000002</c:v>
                </c:pt>
                <c:pt idx="27">
                  <c:v>2369.9041000000002</c:v>
                </c:pt>
                <c:pt idx="28">
                  <c:v>2420.8395999999998</c:v>
                </c:pt>
                <c:pt idx="29">
                  <c:v>2473.4863</c:v>
                </c:pt>
                <c:pt idx="30">
                  <c:v>2524.4854</c:v>
                </c:pt>
              </c:numCache>
            </c:numRef>
          </c:val>
        </c:ser>
        <c:ser>
          <c:idx val="2"/>
          <c:order val="2"/>
          <c:tx>
            <c:strRef>
              <c:f>'World-renew-gen'!$B$4</c:f>
              <c:strCache>
                <c:ptCount val="1"/>
                <c:pt idx="0">
                  <c:v>Solar</c:v>
                </c:pt>
              </c:strCache>
            </c:strRef>
          </c:tx>
          <c:spPr>
            <a:solidFill>
              <a:schemeClr val="accent4"/>
            </a:solidFill>
            <a:ln w="25400">
              <a:noFill/>
            </a:ln>
            <a:effectLst/>
          </c:spPr>
          <c:cat>
            <c:numRef>
              <c:f>'World-renew-gen'!$C$1:$AG$1</c:f>
              <c:numCache>
                <c:formatCode>General</c:formatCode>
                <c:ptCount val="3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numCache>
            </c:numRef>
          </c:cat>
          <c:val>
            <c:numRef>
              <c:f>'World-renew-gen'!$C$4:$AG$4</c:f>
              <c:numCache>
                <c:formatCode>#,##0</c:formatCode>
                <c:ptCount val="31"/>
                <c:pt idx="0">
                  <c:v>32.880200000000002</c:v>
                </c:pt>
                <c:pt idx="1">
                  <c:v>63.970300000000002</c:v>
                </c:pt>
                <c:pt idx="2">
                  <c:v>102.85039999999999</c:v>
                </c:pt>
                <c:pt idx="3">
                  <c:v>146.8835</c:v>
                </c:pt>
                <c:pt idx="4">
                  <c:v>201.2938</c:v>
                </c:pt>
                <c:pt idx="5">
                  <c:v>222.71709999999999</c:v>
                </c:pt>
                <c:pt idx="6">
                  <c:v>275.5976</c:v>
                </c:pt>
                <c:pt idx="7">
                  <c:v>315.4683</c:v>
                </c:pt>
                <c:pt idx="8">
                  <c:v>370.29059999999998</c:v>
                </c:pt>
                <c:pt idx="9">
                  <c:v>405.55290000000002</c:v>
                </c:pt>
                <c:pt idx="10">
                  <c:v>454.60980000000001</c:v>
                </c:pt>
                <c:pt idx="11">
                  <c:v>508.28469999999999</c:v>
                </c:pt>
                <c:pt idx="12">
                  <c:v>572.36739999999998</c:v>
                </c:pt>
                <c:pt idx="13">
                  <c:v>616.00049999999999</c:v>
                </c:pt>
                <c:pt idx="14">
                  <c:v>659.2106</c:v>
                </c:pt>
                <c:pt idx="15">
                  <c:v>701.69259999999997</c:v>
                </c:pt>
                <c:pt idx="16">
                  <c:v>739.62909999999999</c:v>
                </c:pt>
                <c:pt idx="17">
                  <c:v>788.16959999999995</c:v>
                </c:pt>
                <c:pt idx="18">
                  <c:v>837.1902</c:v>
                </c:pt>
                <c:pt idx="19">
                  <c:v>893.14940000000001</c:v>
                </c:pt>
                <c:pt idx="20">
                  <c:v>943.97270000000003</c:v>
                </c:pt>
                <c:pt idx="21">
                  <c:v>986.37080000000003</c:v>
                </c:pt>
                <c:pt idx="22">
                  <c:v>1023.6202</c:v>
                </c:pt>
                <c:pt idx="23">
                  <c:v>1071.3895</c:v>
                </c:pt>
                <c:pt idx="24">
                  <c:v>1114.7152000000001</c:v>
                </c:pt>
                <c:pt idx="25">
                  <c:v>1157.7904000000001</c:v>
                </c:pt>
                <c:pt idx="26">
                  <c:v>1210.0255</c:v>
                </c:pt>
                <c:pt idx="27">
                  <c:v>1253.8226</c:v>
                </c:pt>
                <c:pt idx="28">
                  <c:v>1296.7435</c:v>
                </c:pt>
                <c:pt idx="29">
                  <c:v>1339.7655</c:v>
                </c:pt>
                <c:pt idx="30">
                  <c:v>1390.2873999999999</c:v>
                </c:pt>
              </c:numCache>
            </c:numRef>
          </c:val>
        </c:ser>
        <c:ser>
          <c:idx val="3"/>
          <c:order val="3"/>
          <c:tx>
            <c:strRef>
              <c:f>'World-renew-gen'!$B$3</c:f>
              <c:strCache>
                <c:ptCount val="1"/>
                <c:pt idx="0">
                  <c:v>Geothermal</c:v>
                </c:pt>
              </c:strCache>
            </c:strRef>
          </c:tx>
          <c:spPr>
            <a:solidFill>
              <a:schemeClr val="accent5"/>
            </a:solidFill>
            <a:ln w="25400">
              <a:noFill/>
            </a:ln>
            <a:effectLst/>
          </c:spPr>
          <c:cat>
            <c:numRef>
              <c:f>'World-renew-gen'!$C$1:$AG$1</c:f>
              <c:numCache>
                <c:formatCode>General</c:formatCode>
                <c:ptCount val="3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numCache>
            </c:numRef>
          </c:cat>
          <c:val>
            <c:numRef>
              <c:f>'World-renew-gen'!$C$3:$AG$3</c:f>
              <c:numCache>
                <c:formatCode>#,##0</c:formatCode>
                <c:ptCount val="31"/>
                <c:pt idx="0">
                  <c:v>66.418999999999997</c:v>
                </c:pt>
                <c:pt idx="1">
                  <c:v>67.168999999999997</c:v>
                </c:pt>
                <c:pt idx="2">
                  <c:v>67.61</c:v>
                </c:pt>
                <c:pt idx="3">
                  <c:v>68.884</c:v>
                </c:pt>
                <c:pt idx="4">
                  <c:v>74.44</c:v>
                </c:pt>
                <c:pt idx="5">
                  <c:v>76.014300000000006</c:v>
                </c:pt>
                <c:pt idx="6">
                  <c:v>77.066000000000003</c:v>
                </c:pt>
                <c:pt idx="7">
                  <c:v>80.113500000000002</c:v>
                </c:pt>
                <c:pt idx="8">
                  <c:v>85.747699999999995</c:v>
                </c:pt>
                <c:pt idx="9">
                  <c:v>87.083200000000005</c:v>
                </c:pt>
                <c:pt idx="10">
                  <c:v>91.144800000000004</c:v>
                </c:pt>
                <c:pt idx="11">
                  <c:v>98.022800000000004</c:v>
                </c:pt>
                <c:pt idx="12">
                  <c:v>103.929</c:v>
                </c:pt>
                <c:pt idx="13">
                  <c:v>109.8764</c:v>
                </c:pt>
                <c:pt idx="14">
                  <c:v>117.2492</c:v>
                </c:pt>
                <c:pt idx="15">
                  <c:v>122.3074</c:v>
                </c:pt>
                <c:pt idx="16">
                  <c:v>140.75569999999999</c:v>
                </c:pt>
                <c:pt idx="17">
                  <c:v>171.59270000000001</c:v>
                </c:pt>
                <c:pt idx="18">
                  <c:v>203.363</c:v>
                </c:pt>
                <c:pt idx="19">
                  <c:v>239.52610000000001</c:v>
                </c:pt>
                <c:pt idx="20">
                  <c:v>261.93009999999998</c:v>
                </c:pt>
                <c:pt idx="21">
                  <c:v>273.5675</c:v>
                </c:pt>
                <c:pt idx="22">
                  <c:v>285.65309999999999</c:v>
                </c:pt>
                <c:pt idx="23">
                  <c:v>295.43299999999999</c:v>
                </c:pt>
                <c:pt idx="24">
                  <c:v>306.26519999999999</c:v>
                </c:pt>
                <c:pt idx="25">
                  <c:v>316.92020000000002</c:v>
                </c:pt>
                <c:pt idx="26">
                  <c:v>326.30549999999999</c:v>
                </c:pt>
                <c:pt idx="27">
                  <c:v>336.5702</c:v>
                </c:pt>
                <c:pt idx="28">
                  <c:v>341.5498</c:v>
                </c:pt>
                <c:pt idx="29">
                  <c:v>346.63659999999999</c:v>
                </c:pt>
                <c:pt idx="30">
                  <c:v>353.36829999999998</c:v>
                </c:pt>
              </c:numCache>
            </c:numRef>
          </c:val>
        </c:ser>
        <c:ser>
          <c:idx val="4"/>
          <c:order val="4"/>
          <c:tx>
            <c:strRef>
              <c:f>'World-renew-gen'!$B$2</c:f>
              <c:strCache>
                <c:ptCount val="1"/>
                <c:pt idx="0">
                  <c:v>Other</c:v>
                </c:pt>
              </c:strCache>
            </c:strRef>
          </c:tx>
          <c:spPr>
            <a:solidFill>
              <a:schemeClr val="accent2"/>
            </a:solidFill>
            <a:ln w="25400">
              <a:noFill/>
            </a:ln>
            <a:effectLst/>
          </c:spPr>
          <c:cat>
            <c:numRef>
              <c:f>'World-renew-gen'!$C$1:$AG$1</c:f>
              <c:numCache>
                <c:formatCode>General</c:formatCode>
                <c:ptCount val="3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numCache>
            </c:numRef>
          </c:cat>
          <c:val>
            <c:numRef>
              <c:f>'World-renew-gen'!$C$2:$AG$2</c:f>
              <c:numCache>
                <c:formatCode>#,##0</c:formatCode>
                <c:ptCount val="31"/>
                <c:pt idx="0">
                  <c:v>366.17149999999998</c:v>
                </c:pt>
                <c:pt idx="1">
                  <c:v>386.72640000000001</c:v>
                </c:pt>
                <c:pt idx="2">
                  <c:v>418.9282</c:v>
                </c:pt>
                <c:pt idx="3">
                  <c:v>454.637</c:v>
                </c:pt>
                <c:pt idx="4">
                  <c:v>490.63889999999998</c:v>
                </c:pt>
                <c:pt idx="5">
                  <c:v>494.98</c:v>
                </c:pt>
                <c:pt idx="6">
                  <c:v>504.93369999999999</c:v>
                </c:pt>
                <c:pt idx="7">
                  <c:v>510.42270000000002</c:v>
                </c:pt>
                <c:pt idx="8">
                  <c:v>532.75070000000005</c:v>
                </c:pt>
                <c:pt idx="9">
                  <c:v>541.79769999999996</c:v>
                </c:pt>
                <c:pt idx="10">
                  <c:v>557.44380000000001</c:v>
                </c:pt>
                <c:pt idx="11">
                  <c:v>573.78420000000006</c:v>
                </c:pt>
                <c:pt idx="12">
                  <c:v>586.77930000000003</c:v>
                </c:pt>
                <c:pt idx="13">
                  <c:v>592.82039999999995</c:v>
                </c:pt>
                <c:pt idx="14">
                  <c:v>598.97389999999996</c:v>
                </c:pt>
                <c:pt idx="15">
                  <c:v>602.18399999999997</c:v>
                </c:pt>
                <c:pt idx="16">
                  <c:v>617.77970000000005</c:v>
                </c:pt>
                <c:pt idx="17">
                  <c:v>636.92039999999997</c:v>
                </c:pt>
                <c:pt idx="18">
                  <c:v>652.99710000000005</c:v>
                </c:pt>
                <c:pt idx="19">
                  <c:v>667.97969999999998</c:v>
                </c:pt>
                <c:pt idx="20">
                  <c:v>674.87009999999998</c:v>
                </c:pt>
                <c:pt idx="21">
                  <c:v>680.47580000000005</c:v>
                </c:pt>
                <c:pt idx="22">
                  <c:v>685.89829999999995</c:v>
                </c:pt>
                <c:pt idx="23">
                  <c:v>692.19129999999996</c:v>
                </c:pt>
                <c:pt idx="24">
                  <c:v>698.9905</c:v>
                </c:pt>
                <c:pt idx="25">
                  <c:v>705.56219999999996</c:v>
                </c:pt>
                <c:pt idx="26">
                  <c:v>715.61300000000006</c:v>
                </c:pt>
                <c:pt idx="27">
                  <c:v>726.74770000000001</c:v>
                </c:pt>
                <c:pt idx="28">
                  <c:v>736.50160000000005</c:v>
                </c:pt>
                <c:pt idx="29">
                  <c:v>746.44349999999997</c:v>
                </c:pt>
                <c:pt idx="30">
                  <c:v>756.26700000000005</c:v>
                </c:pt>
              </c:numCache>
            </c:numRef>
          </c:val>
        </c:ser>
        <c:dLbls>
          <c:showLegendKey val="0"/>
          <c:showVal val="0"/>
          <c:showCatName val="0"/>
          <c:showSerName val="0"/>
          <c:showPercent val="0"/>
          <c:showBubbleSize val="0"/>
        </c:dLbls>
        <c:axId val="248349648"/>
        <c:axId val="248350208"/>
      </c:areaChart>
      <c:catAx>
        <c:axId val="248349648"/>
        <c:scaling>
          <c:orientation val="minMax"/>
        </c:scaling>
        <c:delete val="0"/>
        <c:axPos val="b"/>
        <c:numFmt formatCode="General" sourceLinked="1"/>
        <c:majorTickMark val="out"/>
        <c:minorTickMark val="none"/>
        <c:tickLblPos val="nextTo"/>
        <c:spPr>
          <a:noFill/>
          <a:ln w="12700"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248350208"/>
        <c:crosses val="autoZero"/>
        <c:auto val="1"/>
        <c:lblAlgn val="ctr"/>
        <c:lblOffset val="100"/>
        <c:tickLblSkip val="5"/>
        <c:tickMarkSkip val="5"/>
        <c:noMultiLvlLbl val="0"/>
      </c:catAx>
      <c:valAx>
        <c:axId val="248350208"/>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248349648"/>
        <c:crosses val="autoZero"/>
        <c:crossBetween val="midCat"/>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3">
    <c:autoUpdate val="0"/>
  </c:externalData>
  <c:userShapes r:id="rId4"/>
</c:chartSpace>
</file>

<file path=ppt/charts/chart48.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8597951297754445"/>
          <c:y val="0.10700420511952136"/>
          <c:w val="0.55940178222002712"/>
          <c:h val="0.79763779527559064"/>
        </c:manualLayout>
      </c:layout>
      <c:barChart>
        <c:barDir val="col"/>
        <c:grouping val="stacked"/>
        <c:varyColors val="0"/>
        <c:ser>
          <c:idx val="2"/>
          <c:order val="0"/>
          <c:tx>
            <c:strRef>
              <c:f>'China-gen '!$N$30</c:f>
              <c:strCache>
                <c:ptCount val="1"/>
                <c:pt idx="0">
                  <c:v>Hydro</c:v>
                </c:pt>
              </c:strCache>
            </c:strRef>
          </c:tx>
          <c:spPr>
            <a:solidFill>
              <a:schemeClr val="tx2">
                <a:lumMod val="75000"/>
                <a:lumOff val="25000"/>
              </a:schemeClr>
            </a:solidFill>
            <a:ln>
              <a:noFill/>
            </a:ln>
          </c:spPr>
          <c:invertIfNegative val="0"/>
          <c:cat>
            <c:numRef>
              <c:f>'China-gen '!$O$29:$U$29</c:f>
              <c:numCache>
                <c:formatCode>General</c:formatCode>
                <c:ptCount val="7"/>
                <c:pt idx="0">
                  <c:v>2010</c:v>
                </c:pt>
                <c:pt idx="1">
                  <c:v>2015</c:v>
                </c:pt>
                <c:pt idx="2">
                  <c:v>2020</c:v>
                </c:pt>
                <c:pt idx="3">
                  <c:v>2025</c:v>
                </c:pt>
                <c:pt idx="4">
                  <c:v>2030</c:v>
                </c:pt>
                <c:pt idx="5">
                  <c:v>2035</c:v>
                </c:pt>
                <c:pt idx="6">
                  <c:v>2040</c:v>
                </c:pt>
              </c:numCache>
            </c:numRef>
          </c:cat>
          <c:val>
            <c:numRef>
              <c:f>'China-gen '!$O$30:$U$30</c:f>
              <c:numCache>
                <c:formatCode>#,##0</c:formatCode>
                <c:ptCount val="7"/>
                <c:pt idx="0">
                  <c:v>704.35699999999997</c:v>
                </c:pt>
                <c:pt idx="1">
                  <c:v>1041.6641999999999</c:v>
                </c:pt>
                <c:pt idx="2">
                  <c:v>1300.3422</c:v>
                </c:pt>
                <c:pt idx="3">
                  <c:v>1396.3130000000001</c:v>
                </c:pt>
                <c:pt idx="4">
                  <c:v>1479.152</c:v>
                </c:pt>
                <c:pt idx="5">
                  <c:v>1561.991</c:v>
                </c:pt>
                <c:pt idx="6">
                  <c:v>1644.83</c:v>
                </c:pt>
              </c:numCache>
            </c:numRef>
          </c:val>
        </c:ser>
        <c:ser>
          <c:idx val="3"/>
          <c:order val="1"/>
          <c:tx>
            <c:strRef>
              <c:f>'China-gen '!$N$31</c:f>
              <c:strCache>
                <c:ptCount val="1"/>
                <c:pt idx="0">
                  <c:v>Wind</c:v>
                </c:pt>
              </c:strCache>
            </c:strRef>
          </c:tx>
          <c:spPr>
            <a:solidFill>
              <a:schemeClr val="tx2"/>
            </a:solidFill>
            <a:ln>
              <a:noFill/>
            </a:ln>
          </c:spPr>
          <c:invertIfNegative val="0"/>
          <c:cat>
            <c:numRef>
              <c:f>'China-gen '!$O$29:$U$29</c:f>
              <c:numCache>
                <c:formatCode>General</c:formatCode>
                <c:ptCount val="7"/>
                <c:pt idx="0">
                  <c:v>2010</c:v>
                </c:pt>
                <c:pt idx="1">
                  <c:v>2015</c:v>
                </c:pt>
                <c:pt idx="2">
                  <c:v>2020</c:v>
                </c:pt>
                <c:pt idx="3">
                  <c:v>2025</c:v>
                </c:pt>
                <c:pt idx="4">
                  <c:v>2030</c:v>
                </c:pt>
                <c:pt idx="5">
                  <c:v>2035</c:v>
                </c:pt>
                <c:pt idx="6">
                  <c:v>2040</c:v>
                </c:pt>
              </c:numCache>
            </c:numRef>
          </c:cat>
          <c:val>
            <c:numRef>
              <c:f>'China-gen '!$O$31:$U$31</c:f>
              <c:numCache>
                <c:formatCode>#,##0</c:formatCode>
                <c:ptCount val="7"/>
                <c:pt idx="0">
                  <c:v>44.622</c:v>
                </c:pt>
                <c:pt idx="1">
                  <c:v>159.38149999999999</c:v>
                </c:pt>
                <c:pt idx="2">
                  <c:v>429.63409999999999</c:v>
                </c:pt>
                <c:pt idx="3">
                  <c:v>592.52660000000003</c:v>
                </c:pt>
                <c:pt idx="4">
                  <c:v>742.69640000000004</c:v>
                </c:pt>
                <c:pt idx="5">
                  <c:v>892.86609999999996</c:v>
                </c:pt>
                <c:pt idx="6">
                  <c:v>1043.0359000000001</c:v>
                </c:pt>
              </c:numCache>
            </c:numRef>
          </c:val>
        </c:ser>
        <c:ser>
          <c:idx val="1"/>
          <c:order val="3"/>
          <c:tx>
            <c:strRef>
              <c:f>'China-gen '!$N$33</c:f>
              <c:strCache>
                <c:ptCount val="1"/>
                <c:pt idx="0">
                  <c:v>Solar</c:v>
                </c:pt>
              </c:strCache>
            </c:strRef>
          </c:tx>
          <c:spPr>
            <a:solidFill>
              <a:schemeClr val="accent4"/>
            </a:solidFill>
            <a:ln>
              <a:noFill/>
            </a:ln>
          </c:spPr>
          <c:invertIfNegative val="0"/>
          <c:cat>
            <c:numRef>
              <c:f>'China-gen '!$O$29:$U$29</c:f>
              <c:numCache>
                <c:formatCode>General</c:formatCode>
                <c:ptCount val="7"/>
                <c:pt idx="0">
                  <c:v>2010</c:v>
                </c:pt>
                <c:pt idx="1">
                  <c:v>2015</c:v>
                </c:pt>
                <c:pt idx="2">
                  <c:v>2020</c:v>
                </c:pt>
                <c:pt idx="3">
                  <c:v>2025</c:v>
                </c:pt>
                <c:pt idx="4">
                  <c:v>2030</c:v>
                </c:pt>
                <c:pt idx="5">
                  <c:v>2035</c:v>
                </c:pt>
                <c:pt idx="6">
                  <c:v>2040</c:v>
                </c:pt>
              </c:numCache>
            </c:numRef>
          </c:cat>
          <c:val>
            <c:numRef>
              <c:f>'China-gen '!$O$33:$U$33</c:f>
              <c:numCache>
                <c:formatCode>#,##0</c:formatCode>
                <c:ptCount val="7"/>
                <c:pt idx="0">
                  <c:v>0.93899999999999995</c:v>
                </c:pt>
                <c:pt idx="1">
                  <c:v>31.406500000000001</c:v>
                </c:pt>
                <c:pt idx="2">
                  <c:v>144.77950000000001</c:v>
                </c:pt>
                <c:pt idx="3">
                  <c:v>195.0652</c:v>
                </c:pt>
                <c:pt idx="4">
                  <c:v>241.69890000000001</c:v>
                </c:pt>
                <c:pt idx="5">
                  <c:v>288.33260000000001</c:v>
                </c:pt>
                <c:pt idx="6">
                  <c:v>334.96629999999999</c:v>
                </c:pt>
              </c:numCache>
            </c:numRef>
          </c:val>
        </c:ser>
        <c:ser>
          <c:idx val="4"/>
          <c:order val="4"/>
          <c:tx>
            <c:strRef>
              <c:f>'China-gen '!$N$34</c:f>
              <c:strCache>
                <c:ptCount val="1"/>
                <c:pt idx="0">
                  <c:v>Other</c:v>
                </c:pt>
              </c:strCache>
            </c:strRef>
          </c:tx>
          <c:spPr>
            <a:solidFill>
              <a:schemeClr val="accent2"/>
            </a:solidFill>
            <a:ln>
              <a:noFill/>
            </a:ln>
          </c:spPr>
          <c:invertIfNegative val="0"/>
          <c:cat>
            <c:numRef>
              <c:f>'China-gen '!$O$29:$U$29</c:f>
              <c:numCache>
                <c:formatCode>General</c:formatCode>
                <c:ptCount val="7"/>
                <c:pt idx="0">
                  <c:v>2010</c:v>
                </c:pt>
                <c:pt idx="1">
                  <c:v>2015</c:v>
                </c:pt>
                <c:pt idx="2">
                  <c:v>2020</c:v>
                </c:pt>
                <c:pt idx="3">
                  <c:v>2025</c:v>
                </c:pt>
                <c:pt idx="4">
                  <c:v>2030</c:v>
                </c:pt>
                <c:pt idx="5">
                  <c:v>2035</c:v>
                </c:pt>
                <c:pt idx="6">
                  <c:v>2040</c:v>
                </c:pt>
              </c:numCache>
            </c:numRef>
          </c:cat>
          <c:val>
            <c:numRef>
              <c:f>'China-gen '!$O$34:$U$34</c:f>
              <c:numCache>
                <c:formatCode>#,##0</c:formatCode>
                <c:ptCount val="7"/>
                <c:pt idx="0">
                  <c:v>33.813000000000002</c:v>
                </c:pt>
                <c:pt idx="1">
                  <c:v>59.9544</c:v>
                </c:pt>
                <c:pt idx="2">
                  <c:v>104.7247</c:v>
                </c:pt>
                <c:pt idx="3">
                  <c:v>105.176</c:v>
                </c:pt>
                <c:pt idx="4">
                  <c:v>104.5217</c:v>
                </c:pt>
                <c:pt idx="5">
                  <c:v>103.8673</c:v>
                </c:pt>
                <c:pt idx="6">
                  <c:v>103.2129</c:v>
                </c:pt>
              </c:numCache>
            </c:numRef>
          </c:val>
        </c:ser>
        <c:dLbls>
          <c:showLegendKey val="0"/>
          <c:showVal val="0"/>
          <c:showCatName val="0"/>
          <c:showSerName val="0"/>
          <c:showPercent val="0"/>
          <c:showBubbleSize val="0"/>
        </c:dLbls>
        <c:gapWidth val="150"/>
        <c:overlap val="100"/>
        <c:axId val="249425056"/>
        <c:axId val="249425616"/>
        <c:extLst>
          <c:ext xmlns:c15="http://schemas.microsoft.com/office/drawing/2012/chart" uri="{02D57815-91ED-43cb-92C2-25804820EDAC}">
            <c15:filteredBarSeries>
              <c15:ser>
                <c:idx val="0"/>
                <c:order val="2"/>
                <c:tx>
                  <c:strRef>
                    <c:extLst>
                      <c:ext uri="{02D57815-91ED-43cb-92C2-25804820EDAC}">
                        <c15:formulaRef>
                          <c15:sqref>'China-gen '!$N$32</c15:sqref>
                        </c15:formulaRef>
                      </c:ext>
                    </c:extLst>
                    <c:strCache>
                      <c:ptCount val="1"/>
                      <c:pt idx="0">
                        <c:v>Geothermal</c:v>
                      </c:pt>
                    </c:strCache>
                  </c:strRef>
                </c:tx>
                <c:spPr>
                  <a:solidFill>
                    <a:schemeClr val="accent5"/>
                  </a:solidFill>
                  <a:ln>
                    <a:noFill/>
                  </a:ln>
                </c:spPr>
                <c:invertIfNegative val="0"/>
                <c:cat>
                  <c:numRef>
                    <c:extLst>
                      <c:ext uri="{02D57815-91ED-43cb-92C2-25804820EDAC}">
                        <c15:formulaRef>
                          <c15:sqref>'China-gen '!$O$29:$U$29</c15:sqref>
                        </c15:formulaRef>
                      </c:ext>
                    </c:extLst>
                    <c:numCache>
                      <c:formatCode>General</c:formatCode>
                      <c:ptCount val="7"/>
                      <c:pt idx="0">
                        <c:v>2010</c:v>
                      </c:pt>
                      <c:pt idx="1">
                        <c:v>2015</c:v>
                      </c:pt>
                      <c:pt idx="2">
                        <c:v>2020</c:v>
                      </c:pt>
                      <c:pt idx="3">
                        <c:v>2025</c:v>
                      </c:pt>
                      <c:pt idx="4">
                        <c:v>2030</c:v>
                      </c:pt>
                      <c:pt idx="5">
                        <c:v>2035</c:v>
                      </c:pt>
                      <c:pt idx="6">
                        <c:v>2040</c:v>
                      </c:pt>
                    </c:numCache>
                  </c:numRef>
                </c:cat>
                <c:val>
                  <c:numRef>
                    <c:extLst>
                      <c:ext uri="{02D57815-91ED-43cb-92C2-25804820EDAC}">
                        <c15:formulaRef>
                          <c15:sqref>'China-gen '!$O$32:$U$32</c15:sqref>
                        </c15:formulaRef>
                      </c:ext>
                    </c:extLst>
                    <c:numCache>
                      <c:formatCode>#,##0</c:formatCode>
                      <c:ptCount val="7"/>
                      <c:pt idx="0">
                        <c:v>0.2</c:v>
                      </c:pt>
                      <c:pt idx="1">
                        <c:v>3.4799999999999998E-2</c:v>
                      </c:pt>
                      <c:pt idx="2">
                        <c:v>0.3397</c:v>
                      </c:pt>
                      <c:pt idx="3">
                        <c:v>0.3402</c:v>
                      </c:pt>
                      <c:pt idx="4">
                        <c:v>0.3402</c:v>
                      </c:pt>
                      <c:pt idx="5">
                        <c:v>0.3402</c:v>
                      </c:pt>
                      <c:pt idx="6">
                        <c:v>0.3402</c:v>
                      </c:pt>
                    </c:numCache>
                  </c:numRef>
                </c:val>
              </c15:ser>
            </c15:filteredBarSeries>
          </c:ext>
        </c:extLst>
      </c:barChart>
      <c:catAx>
        <c:axId val="249425056"/>
        <c:scaling>
          <c:orientation val="minMax"/>
        </c:scaling>
        <c:delete val="0"/>
        <c:axPos val="b"/>
        <c:numFmt formatCode="General" sourceLinked="1"/>
        <c:majorTickMark val="out"/>
        <c:minorTickMark val="none"/>
        <c:tickLblPos val="nextTo"/>
        <c:spPr>
          <a:ln w="12700">
            <a:solidFill>
              <a:schemeClr val="tx1"/>
            </a:solidFill>
          </a:ln>
        </c:spPr>
        <c:txPr>
          <a:bodyPr/>
          <a:lstStyle/>
          <a:p>
            <a:pPr>
              <a:defRPr sz="1400" baseline="0">
                <a:latin typeface="Arial" panose="020B0604020202020204" pitchFamily="34" charset="0"/>
              </a:defRPr>
            </a:pPr>
            <a:endParaRPr lang="en-US"/>
          </a:p>
        </c:txPr>
        <c:crossAx val="249425616"/>
        <c:crosses val="autoZero"/>
        <c:auto val="1"/>
        <c:lblAlgn val="ctr"/>
        <c:lblOffset val="100"/>
        <c:tickLblSkip val="2"/>
        <c:noMultiLvlLbl val="0"/>
      </c:catAx>
      <c:valAx>
        <c:axId val="249425616"/>
        <c:scaling>
          <c:orientation val="minMax"/>
          <c:max val="5000"/>
          <c:min val="0"/>
        </c:scaling>
        <c:delete val="0"/>
        <c:axPos val="l"/>
        <c:majorGridlines>
          <c:spPr>
            <a:ln>
              <a:solidFill>
                <a:schemeClr val="bg1">
                  <a:lumMod val="75000"/>
                </a:schemeClr>
              </a:solidFill>
            </a:ln>
          </c:spPr>
        </c:majorGridlines>
        <c:numFmt formatCode="#,##0" sourceLinked="1"/>
        <c:majorTickMark val="out"/>
        <c:minorTickMark val="none"/>
        <c:tickLblPos val="nextTo"/>
        <c:spPr>
          <a:ln>
            <a:noFill/>
          </a:ln>
        </c:spPr>
        <c:txPr>
          <a:bodyPr/>
          <a:lstStyle/>
          <a:p>
            <a:pPr>
              <a:defRPr sz="1400" baseline="0">
                <a:latin typeface="Arial" panose="020B0604020202020204" pitchFamily="34" charset="0"/>
              </a:defRPr>
            </a:pPr>
            <a:endParaRPr lang="en-US"/>
          </a:p>
        </c:txPr>
        <c:crossAx val="249425056"/>
        <c:crosses val="autoZero"/>
        <c:crossBetween val="between"/>
        <c:majorUnit val="500"/>
      </c:valAx>
    </c:plotArea>
    <c:plotVisOnly val="1"/>
    <c:dispBlanksAs val="zero"/>
    <c:showDLblsOverMax val="0"/>
  </c:chart>
  <c:spPr>
    <a:ln>
      <a:noFill/>
    </a:ln>
  </c:spPr>
  <c:externalData r:id="rId1">
    <c:autoUpdate val="0"/>
  </c:externalData>
  <c:userShapes r:id="rId2"/>
</c:chartSpace>
</file>

<file path=ppt/charts/chart49.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020930672546905"/>
          <c:y val="9.6233481848413002E-2"/>
          <c:w val="0.58901814997745328"/>
          <c:h val="0.80712155536408303"/>
        </c:manualLayout>
      </c:layout>
      <c:barChart>
        <c:barDir val="col"/>
        <c:grouping val="stacked"/>
        <c:varyColors val="0"/>
        <c:ser>
          <c:idx val="3"/>
          <c:order val="0"/>
          <c:tx>
            <c:strRef>
              <c:f>'China-gen '!$C$32</c:f>
              <c:strCache>
                <c:ptCount val="1"/>
                <c:pt idx="0">
                  <c:v>Coal</c:v>
                </c:pt>
              </c:strCache>
            </c:strRef>
          </c:tx>
          <c:spPr>
            <a:solidFill>
              <a:schemeClr val="tx1"/>
            </a:solidFill>
          </c:spPr>
          <c:invertIfNegative val="0"/>
          <c:cat>
            <c:numRef>
              <c:f>'China-gen '!$D$29:$J$29</c:f>
              <c:numCache>
                <c:formatCode>General</c:formatCode>
                <c:ptCount val="7"/>
                <c:pt idx="0">
                  <c:v>2010</c:v>
                </c:pt>
                <c:pt idx="1">
                  <c:v>2015</c:v>
                </c:pt>
                <c:pt idx="2">
                  <c:v>2020</c:v>
                </c:pt>
                <c:pt idx="3">
                  <c:v>2025</c:v>
                </c:pt>
                <c:pt idx="4">
                  <c:v>2030</c:v>
                </c:pt>
                <c:pt idx="5">
                  <c:v>2035</c:v>
                </c:pt>
                <c:pt idx="6">
                  <c:v>2040</c:v>
                </c:pt>
              </c:numCache>
            </c:numRef>
          </c:cat>
          <c:val>
            <c:numRef>
              <c:f>'China-gen '!$D$32:$J$32</c:f>
              <c:numCache>
                <c:formatCode>#,##0</c:formatCode>
                <c:ptCount val="7"/>
                <c:pt idx="0">
                  <c:v>3044.6759999999999</c:v>
                </c:pt>
                <c:pt idx="1">
                  <c:v>4253.1431000000002</c:v>
                </c:pt>
                <c:pt idx="2">
                  <c:v>4346.4603999999999</c:v>
                </c:pt>
                <c:pt idx="3">
                  <c:v>4429.5361000000003</c:v>
                </c:pt>
                <c:pt idx="4">
                  <c:v>4421.6103999999996</c:v>
                </c:pt>
                <c:pt idx="5">
                  <c:v>4358.3486000000003</c:v>
                </c:pt>
                <c:pt idx="6">
                  <c:v>4286.8549999999996</c:v>
                </c:pt>
              </c:numCache>
            </c:numRef>
          </c:val>
        </c:ser>
        <c:ser>
          <c:idx val="2"/>
          <c:order val="1"/>
          <c:tx>
            <c:strRef>
              <c:f>'China-gen '!$C$33</c:f>
              <c:strCache>
                <c:ptCount val="1"/>
                <c:pt idx="0">
                  <c:v>Nuclear</c:v>
                </c:pt>
              </c:strCache>
            </c:strRef>
          </c:tx>
          <c:spPr>
            <a:solidFill>
              <a:schemeClr val="accent5"/>
            </a:solidFill>
          </c:spPr>
          <c:invertIfNegative val="0"/>
          <c:cat>
            <c:numRef>
              <c:f>'China-gen '!$D$29:$J$29</c:f>
              <c:numCache>
                <c:formatCode>General</c:formatCode>
                <c:ptCount val="7"/>
                <c:pt idx="0">
                  <c:v>2010</c:v>
                </c:pt>
                <c:pt idx="1">
                  <c:v>2015</c:v>
                </c:pt>
                <c:pt idx="2">
                  <c:v>2020</c:v>
                </c:pt>
                <c:pt idx="3">
                  <c:v>2025</c:v>
                </c:pt>
                <c:pt idx="4">
                  <c:v>2030</c:v>
                </c:pt>
                <c:pt idx="5">
                  <c:v>2035</c:v>
                </c:pt>
                <c:pt idx="6">
                  <c:v>2040</c:v>
                </c:pt>
              </c:numCache>
            </c:numRef>
          </c:cat>
          <c:val>
            <c:numRef>
              <c:f>'China-gen '!$D$33:$J$33</c:f>
              <c:numCache>
                <c:formatCode>#,##0</c:formatCode>
                <c:ptCount val="7"/>
                <c:pt idx="0">
                  <c:v>70.962000000000003</c:v>
                </c:pt>
                <c:pt idx="1">
                  <c:v>196.7681</c:v>
                </c:pt>
                <c:pt idx="2">
                  <c:v>307.96780000000001</c:v>
                </c:pt>
                <c:pt idx="3">
                  <c:v>428.18939999999998</c:v>
                </c:pt>
                <c:pt idx="4">
                  <c:v>544.89449999999999</c:v>
                </c:pt>
                <c:pt idx="5">
                  <c:v>778.60730000000001</c:v>
                </c:pt>
                <c:pt idx="6">
                  <c:v>1044.2247</c:v>
                </c:pt>
              </c:numCache>
            </c:numRef>
          </c:val>
        </c:ser>
        <c:ser>
          <c:idx val="1"/>
          <c:order val="2"/>
          <c:tx>
            <c:strRef>
              <c:f>'China-gen '!$C$31</c:f>
              <c:strCache>
                <c:ptCount val="1"/>
                <c:pt idx="0">
                  <c:v>Gas</c:v>
                </c:pt>
              </c:strCache>
            </c:strRef>
          </c:tx>
          <c:spPr>
            <a:solidFill>
              <a:schemeClr val="accent1"/>
            </a:solidFill>
          </c:spPr>
          <c:invertIfNegative val="0"/>
          <c:cat>
            <c:numRef>
              <c:f>'China-gen '!$D$29:$J$29</c:f>
              <c:numCache>
                <c:formatCode>General</c:formatCode>
                <c:ptCount val="7"/>
                <c:pt idx="0">
                  <c:v>2010</c:v>
                </c:pt>
                <c:pt idx="1">
                  <c:v>2015</c:v>
                </c:pt>
                <c:pt idx="2">
                  <c:v>2020</c:v>
                </c:pt>
                <c:pt idx="3">
                  <c:v>2025</c:v>
                </c:pt>
                <c:pt idx="4">
                  <c:v>2030</c:v>
                </c:pt>
                <c:pt idx="5">
                  <c:v>2035</c:v>
                </c:pt>
                <c:pt idx="6">
                  <c:v>2040</c:v>
                </c:pt>
              </c:numCache>
            </c:numRef>
          </c:cat>
          <c:val>
            <c:numRef>
              <c:f>'China-gen '!$D$31:$J$31</c:f>
              <c:numCache>
                <c:formatCode>#,##0</c:formatCode>
                <c:ptCount val="7"/>
                <c:pt idx="0">
                  <c:v>73.362499999999997</c:v>
                </c:pt>
                <c:pt idx="1">
                  <c:v>134.41130000000001</c:v>
                </c:pt>
                <c:pt idx="2">
                  <c:v>154.6713</c:v>
                </c:pt>
                <c:pt idx="3">
                  <c:v>301.92149999999998</c:v>
                </c:pt>
                <c:pt idx="4">
                  <c:v>416.73630000000003</c:v>
                </c:pt>
                <c:pt idx="5">
                  <c:v>512.56489999999997</c:v>
                </c:pt>
                <c:pt idx="6">
                  <c:v>647.99649999999997</c:v>
                </c:pt>
              </c:numCache>
            </c:numRef>
          </c:val>
        </c:ser>
        <c:ser>
          <c:idx val="0"/>
          <c:order val="3"/>
          <c:tx>
            <c:strRef>
              <c:f>'China-gen '!$C$30</c:f>
              <c:strCache>
                <c:ptCount val="1"/>
                <c:pt idx="0">
                  <c:v>Liquids</c:v>
                </c:pt>
              </c:strCache>
            </c:strRef>
          </c:tx>
          <c:invertIfNegative val="0"/>
          <c:cat>
            <c:numRef>
              <c:f>'China-gen '!$D$29:$J$29</c:f>
              <c:numCache>
                <c:formatCode>General</c:formatCode>
                <c:ptCount val="7"/>
                <c:pt idx="0">
                  <c:v>2010</c:v>
                </c:pt>
                <c:pt idx="1">
                  <c:v>2015</c:v>
                </c:pt>
                <c:pt idx="2">
                  <c:v>2020</c:v>
                </c:pt>
                <c:pt idx="3">
                  <c:v>2025</c:v>
                </c:pt>
                <c:pt idx="4">
                  <c:v>2030</c:v>
                </c:pt>
                <c:pt idx="5">
                  <c:v>2035</c:v>
                </c:pt>
                <c:pt idx="6">
                  <c:v>2040</c:v>
                </c:pt>
              </c:numCache>
            </c:numRef>
          </c:cat>
          <c:val>
            <c:numRef>
              <c:f>'China-gen '!$D$30:$J$30</c:f>
              <c:numCache>
                <c:formatCode>#,##0</c:formatCode>
                <c:ptCount val="7"/>
                <c:pt idx="0">
                  <c:v>13.961499999999999</c:v>
                </c:pt>
                <c:pt idx="1">
                  <c:v>8.8567999999999998</c:v>
                </c:pt>
                <c:pt idx="2">
                  <c:v>8.4227000000000007</c:v>
                </c:pt>
                <c:pt idx="3">
                  <c:v>8.0099</c:v>
                </c:pt>
                <c:pt idx="4">
                  <c:v>7.6173000000000002</c:v>
                </c:pt>
                <c:pt idx="5">
                  <c:v>7.2439999999999998</c:v>
                </c:pt>
                <c:pt idx="6">
                  <c:v>6.8890000000000002</c:v>
                </c:pt>
              </c:numCache>
            </c:numRef>
          </c:val>
        </c:ser>
        <c:ser>
          <c:idx val="4"/>
          <c:order val="4"/>
          <c:tx>
            <c:strRef>
              <c:f>'China-gen '!$C$34</c:f>
              <c:strCache>
                <c:ptCount val="1"/>
                <c:pt idx="0">
                  <c:v>Renewable</c:v>
                </c:pt>
              </c:strCache>
            </c:strRef>
          </c:tx>
          <c:spPr>
            <a:solidFill>
              <a:schemeClr val="accent3"/>
            </a:solidFill>
          </c:spPr>
          <c:invertIfNegative val="0"/>
          <c:cat>
            <c:numRef>
              <c:f>'China-gen '!$D$29:$J$29</c:f>
              <c:numCache>
                <c:formatCode>General</c:formatCode>
                <c:ptCount val="7"/>
                <c:pt idx="0">
                  <c:v>2010</c:v>
                </c:pt>
                <c:pt idx="1">
                  <c:v>2015</c:v>
                </c:pt>
                <c:pt idx="2">
                  <c:v>2020</c:v>
                </c:pt>
                <c:pt idx="3">
                  <c:v>2025</c:v>
                </c:pt>
                <c:pt idx="4">
                  <c:v>2030</c:v>
                </c:pt>
                <c:pt idx="5">
                  <c:v>2035</c:v>
                </c:pt>
                <c:pt idx="6">
                  <c:v>2040</c:v>
                </c:pt>
              </c:numCache>
            </c:numRef>
          </c:cat>
          <c:val>
            <c:numRef>
              <c:f>'China-gen '!$D$34:$J$34</c:f>
              <c:numCache>
                <c:formatCode>#,##0</c:formatCode>
                <c:ptCount val="7"/>
                <c:pt idx="0">
                  <c:v>783.93100000000004</c:v>
                </c:pt>
                <c:pt idx="1">
                  <c:v>1292.4413</c:v>
                </c:pt>
                <c:pt idx="2">
                  <c:v>1979.8202000000001</c:v>
                </c:pt>
                <c:pt idx="3">
                  <c:v>2289.4209000000001</c:v>
                </c:pt>
                <c:pt idx="4">
                  <c:v>2568.4094</c:v>
                </c:pt>
                <c:pt idx="5">
                  <c:v>2847.3969999999999</c:v>
                </c:pt>
                <c:pt idx="6">
                  <c:v>3126.3852999999999</c:v>
                </c:pt>
              </c:numCache>
            </c:numRef>
          </c:val>
        </c:ser>
        <c:dLbls>
          <c:showLegendKey val="0"/>
          <c:showVal val="0"/>
          <c:showCatName val="0"/>
          <c:showSerName val="0"/>
          <c:showPercent val="0"/>
          <c:showBubbleSize val="0"/>
        </c:dLbls>
        <c:gapWidth val="150"/>
        <c:overlap val="100"/>
        <c:axId val="249430656"/>
        <c:axId val="249431216"/>
        <c:extLst>
          <c:ext xmlns:c15="http://schemas.microsoft.com/office/drawing/2012/chart" uri="{02D57815-91ED-43cb-92C2-25804820EDAC}">
            <c15:filteredBarSeries>
              <c15:ser>
                <c:idx val="5"/>
                <c:order val="5"/>
                <c:tx>
                  <c:strRef>
                    <c:extLst>
                      <c:ext uri="{02D57815-91ED-43cb-92C2-25804820EDAC}">
                        <c15:formulaRef>
                          <c15:sqref>'China-gen '!$C$35</c15:sqref>
                        </c15:formulaRef>
                      </c:ext>
                    </c:extLst>
                    <c:strCache>
                      <c:ptCount val="1"/>
                      <c:pt idx="0">
                        <c:v>Total</c:v>
                      </c:pt>
                    </c:strCache>
                  </c:strRef>
                </c:tx>
                <c:invertIfNegative val="0"/>
                <c:cat>
                  <c:numRef>
                    <c:extLst>
                      <c:ext uri="{02D57815-91ED-43cb-92C2-25804820EDAC}">
                        <c15:formulaRef>
                          <c15:sqref>'China-gen '!$D$29:$J$29</c15:sqref>
                        </c15:formulaRef>
                      </c:ext>
                    </c:extLst>
                    <c:numCache>
                      <c:formatCode>General</c:formatCode>
                      <c:ptCount val="7"/>
                      <c:pt idx="0">
                        <c:v>2010</c:v>
                      </c:pt>
                      <c:pt idx="1">
                        <c:v>2015</c:v>
                      </c:pt>
                      <c:pt idx="2">
                        <c:v>2020</c:v>
                      </c:pt>
                      <c:pt idx="3">
                        <c:v>2025</c:v>
                      </c:pt>
                      <c:pt idx="4">
                        <c:v>2030</c:v>
                      </c:pt>
                      <c:pt idx="5">
                        <c:v>2035</c:v>
                      </c:pt>
                      <c:pt idx="6">
                        <c:v>2040</c:v>
                      </c:pt>
                    </c:numCache>
                  </c:numRef>
                </c:cat>
                <c:val>
                  <c:numRef>
                    <c:extLst>
                      <c:ext uri="{02D57815-91ED-43cb-92C2-25804820EDAC}">
                        <c15:formulaRef>
                          <c15:sqref>'China-gen '!$D$35:$J$35</c15:sqref>
                        </c15:formulaRef>
                      </c:ext>
                    </c:extLst>
                    <c:numCache>
                      <c:formatCode>#,##0</c:formatCode>
                      <c:ptCount val="7"/>
                      <c:pt idx="0">
                        <c:v>3986.893</c:v>
                      </c:pt>
                      <c:pt idx="1">
                        <c:v>5885.6206000000002</c:v>
                      </c:pt>
                      <c:pt idx="2">
                        <c:v>6797.3424000000005</c:v>
                      </c:pt>
                      <c:pt idx="3">
                        <c:v>7457.0778000000009</c:v>
                      </c:pt>
                      <c:pt idx="4">
                        <c:v>7959.2679000000007</c:v>
                      </c:pt>
                      <c:pt idx="5">
                        <c:v>8504.1617999999999</c:v>
                      </c:pt>
                      <c:pt idx="6">
                        <c:v>9112.3505000000005</c:v>
                      </c:pt>
                    </c:numCache>
                  </c:numRef>
                </c:val>
              </c15:ser>
            </c15:filteredBarSeries>
          </c:ext>
        </c:extLst>
      </c:barChart>
      <c:catAx>
        <c:axId val="249430656"/>
        <c:scaling>
          <c:orientation val="minMax"/>
        </c:scaling>
        <c:delete val="0"/>
        <c:axPos val="b"/>
        <c:numFmt formatCode="General" sourceLinked="1"/>
        <c:majorTickMark val="out"/>
        <c:minorTickMark val="none"/>
        <c:tickLblPos val="nextTo"/>
        <c:spPr>
          <a:ln w="12700">
            <a:solidFill>
              <a:schemeClr val="tx1"/>
            </a:solidFill>
          </a:ln>
        </c:spPr>
        <c:txPr>
          <a:bodyPr/>
          <a:lstStyle/>
          <a:p>
            <a:pPr>
              <a:defRPr sz="1400" baseline="0">
                <a:latin typeface="Arial" panose="020B0604020202020204" pitchFamily="34" charset="0"/>
              </a:defRPr>
            </a:pPr>
            <a:endParaRPr lang="en-US"/>
          </a:p>
        </c:txPr>
        <c:crossAx val="249431216"/>
        <c:crosses val="autoZero"/>
        <c:auto val="1"/>
        <c:lblAlgn val="ctr"/>
        <c:lblOffset val="100"/>
        <c:tickLblSkip val="2"/>
        <c:noMultiLvlLbl val="0"/>
      </c:catAx>
      <c:valAx>
        <c:axId val="249431216"/>
        <c:scaling>
          <c:orientation val="minMax"/>
        </c:scaling>
        <c:delete val="0"/>
        <c:axPos val="l"/>
        <c:majorGridlines>
          <c:spPr>
            <a:ln>
              <a:solidFill>
                <a:schemeClr val="bg1">
                  <a:lumMod val="75000"/>
                </a:schemeClr>
              </a:solidFill>
            </a:ln>
          </c:spPr>
        </c:majorGridlines>
        <c:numFmt formatCode="#,##0" sourceLinked="1"/>
        <c:majorTickMark val="none"/>
        <c:minorTickMark val="none"/>
        <c:tickLblPos val="nextTo"/>
        <c:spPr>
          <a:noFill/>
          <a:ln>
            <a:noFill/>
          </a:ln>
        </c:spPr>
        <c:txPr>
          <a:bodyPr/>
          <a:lstStyle/>
          <a:p>
            <a:pPr>
              <a:defRPr sz="1400" baseline="0">
                <a:latin typeface="Arial" panose="020B0604020202020204" pitchFamily="34" charset="0"/>
              </a:defRPr>
            </a:pPr>
            <a:endParaRPr lang="en-US"/>
          </a:p>
        </c:txPr>
        <c:crossAx val="249430656"/>
        <c:crosses val="autoZero"/>
        <c:crossBetween val="between"/>
      </c:valAx>
      <c:spPr>
        <a:noFill/>
        <a:ln>
          <a:noFill/>
        </a:ln>
      </c:spPr>
    </c:plotArea>
    <c:plotVisOnly val="1"/>
    <c:dispBlanksAs val="zero"/>
    <c:showDLblsOverMax val="0"/>
  </c:chart>
  <c:spPr>
    <a:ln>
      <a:noFill/>
    </a:ln>
  </c:spPr>
  <c:externalData r:id="rId1">
    <c:autoUpdate val="0"/>
  </c:externalData>
  <c:userShapes r:id="rId2"/>
</c:chartSpace>
</file>

<file path=ppt/charts/chart50.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5877454905615981"/>
          <c:y val="9.5290704760976092E-2"/>
          <c:w val="0.56933527166071718"/>
          <c:h val="0.79382950196240964"/>
        </c:manualLayout>
      </c:layout>
      <c:barChart>
        <c:barDir val="col"/>
        <c:grouping val="stacked"/>
        <c:varyColors val="0"/>
        <c:ser>
          <c:idx val="2"/>
          <c:order val="0"/>
          <c:tx>
            <c:strRef>
              <c:f>'India-gen'!$C$32</c:f>
              <c:strCache>
                <c:ptCount val="1"/>
                <c:pt idx="0">
                  <c:v>Coal</c:v>
                </c:pt>
              </c:strCache>
            </c:strRef>
          </c:tx>
          <c:spPr>
            <a:solidFill>
              <a:schemeClr val="tx1"/>
            </a:solidFill>
          </c:spPr>
          <c:invertIfNegative val="0"/>
          <c:cat>
            <c:numRef>
              <c:f>'India-gen'!$D$29:$J$29</c:f>
              <c:numCache>
                <c:formatCode>General</c:formatCode>
                <c:ptCount val="7"/>
                <c:pt idx="0">
                  <c:v>2010</c:v>
                </c:pt>
                <c:pt idx="1">
                  <c:v>2015</c:v>
                </c:pt>
                <c:pt idx="2">
                  <c:v>2020</c:v>
                </c:pt>
                <c:pt idx="3">
                  <c:v>2025</c:v>
                </c:pt>
                <c:pt idx="4">
                  <c:v>2030</c:v>
                </c:pt>
                <c:pt idx="5">
                  <c:v>2035</c:v>
                </c:pt>
                <c:pt idx="6">
                  <c:v>2040</c:v>
                </c:pt>
              </c:numCache>
            </c:numRef>
          </c:cat>
          <c:val>
            <c:numRef>
              <c:f>'India-gen'!$D$32:$J$32</c:f>
              <c:numCache>
                <c:formatCode>#,##0</c:formatCode>
                <c:ptCount val="7"/>
                <c:pt idx="0">
                  <c:v>618.47789999999998</c:v>
                </c:pt>
                <c:pt idx="1">
                  <c:v>957.19730000000004</c:v>
                </c:pt>
                <c:pt idx="2">
                  <c:v>1084.1213</c:v>
                </c:pt>
                <c:pt idx="3">
                  <c:v>1166.0530000000001</c:v>
                </c:pt>
                <c:pt idx="4">
                  <c:v>1254.5958000000001</c:v>
                </c:pt>
                <c:pt idx="5">
                  <c:v>1464.3937000000001</c:v>
                </c:pt>
                <c:pt idx="6">
                  <c:v>1694.4027000000001</c:v>
                </c:pt>
              </c:numCache>
            </c:numRef>
          </c:val>
        </c:ser>
        <c:ser>
          <c:idx val="3"/>
          <c:order val="1"/>
          <c:tx>
            <c:strRef>
              <c:f>'India-gen'!$C$33</c:f>
              <c:strCache>
                <c:ptCount val="1"/>
                <c:pt idx="0">
                  <c:v>Nuclear</c:v>
                </c:pt>
              </c:strCache>
            </c:strRef>
          </c:tx>
          <c:spPr>
            <a:solidFill>
              <a:schemeClr val="accent5"/>
            </a:solidFill>
          </c:spPr>
          <c:invertIfNegative val="0"/>
          <c:cat>
            <c:numRef>
              <c:f>'India-gen'!$D$29:$J$29</c:f>
              <c:numCache>
                <c:formatCode>General</c:formatCode>
                <c:ptCount val="7"/>
                <c:pt idx="0">
                  <c:v>2010</c:v>
                </c:pt>
                <c:pt idx="1">
                  <c:v>2015</c:v>
                </c:pt>
                <c:pt idx="2">
                  <c:v>2020</c:v>
                </c:pt>
                <c:pt idx="3">
                  <c:v>2025</c:v>
                </c:pt>
                <c:pt idx="4">
                  <c:v>2030</c:v>
                </c:pt>
                <c:pt idx="5">
                  <c:v>2035</c:v>
                </c:pt>
                <c:pt idx="6">
                  <c:v>2040</c:v>
                </c:pt>
              </c:numCache>
            </c:numRef>
          </c:cat>
          <c:val>
            <c:numRef>
              <c:f>'India-gen'!$D$33:$J$33</c:f>
              <c:numCache>
                <c:formatCode>#,##0</c:formatCode>
                <c:ptCount val="7"/>
                <c:pt idx="0">
                  <c:v>20.483000000000001</c:v>
                </c:pt>
                <c:pt idx="1">
                  <c:v>32.548699999999997</c:v>
                </c:pt>
                <c:pt idx="2">
                  <c:v>56.690300000000001</c:v>
                </c:pt>
                <c:pt idx="3">
                  <c:v>106.3841</c:v>
                </c:pt>
                <c:pt idx="4">
                  <c:v>205.7225</c:v>
                </c:pt>
                <c:pt idx="5">
                  <c:v>221.74539999999999</c:v>
                </c:pt>
                <c:pt idx="6">
                  <c:v>248.66489999999999</c:v>
                </c:pt>
              </c:numCache>
            </c:numRef>
          </c:val>
        </c:ser>
        <c:ser>
          <c:idx val="0"/>
          <c:order val="2"/>
          <c:tx>
            <c:strRef>
              <c:f>'India-gen'!$C$30</c:f>
              <c:strCache>
                <c:ptCount val="1"/>
                <c:pt idx="0">
                  <c:v>Liquids</c:v>
                </c:pt>
              </c:strCache>
            </c:strRef>
          </c:tx>
          <c:invertIfNegative val="0"/>
          <c:cat>
            <c:numRef>
              <c:f>'India-gen'!$D$29:$J$29</c:f>
              <c:numCache>
                <c:formatCode>General</c:formatCode>
                <c:ptCount val="7"/>
                <c:pt idx="0">
                  <c:v>2010</c:v>
                </c:pt>
                <c:pt idx="1">
                  <c:v>2015</c:v>
                </c:pt>
                <c:pt idx="2">
                  <c:v>2020</c:v>
                </c:pt>
                <c:pt idx="3">
                  <c:v>2025</c:v>
                </c:pt>
                <c:pt idx="4">
                  <c:v>2030</c:v>
                </c:pt>
                <c:pt idx="5">
                  <c:v>2035</c:v>
                </c:pt>
                <c:pt idx="6">
                  <c:v>2040</c:v>
                </c:pt>
              </c:numCache>
            </c:numRef>
          </c:cat>
          <c:val>
            <c:numRef>
              <c:f>'India-gen'!$D$30:$J$30</c:f>
              <c:numCache>
                <c:formatCode>#,##0</c:formatCode>
                <c:ptCount val="7"/>
                <c:pt idx="0">
                  <c:v>22.929400000000001</c:v>
                </c:pt>
                <c:pt idx="1">
                  <c:v>7.7507000000000001</c:v>
                </c:pt>
                <c:pt idx="2">
                  <c:v>18.796199999999999</c:v>
                </c:pt>
                <c:pt idx="3">
                  <c:v>17.8123</c:v>
                </c:pt>
                <c:pt idx="4">
                  <c:v>16.877099999999999</c:v>
                </c:pt>
                <c:pt idx="5">
                  <c:v>15.9879</c:v>
                </c:pt>
                <c:pt idx="6">
                  <c:v>15.1432</c:v>
                </c:pt>
              </c:numCache>
            </c:numRef>
          </c:val>
        </c:ser>
        <c:ser>
          <c:idx val="1"/>
          <c:order val="3"/>
          <c:tx>
            <c:strRef>
              <c:f>'India-gen'!$C$31</c:f>
              <c:strCache>
                <c:ptCount val="1"/>
                <c:pt idx="0">
                  <c:v>Gas</c:v>
                </c:pt>
              </c:strCache>
            </c:strRef>
          </c:tx>
          <c:spPr>
            <a:solidFill>
              <a:schemeClr val="accent1"/>
            </a:solidFill>
          </c:spPr>
          <c:invertIfNegative val="0"/>
          <c:cat>
            <c:numRef>
              <c:f>'India-gen'!$D$29:$J$29</c:f>
              <c:numCache>
                <c:formatCode>General</c:formatCode>
                <c:ptCount val="7"/>
                <c:pt idx="0">
                  <c:v>2010</c:v>
                </c:pt>
                <c:pt idx="1">
                  <c:v>2015</c:v>
                </c:pt>
                <c:pt idx="2">
                  <c:v>2020</c:v>
                </c:pt>
                <c:pt idx="3">
                  <c:v>2025</c:v>
                </c:pt>
                <c:pt idx="4">
                  <c:v>2030</c:v>
                </c:pt>
                <c:pt idx="5">
                  <c:v>2035</c:v>
                </c:pt>
                <c:pt idx="6">
                  <c:v>2040</c:v>
                </c:pt>
              </c:numCache>
            </c:numRef>
          </c:cat>
          <c:val>
            <c:numRef>
              <c:f>'India-gen'!$D$31:$J$31</c:f>
              <c:numCache>
                <c:formatCode>#,##0</c:formatCode>
                <c:ptCount val="7"/>
                <c:pt idx="0">
                  <c:v>106.49169999999999</c:v>
                </c:pt>
                <c:pt idx="1">
                  <c:v>52.129100000000001</c:v>
                </c:pt>
                <c:pt idx="2">
                  <c:v>50.768000000000001</c:v>
                </c:pt>
                <c:pt idx="3">
                  <c:v>88.524699999999996</c:v>
                </c:pt>
                <c:pt idx="4">
                  <c:v>114.62990000000001</c:v>
                </c:pt>
                <c:pt idx="5">
                  <c:v>161.93340000000001</c:v>
                </c:pt>
                <c:pt idx="6">
                  <c:v>204.9606</c:v>
                </c:pt>
              </c:numCache>
            </c:numRef>
          </c:val>
        </c:ser>
        <c:ser>
          <c:idx val="4"/>
          <c:order val="4"/>
          <c:tx>
            <c:strRef>
              <c:f>'India-gen'!$C$34</c:f>
              <c:strCache>
                <c:ptCount val="1"/>
                <c:pt idx="0">
                  <c:v>Renewable</c:v>
                </c:pt>
              </c:strCache>
            </c:strRef>
          </c:tx>
          <c:spPr>
            <a:solidFill>
              <a:schemeClr val="accent3"/>
            </a:solidFill>
          </c:spPr>
          <c:invertIfNegative val="0"/>
          <c:cat>
            <c:numRef>
              <c:f>'India-gen'!$D$29:$J$29</c:f>
              <c:numCache>
                <c:formatCode>General</c:formatCode>
                <c:ptCount val="7"/>
                <c:pt idx="0">
                  <c:v>2010</c:v>
                </c:pt>
                <c:pt idx="1">
                  <c:v>2015</c:v>
                </c:pt>
                <c:pt idx="2">
                  <c:v>2020</c:v>
                </c:pt>
                <c:pt idx="3">
                  <c:v>2025</c:v>
                </c:pt>
                <c:pt idx="4">
                  <c:v>2030</c:v>
                </c:pt>
                <c:pt idx="5">
                  <c:v>2035</c:v>
                </c:pt>
                <c:pt idx="6">
                  <c:v>2040</c:v>
                </c:pt>
              </c:numCache>
            </c:numRef>
          </c:cat>
          <c:val>
            <c:numRef>
              <c:f>'India-gen'!$D$34:$J$34</c:f>
              <c:numCache>
                <c:formatCode>#,##0</c:formatCode>
                <c:ptCount val="7"/>
                <c:pt idx="0">
                  <c:v>147.71799999999999</c:v>
                </c:pt>
                <c:pt idx="1">
                  <c:v>194.60429999999999</c:v>
                </c:pt>
                <c:pt idx="2">
                  <c:v>265.33440000000002</c:v>
                </c:pt>
                <c:pt idx="3">
                  <c:v>353.09960000000001</c:v>
                </c:pt>
                <c:pt idx="4">
                  <c:v>416.68310000000002</c:v>
                </c:pt>
                <c:pt idx="5">
                  <c:v>488.2029</c:v>
                </c:pt>
                <c:pt idx="6">
                  <c:v>566.78589999999997</c:v>
                </c:pt>
              </c:numCache>
            </c:numRef>
          </c:val>
        </c:ser>
        <c:dLbls>
          <c:showLegendKey val="0"/>
          <c:showVal val="0"/>
          <c:showCatName val="0"/>
          <c:showSerName val="0"/>
          <c:showPercent val="0"/>
          <c:showBubbleSize val="0"/>
        </c:dLbls>
        <c:gapWidth val="150"/>
        <c:overlap val="100"/>
        <c:axId val="249435696"/>
        <c:axId val="249436256"/>
      </c:barChart>
      <c:catAx>
        <c:axId val="249435696"/>
        <c:scaling>
          <c:orientation val="minMax"/>
        </c:scaling>
        <c:delete val="0"/>
        <c:axPos val="b"/>
        <c:numFmt formatCode="General" sourceLinked="1"/>
        <c:majorTickMark val="out"/>
        <c:minorTickMark val="none"/>
        <c:tickLblPos val="nextTo"/>
        <c:spPr>
          <a:ln w="12700">
            <a:solidFill>
              <a:schemeClr val="tx1"/>
            </a:solidFill>
          </a:ln>
        </c:spPr>
        <c:txPr>
          <a:bodyPr/>
          <a:lstStyle/>
          <a:p>
            <a:pPr>
              <a:defRPr sz="1400" baseline="0">
                <a:latin typeface="Arial" panose="020B0604020202020204" pitchFamily="34" charset="0"/>
              </a:defRPr>
            </a:pPr>
            <a:endParaRPr lang="en-US"/>
          </a:p>
        </c:txPr>
        <c:crossAx val="249436256"/>
        <c:crosses val="autoZero"/>
        <c:auto val="1"/>
        <c:lblAlgn val="ctr"/>
        <c:lblOffset val="100"/>
        <c:tickLblSkip val="2"/>
        <c:noMultiLvlLbl val="0"/>
      </c:catAx>
      <c:valAx>
        <c:axId val="249436256"/>
        <c:scaling>
          <c:orientation val="minMax"/>
        </c:scaling>
        <c:delete val="0"/>
        <c:axPos val="l"/>
        <c:majorGridlines>
          <c:spPr>
            <a:ln>
              <a:solidFill>
                <a:schemeClr val="bg1">
                  <a:lumMod val="75000"/>
                </a:schemeClr>
              </a:solidFill>
            </a:ln>
          </c:spPr>
        </c:majorGridlines>
        <c:numFmt formatCode="#,##0" sourceLinked="1"/>
        <c:majorTickMark val="none"/>
        <c:minorTickMark val="none"/>
        <c:tickLblPos val="nextTo"/>
        <c:spPr>
          <a:ln>
            <a:noFill/>
          </a:ln>
        </c:spPr>
        <c:txPr>
          <a:bodyPr/>
          <a:lstStyle/>
          <a:p>
            <a:pPr>
              <a:defRPr sz="1400" baseline="0">
                <a:latin typeface="Arial" panose="020B0604020202020204" pitchFamily="34" charset="0"/>
              </a:defRPr>
            </a:pPr>
            <a:endParaRPr lang="en-US"/>
          </a:p>
        </c:txPr>
        <c:crossAx val="249435696"/>
        <c:crosses val="autoZero"/>
        <c:crossBetween val="between"/>
      </c:valAx>
    </c:plotArea>
    <c:plotVisOnly val="1"/>
    <c:dispBlanksAs val="zero"/>
    <c:showDLblsOverMax val="0"/>
  </c:chart>
  <c:spPr>
    <a:ln>
      <a:noFill/>
    </a:ln>
  </c:spPr>
  <c:externalData r:id="rId1">
    <c:autoUpdate val="0"/>
  </c:externalData>
  <c:userShapes r:id="rId2"/>
</c:chartSpace>
</file>

<file path=ppt/charts/chart5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2172946080025879"/>
          <c:y val="0.12363297363297364"/>
          <c:w val="0.61564024972354958"/>
          <c:h val="0.76623244123244127"/>
        </c:manualLayout>
      </c:layout>
      <c:barChart>
        <c:barDir val="col"/>
        <c:grouping val="stacked"/>
        <c:varyColors val="0"/>
        <c:ser>
          <c:idx val="2"/>
          <c:order val="0"/>
          <c:tx>
            <c:strRef>
              <c:f>'India-gen'!$N$22</c:f>
              <c:strCache>
                <c:ptCount val="1"/>
                <c:pt idx="0">
                  <c:v>Hydro</c:v>
                </c:pt>
              </c:strCache>
            </c:strRef>
          </c:tx>
          <c:spPr>
            <a:solidFill>
              <a:schemeClr val="tx2">
                <a:lumMod val="75000"/>
                <a:lumOff val="25000"/>
              </a:schemeClr>
            </a:solidFill>
            <a:ln>
              <a:noFill/>
            </a:ln>
          </c:spPr>
          <c:invertIfNegative val="0"/>
          <c:cat>
            <c:numRef>
              <c:f>'India-gen'!$O$21:$U$21</c:f>
              <c:numCache>
                <c:formatCode>General</c:formatCode>
                <c:ptCount val="7"/>
                <c:pt idx="0">
                  <c:v>2010</c:v>
                </c:pt>
                <c:pt idx="1">
                  <c:v>2015</c:v>
                </c:pt>
                <c:pt idx="2">
                  <c:v>2020</c:v>
                </c:pt>
                <c:pt idx="3">
                  <c:v>2025</c:v>
                </c:pt>
                <c:pt idx="4">
                  <c:v>2030</c:v>
                </c:pt>
                <c:pt idx="5">
                  <c:v>2035</c:v>
                </c:pt>
                <c:pt idx="6">
                  <c:v>2040</c:v>
                </c:pt>
              </c:numCache>
            </c:numRef>
          </c:cat>
          <c:val>
            <c:numRef>
              <c:f>'India-gen'!$O$22:$U$22</c:f>
              <c:numCache>
                <c:formatCode>#,##0</c:formatCode>
                <c:ptCount val="7"/>
                <c:pt idx="0">
                  <c:v>113.27200000000001</c:v>
                </c:pt>
                <c:pt idx="1">
                  <c:v>127.6961</c:v>
                </c:pt>
                <c:pt idx="2">
                  <c:v>143.1799</c:v>
                </c:pt>
                <c:pt idx="3">
                  <c:v>147.941</c:v>
                </c:pt>
                <c:pt idx="4">
                  <c:v>147.941</c:v>
                </c:pt>
                <c:pt idx="5">
                  <c:v>173.33369999999999</c:v>
                </c:pt>
                <c:pt idx="6">
                  <c:v>201.23410000000001</c:v>
                </c:pt>
              </c:numCache>
            </c:numRef>
          </c:val>
        </c:ser>
        <c:ser>
          <c:idx val="3"/>
          <c:order val="1"/>
          <c:tx>
            <c:strRef>
              <c:f>'India-gen'!$N$23</c:f>
              <c:strCache>
                <c:ptCount val="1"/>
                <c:pt idx="0">
                  <c:v>Wind</c:v>
                </c:pt>
              </c:strCache>
            </c:strRef>
          </c:tx>
          <c:spPr>
            <a:solidFill>
              <a:schemeClr val="tx2"/>
            </a:solidFill>
            <a:ln>
              <a:noFill/>
            </a:ln>
          </c:spPr>
          <c:invertIfNegative val="0"/>
          <c:cat>
            <c:numRef>
              <c:f>'India-gen'!$O$21:$U$21</c:f>
              <c:numCache>
                <c:formatCode>General</c:formatCode>
                <c:ptCount val="7"/>
                <c:pt idx="0">
                  <c:v>2010</c:v>
                </c:pt>
                <c:pt idx="1">
                  <c:v>2015</c:v>
                </c:pt>
                <c:pt idx="2">
                  <c:v>2020</c:v>
                </c:pt>
                <c:pt idx="3">
                  <c:v>2025</c:v>
                </c:pt>
                <c:pt idx="4">
                  <c:v>2030</c:v>
                </c:pt>
                <c:pt idx="5">
                  <c:v>2035</c:v>
                </c:pt>
                <c:pt idx="6">
                  <c:v>2040</c:v>
                </c:pt>
              </c:numCache>
            </c:numRef>
          </c:cat>
          <c:val>
            <c:numRef>
              <c:f>'India-gen'!$O$23:$U$23</c:f>
              <c:numCache>
                <c:formatCode>#,##0</c:formatCode>
                <c:ptCount val="7"/>
                <c:pt idx="0">
                  <c:v>19.66</c:v>
                </c:pt>
                <c:pt idx="1">
                  <c:v>36.857799999999997</c:v>
                </c:pt>
                <c:pt idx="2">
                  <c:v>52.568100000000001</c:v>
                </c:pt>
                <c:pt idx="3">
                  <c:v>72.000399999999999</c:v>
                </c:pt>
                <c:pt idx="4">
                  <c:v>86.334800000000001</c:v>
                </c:pt>
                <c:pt idx="5">
                  <c:v>101.1534</c:v>
                </c:pt>
                <c:pt idx="6">
                  <c:v>117.4354</c:v>
                </c:pt>
              </c:numCache>
            </c:numRef>
          </c:val>
        </c:ser>
        <c:ser>
          <c:idx val="0"/>
          <c:order val="2"/>
          <c:tx>
            <c:strRef>
              <c:f>'India-gen'!$N$24</c:f>
              <c:strCache>
                <c:ptCount val="1"/>
                <c:pt idx="0">
                  <c:v>Geothermal</c:v>
                </c:pt>
              </c:strCache>
            </c:strRef>
          </c:tx>
          <c:spPr>
            <a:solidFill>
              <a:schemeClr val="accent5"/>
            </a:solidFill>
            <a:ln>
              <a:noFill/>
            </a:ln>
          </c:spPr>
          <c:invertIfNegative val="0"/>
          <c:cat>
            <c:numRef>
              <c:f>'India-gen'!$O$21:$U$21</c:f>
              <c:numCache>
                <c:formatCode>General</c:formatCode>
                <c:ptCount val="7"/>
                <c:pt idx="0">
                  <c:v>2010</c:v>
                </c:pt>
                <c:pt idx="1">
                  <c:v>2015</c:v>
                </c:pt>
                <c:pt idx="2">
                  <c:v>2020</c:v>
                </c:pt>
                <c:pt idx="3">
                  <c:v>2025</c:v>
                </c:pt>
                <c:pt idx="4">
                  <c:v>2030</c:v>
                </c:pt>
                <c:pt idx="5">
                  <c:v>2035</c:v>
                </c:pt>
                <c:pt idx="6">
                  <c:v>2040</c:v>
                </c:pt>
              </c:numCache>
            </c:numRef>
          </c:cat>
          <c:val>
            <c:numRef>
              <c:f>'India-gen'!$O$24:$U$24</c:f>
              <c:numCache>
                <c:formatCode>#,##0</c:formatCode>
                <c:ptCount val="7"/>
                <c:pt idx="0">
                  <c:v>0</c:v>
                </c:pt>
                <c:pt idx="1">
                  <c:v>0</c:v>
                </c:pt>
                <c:pt idx="2">
                  <c:v>0</c:v>
                </c:pt>
                <c:pt idx="3">
                  <c:v>0</c:v>
                </c:pt>
                <c:pt idx="4">
                  <c:v>0</c:v>
                </c:pt>
                <c:pt idx="5">
                  <c:v>0</c:v>
                </c:pt>
                <c:pt idx="6">
                  <c:v>0</c:v>
                </c:pt>
              </c:numCache>
            </c:numRef>
          </c:val>
        </c:ser>
        <c:ser>
          <c:idx val="1"/>
          <c:order val="3"/>
          <c:tx>
            <c:strRef>
              <c:f>'India-gen'!$N$25</c:f>
              <c:strCache>
                <c:ptCount val="1"/>
                <c:pt idx="0">
                  <c:v>Solar</c:v>
                </c:pt>
              </c:strCache>
            </c:strRef>
          </c:tx>
          <c:spPr>
            <a:solidFill>
              <a:schemeClr val="accent4"/>
            </a:solidFill>
            <a:ln>
              <a:noFill/>
            </a:ln>
          </c:spPr>
          <c:invertIfNegative val="0"/>
          <c:cat>
            <c:numRef>
              <c:f>'India-gen'!$O$21:$U$21</c:f>
              <c:numCache>
                <c:formatCode>General</c:formatCode>
                <c:ptCount val="7"/>
                <c:pt idx="0">
                  <c:v>2010</c:v>
                </c:pt>
                <c:pt idx="1">
                  <c:v>2015</c:v>
                </c:pt>
                <c:pt idx="2">
                  <c:v>2020</c:v>
                </c:pt>
                <c:pt idx="3">
                  <c:v>2025</c:v>
                </c:pt>
                <c:pt idx="4">
                  <c:v>2030</c:v>
                </c:pt>
                <c:pt idx="5">
                  <c:v>2035</c:v>
                </c:pt>
                <c:pt idx="6">
                  <c:v>2040</c:v>
                </c:pt>
              </c:numCache>
            </c:numRef>
          </c:cat>
          <c:val>
            <c:numRef>
              <c:f>'India-gen'!$O$25:$U$25</c:f>
              <c:numCache>
                <c:formatCode>#,##0</c:formatCode>
                <c:ptCount val="7"/>
                <c:pt idx="0">
                  <c:v>0.113</c:v>
                </c:pt>
                <c:pt idx="1">
                  <c:v>4.8609</c:v>
                </c:pt>
                <c:pt idx="2">
                  <c:v>31.680599999999998</c:v>
                </c:pt>
                <c:pt idx="3">
                  <c:v>89.344999999999999</c:v>
                </c:pt>
                <c:pt idx="4">
                  <c:v>138.5941</c:v>
                </c:pt>
                <c:pt idx="5">
                  <c:v>162.38249999999999</c:v>
                </c:pt>
                <c:pt idx="6">
                  <c:v>188.52019999999999</c:v>
                </c:pt>
              </c:numCache>
            </c:numRef>
          </c:val>
        </c:ser>
        <c:ser>
          <c:idx val="4"/>
          <c:order val="4"/>
          <c:tx>
            <c:strRef>
              <c:f>'India-gen'!$N$26</c:f>
              <c:strCache>
                <c:ptCount val="1"/>
                <c:pt idx="0">
                  <c:v>Other</c:v>
                </c:pt>
              </c:strCache>
            </c:strRef>
          </c:tx>
          <c:spPr>
            <a:solidFill>
              <a:schemeClr val="accent2"/>
            </a:solidFill>
            <a:ln>
              <a:noFill/>
            </a:ln>
          </c:spPr>
          <c:invertIfNegative val="0"/>
          <c:cat>
            <c:numRef>
              <c:f>'India-gen'!$O$21:$U$21</c:f>
              <c:numCache>
                <c:formatCode>General</c:formatCode>
                <c:ptCount val="7"/>
                <c:pt idx="0">
                  <c:v>2010</c:v>
                </c:pt>
                <c:pt idx="1">
                  <c:v>2015</c:v>
                </c:pt>
                <c:pt idx="2">
                  <c:v>2020</c:v>
                </c:pt>
                <c:pt idx="3">
                  <c:v>2025</c:v>
                </c:pt>
                <c:pt idx="4">
                  <c:v>2030</c:v>
                </c:pt>
                <c:pt idx="5">
                  <c:v>2035</c:v>
                </c:pt>
                <c:pt idx="6">
                  <c:v>2040</c:v>
                </c:pt>
              </c:numCache>
            </c:numRef>
          </c:cat>
          <c:val>
            <c:numRef>
              <c:f>'India-gen'!$O$26:$U$26</c:f>
              <c:numCache>
                <c:formatCode>#,##0</c:formatCode>
                <c:ptCount val="7"/>
                <c:pt idx="0">
                  <c:v>14.673</c:v>
                </c:pt>
                <c:pt idx="1">
                  <c:v>25.189599999999999</c:v>
                </c:pt>
                <c:pt idx="2">
                  <c:v>37.905799999999999</c:v>
                </c:pt>
                <c:pt idx="3">
                  <c:v>43.813200000000002</c:v>
                </c:pt>
                <c:pt idx="4">
                  <c:v>43.813200000000002</c:v>
                </c:pt>
                <c:pt idx="5">
                  <c:v>51.333399999999997</c:v>
                </c:pt>
                <c:pt idx="6">
                  <c:v>59.596200000000003</c:v>
                </c:pt>
              </c:numCache>
            </c:numRef>
          </c:val>
        </c:ser>
        <c:dLbls>
          <c:showLegendKey val="0"/>
          <c:showVal val="0"/>
          <c:showCatName val="0"/>
          <c:showSerName val="0"/>
          <c:showPercent val="0"/>
          <c:showBubbleSize val="0"/>
        </c:dLbls>
        <c:gapWidth val="150"/>
        <c:overlap val="100"/>
        <c:axId val="250935728"/>
        <c:axId val="250936288"/>
        <c:extLst/>
      </c:barChart>
      <c:catAx>
        <c:axId val="250935728"/>
        <c:scaling>
          <c:orientation val="minMax"/>
        </c:scaling>
        <c:delete val="0"/>
        <c:axPos val="b"/>
        <c:numFmt formatCode="General" sourceLinked="1"/>
        <c:majorTickMark val="out"/>
        <c:minorTickMark val="none"/>
        <c:tickLblPos val="nextTo"/>
        <c:spPr>
          <a:ln w="12700">
            <a:solidFill>
              <a:schemeClr val="tx1"/>
            </a:solidFill>
          </a:ln>
        </c:spPr>
        <c:txPr>
          <a:bodyPr/>
          <a:lstStyle/>
          <a:p>
            <a:pPr>
              <a:defRPr sz="1400" baseline="0">
                <a:latin typeface="Arial" panose="020B0604020202020204" pitchFamily="34" charset="0"/>
              </a:defRPr>
            </a:pPr>
            <a:endParaRPr lang="en-US"/>
          </a:p>
        </c:txPr>
        <c:crossAx val="250936288"/>
        <c:crosses val="autoZero"/>
        <c:auto val="1"/>
        <c:lblAlgn val="ctr"/>
        <c:lblOffset val="100"/>
        <c:tickLblSkip val="2"/>
        <c:noMultiLvlLbl val="0"/>
      </c:catAx>
      <c:valAx>
        <c:axId val="250936288"/>
        <c:scaling>
          <c:orientation val="minMax"/>
        </c:scaling>
        <c:delete val="0"/>
        <c:axPos val="l"/>
        <c:majorGridlines>
          <c:spPr>
            <a:ln>
              <a:solidFill>
                <a:schemeClr val="bg1">
                  <a:lumMod val="75000"/>
                </a:schemeClr>
              </a:solidFill>
            </a:ln>
          </c:spPr>
        </c:majorGridlines>
        <c:numFmt formatCode="#,##0" sourceLinked="1"/>
        <c:majorTickMark val="out"/>
        <c:minorTickMark val="none"/>
        <c:tickLblPos val="nextTo"/>
        <c:spPr>
          <a:ln>
            <a:noFill/>
          </a:ln>
        </c:spPr>
        <c:txPr>
          <a:bodyPr/>
          <a:lstStyle/>
          <a:p>
            <a:pPr>
              <a:defRPr sz="1400" baseline="0">
                <a:latin typeface="Arial" panose="020B0604020202020204" pitchFamily="34" charset="0"/>
              </a:defRPr>
            </a:pPr>
            <a:endParaRPr lang="en-US"/>
          </a:p>
        </c:txPr>
        <c:crossAx val="250935728"/>
        <c:crosses val="autoZero"/>
        <c:crossBetween val="between"/>
      </c:valAx>
    </c:plotArea>
    <c:plotVisOnly val="1"/>
    <c:dispBlanksAs val="zero"/>
    <c:showDLblsOverMax val="0"/>
  </c:chart>
  <c:spPr>
    <a:ln>
      <a:noFill/>
    </a:ln>
  </c:spPr>
  <c:externalData r:id="rId1">
    <c:autoUpdate val="0"/>
  </c:externalData>
  <c:userShapes r:id="rId2"/>
</c:chartSpace>
</file>

<file path=ppt/charts/chart5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6556977252843394"/>
          <c:y val="0.11418371078228225"/>
          <c:w val="0.58907593221204624"/>
          <c:h val="0.78917115623704925"/>
        </c:manualLayout>
      </c:layout>
      <c:barChart>
        <c:barDir val="col"/>
        <c:grouping val="stacked"/>
        <c:varyColors val="0"/>
        <c:ser>
          <c:idx val="0"/>
          <c:order val="0"/>
          <c:tx>
            <c:strRef>
              <c:f>'Japan-gen'!$C$32</c:f>
              <c:strCache>
                <c:ptCount val="1"/>
                <c:pt idx="0">
                  <c:v>Coal</c:v>
                </c:pt>
              </c:strCache>
            </c:strRef>
          </c:tx>
          <c:spPr>
            <a:solidFill>
              <a:schemeClr val="tx1"/>
            </a:solidFill>
            <a:ln w="25400">
              <a:noFill/>
            </a:ln>
          </c:spPr>
          <c:invertIfNegative val="0"/>
          <c:cat>
            <c:numRef>
              <c:f>'Japan-gen'!$D$29:$J$29</c:f>
              <c:numCache>
                <c:formatCode>General</c:formatCode>
                <c:ptCount val="7"/>
                <c:pt idx="0">
                  <c:v>2010</c:v>
                </c:pt>
                <c:pt idx="1">
                  <c:v>2015</c:v>
                </c:pt>
                <c:pt idx="2">
                  <c:v>2020</c:v>
                </c:pt>
                <c:pt idx="3">
                  <c:v>2025</c:v>
                </c:pt>
                <c:pt idx="4">
                  <c:v>2030</c:v>
                </c:pt>
                <c:pt idx="5">
                  <c:v>2035</c:v>
                </c:pt>
                <c:pt idx="6">
                  <c:v>2040</c:v>
                </c:pt>
              </c:numCache>
            </c:numRef>
          </c:cat>
          <c:val>
            <c:numRef>
              <c:f>'Japan-gen'!$D$32:$J$32</c:f>
              <c:numCache>
                <c:formatCode>#,##0</c:formatCode>
                <c:ptCount val="7"/>
                <c:pt idx="0">
                  <c:v>291.01069999999999</c:v>
                </c:pt>
                <c:pt idx="1">
                  <c:v>328.44909999999999</c:v>
                </c:pt>
                <c:pt idx="2">
                  <c:v>323.55950000000001</c:v>
                </c:pt>
                <c:pt idx="3">
                  <c:v>317.80869999999999</c:v>
                </c:pt>
                <c:pt idx="4">
                  <c:v>312.23149999999998</c:v>
                </c:pt>
                <c:pt idx="5">
                  <c:v>306.42950000000002</c:v>
                </c:pt>
                <c:pt idx="6">
                  <c:v>300.62419999999997</c:v>
                </c:pt>
              </c:numCache>
            </c:numRef>
          </c:val>
        </c:ser>
        <c:ser>
          <c:idx val="3"/>
          <c:order val="1"/>
          <c:tx>
            <c:strRef>
              <c:f>'Japan-gen'!$C$31</c:f>
              <c:strCache>
                <c:ptCount val="1"/>
                <c:pt idx="0">
                  <c:v>Gas</c:v>
                </c:pt>
              </c:strCache>
            </c:strRef>
          </c:tx>
          <c:spPr>
            <a:solidFill>
              <a:schemeClr val="accent1"/>
            </a:solidFill>
            <a:ln w="25400">
              <a:noFill/>
            </a:ln>
          </c:spPr>
          <c:invertIfNegative val="0"/>
          <c:cat>
            <c:numRef>
              <c:f>'Japan-gen'!$D$29:$J$29</c:f>
              <c:numCache>
                <c:formatCode>General</c:formatCode>
                <c:ptCount val="7"/>
                <c:pt idx="0">
                  <c:v>2010</c:v>
                </c:pt>
                <c:pt idx="1">
                  <c:v>2015</c:v>
                </c:pt>
                <c:pt idx="2">
                  <c:v>2020</c:v>
                </c:pt>
                <c:pt idx="3">
                  <c:v>2025</c:v>
                </c:pt>
                <c:pt idx="4">
                  <c:v>2030</c:v>
                </c:pt>
                <c:pt idx="5">
                  <c:v>2035</c:v>
                </c:pt>
                <c:pt idx="6">
                  <c:v>2040</c:v>
                </c:pt>
              </c:numCache>
            </c:numRef>
          </c:cat>
          <c:val>
            <c:numRef>
              <c:f>'Japan-gen'!$D$31:$J$31</c:f>
              <c:numCache>
                <c:formatCode>#,##0</c:formatCode>
                <c:ptCount val="7"/>
                <c:pt idx="0">
                  <c:v>299.49610000000001</c:v>
                </c:pt>
                <c:pt idx="1">
                  <c:v>406.88099999999997</c:v>
                </c:pt>
                <c:pt idx="2">
                  <c:v>410.43349999999998</c:v>
                </c:pt>
                <c:pt idx="3">
                  <c:v>424.10160000000002</c:v>
                </c:pt>
                <c:pt idx="4">
                  <c:v>439.64819999999997</c:v>
                </c:pt>
                <c:pt idx="5">
                  <c:v>443.38220000000001</c:v>
                </c:pt>
                <c:pt idx="6">
                  <c:v>439.5077</c:v>
                </c:pt>
              </c:numCache>
            </c:numRef>
          </c:val>
        </c:ser>
        <c:ser>
          <c:idx val="4"/>
          <c:order val="2"/>
          <c:tx>
            <c:strRef>
              <c:f>'Japan-gen'!$C$34</c:f>
              <c:strCache>
                <c:ptCount val="1"/>
                <c:pt idx="0">
                  <c:v>Renewable</c:v>
                </c:pt>
              </c:strCache>
            </c:strRef>
          </c:tx>
          <c:spPr>
            <a:solidFill>
              <a:schemeClr val="accent3"/>
            </a:solidFill>
            <a:ln w="25400">
              <a:noFill/>
            </a:ln>
          </c:spPr>
          <c:invertIfNegative val="0"/>
          <c:cat>
            <c:numRef>
              <c:f>'Japan-gen'!$D$29:$J$29</c:f>
              <c:numCache>
                <c:formatCode>General</c:formatCode>
                <c:ptCount val="7"/>
                <c:pt idx="0">
                  <c:v>2010</c:v>
                </c:pt>
                <c:pt idx="1">
                  <c:v>2015</c:v>
                </c:pt>
                <c:pt idx="2">
                  <c:v>2020</c:v>
                </c:pt>
                <c:pt idx="3">
                  <c:v>2025</c:v>
                </c:pt>
                <c:pt idx="4">
                  <c:v>2030</c:v>
                </c:pt>
                <c:pt idx="5">
                  <c:v>2035</c:v>
                </c:pt>
                <c:pt idx="6">
                  <c:v>2040</c:v>
                </c:pt>
              </c:numCache>
            </c:numRef>
          </c:cat>
          <c:val>
            <c:numRef>
              <c:f>'Japan-gen'!$D$34:$J$34</c:f>
              <c:numCache>
                <c:formatCode>#,##0</c:formatCode>
                <c:ptCount val="7"/>
                <c:pt idx="0">
                  <c:v>121.98399999999999</c:v>
                </c:pt>
                <c:pt idx="1">
                  <c:v>148.631</c:v>
                </c:pt>
                <c:pt idx="2">
                  <c:v>148.89429999999999</c:v>
                </c:pt>
                <c:pt idx="3">
                  <c:v>191.66560000000001</c:v>
                </c:pt>
                <c:pt idx="4">
                  <c:v>196.09649999999999</c:v>
                </c:pt>
                <c:pt idx="5">
                  <c:v>200.5274</c:v>
                </c:pt>
                <c:pt idx="6">
                  <c:v>204.95830000000001</c:v>
                </c:pt>
              </c:numCache>
            </c:numRef>
          </c:val>
        </c:ser>
        <c:ser>
          <c:idx val="1"/>
          <c:order val="3"/>
          <c:tx>
            <c:strRef>
              <c:f>'Japan-gen'!$C$33</c:f>
              <c:strCache>
                <c:ptCount val="1"/>
                <c:pt idx="0">
                  <c:v>Nuclear</c:v>
                </c:pt>
              </c:strCache>
            </c:strRef>
          </c:tx>
          <c:spPr>
            <a:solidFill>
              <a:schemeClr val="accent5"/>
            </a:solidFill>
            <a:ln w="25400">
              <a:noFill/>
            </a:ln>
          </c:spPr>
          <c:invertIfNegative val="0"/>
          <c:cat>
            <c:numRef>
              <c:f>'Japan-gen'!$D$29:$J$29</c:f>
              <c:numCache>
                <c:formatCode>General</c:formatCode>
                <c:ptCount val="7"/>
                <c:pt idx="0">
                  <c:v>2010</c:v>
                </c:pt>
                <c:pt idx="1">
                  <c:v>2015</c:v>
                </c:pt>
                <c:pt idx="2">
                  <c:v>2020</c:v>
                </c:pt>
                <c:pt idx="3">
                  <c:v>2025</c:v>
                </c:pt>
                <c:pt idx="4">
                  <c:v>2030</c:v>
                </c:pt>
                <c:pt idx="5">
                  <c:v>2035</c:v>
                </c:pt>
                <c:pt idx="6">
                  <c:v>2040</c:v>
                </c:pt>
              </c:numCache>
            </c:numRef>
          </c:cat>
          <c:val>
            <c:numRef>
              <c:f>'Japan-gen'!$D$33:$J$33</c:f>
              <c:numCache>
                <c:formatCode>#,##0</c:formatCode>
                <c:ptCount val="7"/>
                <c:pt idx="0">
                  <c:v>280.25</c:v>
                </c:pt>
                <c:pt idx="1">
                  <c:v>6.8258999999999999</c:v>
                </c:pt>
                <c:pt idx="2">
                  <c:v>99.371399999999994</c:v>
                </c:pt>
                <c:pt idx="3">
                  <c:v>125.9648</c:v>
                </c:pt>
                <c:pt idx="4">
                  <c:v>114.9307</c:v>
                </c:pt>
                <c:pt idx="5">
                  <c:v>114.9307</c:v>
                </c:pt>
                <c:pt idx="6">
                  <c:v>114.9307</c:v>
                </c:pt>
              </c:numCache>
            </c:numRef>
          </c:val>
        </c:ser>
        <c:ser>
          <c:idx val="2"/>
          <c:order val="4"/>
          <c:tx>
            <c:strRef>
              <c:f>'Japan-gen'!$C$30</c:f>
              <c:strCache>
                <c:ptCount val="1"/>
                <c:pt idx="0">
                  <c:v>Liquids</c:v>
                </c:pt>
              </c:strCache>
            </c:strRef>
          </c:tx>
          <c:spPr>
            <a:solidFill>
              <a:schemeClr val="accent2"/>
            </a:solidFill>
            <a:ln w="25400">
              <a:noFill/>
            </a:ln>
          </c:spPr>
          <c:invertIfNegative val="0"/>
          <c:cat>
            <c:numRef>
              <c:f>'Japan-gen'!$D$29:$J$29</c:f>
              <c:numCache>
                <c:formatCode>General</c:formatCode>
                <c:ptCount val="7"/>
                <c:pt idx="0">
                  <c:v>2010</c:v>
                </c:pt>
                <c:pt idx="1">
                  <c:v>2015</c:v>
                </c:pt>
                <c:pt idx="2">
                  <c:v>2020</c:v>
                </c:pt>
                <c:pt idx="3">
                  <c:v>2025</c:v>
                </c:pt>
                <c:pt idx="4">
                  <c:v>2030</c:v>
                </c:pt>
                <c:pt idx="5">
                  <c:v>2035</c:v>
                </c:pt>
                <c:pt idx="6">
                  <c:v>2040</c:v>
                </c:pt>
              </c:numCache>
            </c:numRef>
          </c:cat>
          <c:val>
            <c:numRef>
              <c:f>'Japan-gen'!$D$30:$J$30</c:f>
              <c:numCache>
                <c:formatCode>#,##0</c:formatCode>
                <c:ptCount val="7"/>
                <c:pt idx="0">
                  <c:v>94.138199999999998</c:v>
                </c:pt>
                <c:pt idx="1">
                  <c:v>106.467</c:v>
                </c:pt>
                <c:pt idx="2">
                  <c:v>62.3232</c:v>
                </c:pt>
                <c:pt idx="3">
                  <c:v>10.851699999999999</c:v>
                </c:pt>
                <c:pt idx="4">
                  <c:v>7.0301999999999998</c:v>
                </c:pt>
                <c:pt idx="5">
                  <c:v>6.5172999999999996</c:v>
                </c:pt>
                <c:pt idx="6">
                  <c:v>6.0298999999999996</c:v>
                </c:pt>
              </c:numCache>
            </c:numRef>
          </c:val>
        </c:ser>
        <c:dLbls>
          <c:showLegendKey val="0"/>
          <c:showVal val="0"/>
          <c:showCatName val="0"/>
          <c:showSerName val="0"/>
          <c:showPercent val="0"/>
          <c:showBubbleSize val="0"/>
        </c:dLbls>
        <c:gapWidth val="150"/>
        <c:overlap val="100"/>
        <c:axId val="250940768"/>
        <c:axId val="250941328"/>
      </c:barChart>
      <c:catAx>
        <c:axId val="250940768"/>
        <c:scaling>
          <c:orientation val="minMax"/>
        </c:scaling>
        <c:delete val="0"/>
        <c:axPos val="b"/>
        <c:numFmt formatCode="General" sourceLinked="1"/>
        <c:majorTickMark val="out"/>
        <c:minorTickMark val="none"/>
        <c:tickLblPos val="nextTo"/>
        <c:spPr>
          <a:ln w="12700">
            <a:solidFill>
              <a:schemeClr val="tx1"/>
            </a:solidFill>
          </a:ln>
        </c:spPr>
        <c:txPr>
          <a:bodyPr/>
          <a:lstStyle/>
          <a:p>
            <a:pPr>
              <a:defRPr sz="1400" baseline="0">
                <a:latin typeface="Arial" panose="020B0604020202020204" pitchFamily="34" charset="0"/>
              </a:defRPr>
            </a:pPr>
            <a:endParaRPr lang="en-US"/>
          </a:p>
        </c:txPr>
        <c:crossAx val="250941328"/>
        <c:crosses val="autoZero"/>
        <c:auto val="1"/>
        <c:lblAlgn val="ctr"/>
        <c:lblOffset val="100"/>
        <c:tickLblSkip val="2"/>
        <c:noMultiLvlLbl val="0"/>
      </c:catAx>
      <c:valAx>
        <c:axId val="250941328"/>
        <c:scaling>
          <c:orientation val="minMax"/>
        </c:scaling>
        <c:delete val="0"/>
        <c:axPos val="l"/>
        <c:majorGridlines>
          <c:spPr>
            <a:ln>
              <a:solidFill>
                <a:schemeClr val="bg1">
                  <a:lumMod val="75000"/>
                </a:schemeClr>
              </a:solidFill>
            </a:ln>
          </c:spPr>
        </c:majorGridlines>
        <c:numFmt formatCode="#,##0" sourceLinked="1"/>
        <c:majorTickMark val="none"/>
        <c:minorTickMark val="none"/>
        <c:tickLblPos val="nextTo"/>
        <c:spPr>
          <a:noFill/>
          <a:ln>
            <a:noFill/>
          </a:ln>
        </c:spPr>
        <c:txPr>
          <a:bodyPr/>
          <a:lstStyle/>
          <a:p>
            <a:pPr>
              <a:defRPr sz="1400" baseline="0">
                <a:latin typeface="Arial" panose="020B0604020202020204" pitchFamily="34" charset="0"/>
              </a:defRPr>
            </a:pPr>
            <a:endParaRPr lang="en-US"/>
          </a:p>
        </c:txPr>
        <c:crossAx val="250940768"/>
        <c:crosses val="autoZero"/>
        <c:crossBetween val="between"/>
      </c:valAx>
      <c:spPr>
        <a:noFill/>
        <a:ln>
          <a:noFill/>
        </a:ln>
      </c:spPr>
    </c:plotArea>
    <c:plotVisOnly val="1"/>
    <c:dispBlanksAs val="zero"/>
    <c:showDLblsOverMax val="0"/>
  </c:chart>
  <c:spPr>
    <a:ln>
      <a:noFill/>
    </a:ln>
  </c:spPr>
  <c:externalData r:id="rId1">
    <c:autoUpdate val="0"/>
  </c:externalData>
  <c:userShapes r:id="rId2"/>
</c:chartSpace>
</file>

<file path=ppt/charts/chart5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1950869044595232"/>
          <c:y val="0.14908259908259908"/>
          <c:w val="0.62091246658683796"/>
          <c:h val="0.74817317317317322"/>
        </c:manualLayout>
      </c:layout>
      <c:barChart>
        <c:barDir val="col"/>
        <c:grouping val="stacked"/>
        <c:varyColors val="0"/>
        <c:ser>
          <c:idx val="2"/>
          <c:order val="0"/>
          <c:tx>
            <c:strRef>
              <c:f>'Japan-gen'!$N$22</c:f>
              <c:strCache>
                <c:ptCount val="1"/>
                <c:pt idx="0">
                  <c:v>Hydro</c:v>
                </c:pt>
              </c:strCache>
            </c:strRef>
          </c:tx>
          <c:spPr>
            <a:solidFill>
              <a:schemeClr val="tx2">
                <a:lumMod val="75000"/>
                <a:lumOff val="25000"/>
              </a:schemeClr>
            </a:solidFill>
            <a:ln>
              <a:noFill/>
            </a:ln>
          </c:spPr>
          <c:invertIfNegative val="0"/>
          <c:cat>
            <c:numRef>
              <c:f>'Japan-gen'!$O$21:$U$21</c:f>
              <c:numCache>
                <c:formatCode>General</c:formatCode>
                <c:ptCount val="7"/>
                <c:pt idx="0">
                  <c:v>2010</c:v>
                </c:pt>
                <c:pt idx="1">
                  <c:v>2015</c:v>
                </c:pt>
                <c:pt idx="2">
                  <c:v>2020</c:v>
                </c:pt>
                <c:pt idx="3">
                  <c:v>2025</c:v>
                </c:pt>
                <c:pt idx="4">
                  <c:v>2030</c:v>
                </c:pt>
                <c:pt idx="5">
                  <c:v>2035</c:v>
                </c:pt>
                <c:pt idx="6">
                  <c:v>2040</c:v>
                </c:pt>
              </c:numCache>
            </c:numRef>
          </c:cat>
          <c:val>
            <c:numRef>
              <c:f>'Japan-gen'!$O$22:$U$22</c:f>
              <c:numCache>
                <c:formatCode>#,##0</c:formatCode>
                <c:ptCount val="7"/>
                <c:pt idx="0">
                  <c:v>81.39</c:v>
                </c:pt>
                <c:pt idx="1">
                  <c:v>80.977999999999994</c:v>
                </c:pt>
                <c:pt idx="2">
                  <c:v>80.011099999999999</c:v>
                </c:pt>
                <c:pt idx="3">
                  <c:v>80.334500000000006</c:v>
                </c:pt>
                <c:pt idx="4">
                  <c:v>80.334500000000006</c:v>
                </c:pt>
                <c:pt idx="5">
                  <c:v>80.334500000000006</c:v>
                </c:pt>
                <c:pt idx="6">
                  <c:v>80.334500000000006</c:v>
                </c:pt>
              </c:numCache>
            </c:numRef>
          </c:val>
        </c:ser>
        <c:ser>
          <c:idx val="3"/>
          <c:order val="1"/>
          <c:tx>
            <c:strRef>
              <c:f>'Japan-gen'!$N$23</c:f>
              <c:strCache>
                <c:ptCount val="1"/>
                <c:pt idx="0">
                  <c:v>Wind</c:v>
                </c:pt>
              </c:strCache>
            </c:strRef>
          </c:tx>
          <c:spPr>
            <a:solidFill>
              <a:schemeClr val="tx2"/>
            </a:solidFill>
            <a:ln>
              <a:noFill/>
            </a:ln>
          </c:spPr>
          <c:invertIfNegative val="0"/>
          <c:cat>
            <c:numRef>
              <c:f>'Japan-gen'!$O$21:$U$21</c:f>
              <c:numCache>
                <c:formatCode>General</c:formatCode>
                <c:ptCount val="7"/>
                <c:pt idx="0">
                  <c:v>2010</c:v>
                </c:pt>
                <c:pt idx="1">
                  <c:v>2015</c:v>
                </c:pt>
                <c:pt idx="2">
                  <c:v>2020</c:v>
                </c:pt>
                <c:pt idx="3">
                  <c:v>2025</c:v>
                </c:pt>
                <c:pt idx="4">
                  <c:v>2030</c:v>
                </c:pt>
                <c:pt idx="5">
                  <c:v>2035</c:v>
                </c:pt>
                <c:pt idx="6">
                  <c:v>2040</c:v>
                </c:pt>
              </c:numCache>
            </c:numRef>
          </c:cat>
          <c:val>
            <c:numRef>
              <c:f>'Japan-gen'!$O$23:$U$23</c:f>
              <c:numCache>
                <c:formatCode>#,##0</c:formatCode>
                <c:ptCount val="7"/>
                <c:pt idx="0">
                  <c:v>3.9620000000000002</c:v>
                </c:pt>
                <c:pt idx="1">
                  <c:v>5.04</c:v>
                </c:pt>
                <c:pt idx="2">
                  <c:v>4.907</c:v>
                </c:pt>
                <c:pt idx="3">
                  <c:v>7.1039000000000003</c:v>
                </c:pt>
                <c:pt idx="4">
                  <c:v>7.8716999999999997</c:v>
                </c:pt>
                <c:pt idx="5">
                  <c:v>8.6395</c:v>
                </c:pt>
                <c:pt idx="6">
                  <c:v>9.4072999999999993</c:v>
                </c:pt>
              </c:numCache>
            </c:numRef>
          </c:val>
        </c:ser>
        <c:ser>
          <c:idx val="0"/>
          <c:order val="2"/>
          <c:tx>
            <c:strRef>
              <c:f>'Japan-gen'!$N$24</c:f>
              <c:strCache>
                <c:ptCount val="1"/>
                <c:pt idx="0">
                  <c:v>Geothermal</c:v>
                </c:pt>
              </c:strCache>
            </c:strRef>
          </c:tx>
          <c:spPr>
            <a:solidFill>
              <a:schemeClr val="accent5">
                <a:lumMod val="75000"/>
              </a:schemeClr>
            </a:solidFill>
            <a:ln>
              <a:noFill/>
            </a:ln>
          </c:spPr>
          <c:invertIfNegative val="0"/>
          <c:cat>
            <c:numRef>
              <c:f>'Japan-gen'!$O$21:$U$21</c:f>
              <c:numCache>
                <c:formatCode>General</c:formatCode>
                <c:ptCount val="7"/>
                <c:pt idx="0">
                  <c:v>2010</c:v>
                </c:pt>
                <c:pt idx="1">
                  <c:v>2015</c:v>
                </c:pt>
                <c:pt idx="2">
                  <c:v>2020</c:v>
                </c:pt>
                <c:pt idx="3">
                  <c:v>2025</c:v>
                </c:pt>
                <c:pt idx="4">
                  <c:v>2030</c:v>
                </c:pt>
                <c:pt idx="5">
                  <c:v>2035</c:v>
                </c:pt>
                <c:pt idx="6">
                  <c:v>2040</c:v>
                </c:pt>
              </c:numCache>
            </c:numRef>
          </c:cat>
          <c:val>
            <c:numRef>
              <c:f>'Japan-gen'!$O$24:$U$24</c:f>
              <c:numCache>
                <c:formatCode>#,##0</c:formatCode>
                <c:ptCount val="7"/>
                <c:pt idx="0">
                  <c:v>2.6</c:v>
                </c:pt>
                <c:pt idx="1">
                  <c:v>2.58</c:v>
                </c:pt>
                <c:pt idx="2">
                  <c:v>2.5339999999999998</c:v>
                </c:pt>
                <c:pt idx="3">
                  <c:v>2.7770999999999999</c:v>
                </c:pt>
                <c:pt idx="4">
                  <c:v>2.7770999999999999</c:v>
                </c:pt>
                <c:pt idx="5">
                  <c:v>2.7770999999999999</c:v>
                </c:pt>
                <c:pt idx="6">
                  <c:v>2.7770999999999999</c:v>
                </c:pt>
              </c:numCache>
            </c:numRef>
          </c:val>
        </c:ser>
        <c:ser>
          <c:idx val="1"/>
          <c:order val="3"/>
          <c:tx>
            <c:strRef>
              <c:f>'Japan-gen'!$N$25</c:f>
              <c:strCache>
                <c:ptCount val="1"/>
                <c:pt idx="0">
                  <c:v>Solar</c:v>
                </c:pt>
              </c:strCache>
            </c:strRef>
          </c:tx>
          <c:spPr>
            <a:solidFill>
              <a:schemeClr val="accent4"/>
            </a:solidFill>
            <a:ln>
              <a:noFill/>
            </a:ln>
          </c:spPr>
          <c:invertIfNegative val="0"/>
          <c:cat>
            <c:numRef>
              <c:f>'Japan-gen'!$O$21:$U$21</c:f>
              <c:numCache>
                <c:formatCode>General</c:formatCode>
                <c:ptCount val="7"/>
                <c:pt idx="0">
                  <c:v>2010</c:v>
                </c:pt>
                <c:pt idx="1">
                  <c:v>2015</c:v>
                </c:pt>
                <c:pt idx="2">
                  <c:v>2020</c:v>
                </c:pt>
                <c:pt idx="3">
                  <c:v>2025</c:v>
                </c:pt>
                <c:pt idx="4">
                  <c:v>2030</c:v>
                </c:pt>
                <c:pt idx="5">
                  <c:v>2035</c:v>
                </c:pt>
                <c:pt idx="6">
                  <c:v>2040</c:v>
                </c:pt>
              </c:numCache>
            </c:numRef>
          </c:cat>
          <c:val>
            <c:numRef>
              <c:f>'Japan-gen'!$O$25:$U$25</c:f>
              <c:numCache>
                <c:formatCode>#,##0</c:formatCode>
                <c:ptCount val="7"/>
                <c:pt idx="0">
                  <c:v>3.8</c:v>
                </c:pt>
                <c:pt idx="1">
                  <c:v>24.51</c:v>
                </c:pt>
                <c:pt idx="2">
                  <c:v>25.571200000000001</c:v>
                </c:pt>
                <c:pt idx="3">
                  <c:v>48.876199999999997</c:v>
                </c:pt>
                <c:pt idx="4">
                  <c:v>52.539400000000001</c:v>
                </c:pt>
                <c:pt idx="5">
                  <c:v>56.202500000000001</c:v>
                </c:pt>
                <c:pt idx="6">
                  <c:v>59.865699999999997</c:v>
                </c:pt>
              </c:numCache>
            </c:numRef>
          </c:val>
        </c:ser>
        <c:ser>
          <c:idx val="4"/>
          <c:order val="4"/>
          <c:tx>
            <c:strRef>
              <c:f>'Japan-gen'!$N$26</c:f>
              <c:strCache>
                <c:ptCount val="1"/>
                <c:pt idx="0">
                  <c:v>Other</c:v>
                </c:pt>
              </c:strCache>
            </c:strRef>
          </c:tx>
          <c:spPr>
            <a:solidFill>
              <a:schemeClr val="accent2"/>
            </a:solidFill>
            <a:ln>
              <a:noFill/>
            </a:ln>
          </c:spPr>
          <c:invertIfNegative val="0"/>
          <c:cat>
            <c:numRef>
              <c:f>'Japan-gen'!$O$21:$U$21</c:f>
              <c:numCache>
                <c:formatCode>General</c:formatCode>
                <c:ptCount val="7"/>
                <c:pt idx="0">
                  <c:v>2010</c:v>
                </c:pt>
                <c:pt idx="1">
                  <c:v>2015</c:v>
                </c:pt>
                <c:pt idx="2">
                  <c:v>2020</c:v>
                </c:pt>
                <c:pt idx="3">
                  <c:v>2025</c:v>
                </c:pt>
                <c:pt idx="4">
                  <c:v>2030</c:v>
                </c:pt>
                <c:pt idx="5">
                  <c:v>2035</c:v>
                </c:pt>
                <c:pt idx="6">
                  <c:v>2040</c:v>
                </c:pt>
              </c:numCache>
            </c:numRef>
          </c:cat>
          <c:val>
            <c:numRef>
              <c:f>'Japan-gen'!$O$26:$U$26</c:f>
              <c:numCache>
                <c:formatCode>#,##0</c:formatCode>
                <c:ptCount val="7"/>
                <c:pt idx="0">
                  <c:v>30.231999999999999</c:v>
                </c:pt>
                <c:pt idx="1">
                  <c:v>35.523000000000003</c:v>
                </c:pt>
                <c:pt idx="2">
                  <c:v>35.871000000000002</c:v>
                </c:pt>
                <c:pt idx="3">
                  <c:v>52.573799999999999</c:v>
                </c:pt>
                <c:pt idx="4">
                  <c:v>52.573799999999999</c:v>
                </c:pt>
                <c:pt idx="5">
                  <c:v>52.573799999999999</c:v>
                </c:pt>
                <c:pt idx="6">
                  <c:v>52.573799999999999</c:v>
                </c:pt>
              </c:numCache>
            </c:numRef>
          </c:val>
        </c:ser>
        <c:dLbls>
          <c:showLegendKey val="0"/>
          <c:showVal val="0"/>
          <c:showCatName val="0"/>
          <c:showSerName val="0"/>
          <c:showPercent val="0"/>
          <c:showBubbleSize val="0"/>
        </c:dLbls>
        <c:gapWidth val="150"/>
        <c:overlap val="100"/>
        <c:axId val="250945808"/>
        <c:axId val="250946368"/>
        <c:extLst/>
      </c:barChart>
      <c:catAx>
        <c:axId val="250945808"/>
        <c:scaling>
          <c:orientation val="minMax"/>
        </c:scaling>
        <c:delete val="0"/>
        <c:axPos val="b"/>
        <c:numFmt formatCode="General" sourceLinked="1"/>
        <c:majorTickMark val="out"/>
        <c:minorTickMark val="none"/>
        <c:tickLblPos val="nextTo"/>
        <c:spPr>
          <a:ln w="12700">
            <a:solidFill>
              <a:schemeClr val="tx1"/>
            </a:solidFill>
          </a:ln>
        </c:spPr>
        <c:txPr>
          <a:bodyPr/>
          <a:lstStyle/>
          <a:p>
            <a:pPr>
              <a:defRPr sz="1400" baseline="0"/>
            </a:pPr>
            <a:endParaRPr lang="en-US"/>
          </a:p>
        </c:txPr>
        <c:crossAx val="250946368"/>
        <c:crosses val="autoZero"/>
        <c:auto val="1"/>
        <c:lblAlgn val="ctr"/>
        <c:lblOffset val="100"/>
        <c:tickLblSkip val="2"/>
        <c:noMultiLvlLbl val="0"/>
      </c:catAx>
      <c:valAx>
        <c:axId val="250946368"/>
        <c:scaling>
          <c:orientation val="minMax"/>
          <c:max val="240"/>
          <c:min val="0"/>
        </c:scaling>
        <c:delete val="0"/>
        <c:axPos val="l"/>
        <c:majorGridlines>
          <c:spPr>
            <a:ln>
              <a:solidFill>
                <a:schemeClr val="bg1">
                  <a:lumMod val="75000"/>
                </a:schemeClr>
              </a:solidFill>
            </a:ln>
          </c:spPr>
        </c:majorGridlines>
        <c:numFmt formatCode="#,##0" sourceLinked="1"/>
        <c:majorTickMark val="out"/>
        <c:minorTickMark val="none"/>
        <c:tickLblPos val="nextTo"/>
        <c:spPr>
          <a:ln>
            <a:noFill/>
          </a:ln>
        </c:spPr>
        <c:txPr>
          <a:bodyPr/>
          <a:lstStyle/>
          <a:p>
            <a:pPr>
              <a:defRPr sz="1400" baseline="0">
                <a:latin typeface="Arial" panose="020B0604020202020204" pitchFamily="34" charset="0"/>
              </a:defRPr>
            </a:pPr>
            <a:endParaRPr lang="en-US"/>
          </a:p>
        </c:txPr>
        <c:crossAx val="250945808"/>
        <c:crosses val="autoZero"/>
        <c:crossBetween val="between"/>
        <c:majorUnit val="40"/>
      </c:valAx>
    </c:plotArea>
    <c:plotVisOnly val="1"/>
    <c:dispBlanksAs val="zero"/>
    <c:showDLblsOverMax val="0"/>
  </c:chart>
  <c:spPr>
    <a:ln>
      <a:noFill/>
    </a:ln>
  </c:spPr>
  <c:externalData r:id="rId1">
    <c:autoUpdate val="0"/>
  </c:externalData>
  <c:userShapes r:id="rId2"/>
</c:chartSpace>
</file>

<file path=ppt/charts/chart5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5166739574219887"/>
          <c:y val="0.10603543103543103"/>
          <c:w val="0.60420129775444731"/>
          <c:h val="0.81536784036784038"/>
        </c:manualLayout>
      </c:layout>
      <c:barChart>
        <c:barDir val="col"/>
        <c:grouping val="stacked"/>
        <c:varyColors val="0"/>
        <c:ser>
          <c:idx val="2"/>
          <c:order val="0"/>
          <c:tx>
            <c:strRef>
              <c:f>'Eur-gen '!$N$30</c:f>
              <c:strCache>
                <c:ptCount val="1"/>
                <c:pt idx="0">
                  <c:v>Hydro</c:v>
                </c:pt>
              </c:strCache>
            </c:strRef>
          </c:tx>
          <c:spPr>
            <a:solidFill>
              <a:schemeClr val="tx2">
                <a:lumMod val="75000"/>
                <a:lumOff val="25000"/>
              </a:schemeClr>
            </a:solidFill>
            <a:ln>
              <a:noFill/>
            </a:ln>
          </c:spPr>
          <c:invertIfNegative val="0"/>
          <c:cat>
            <c:numRef>
              <c:f>'Eur-gen '!$O$29:$U$29</c:f>
              <c:numCache>
                <c:formatCode>General</c:formatCode>
                <c:ptCount val="7"/>
                <c:pt idx="0">
                  <c:v>2010</c:v>
                </c:pt>
                <c:pt idx="1">
                  <c:v>2015</c:v>
                </c:pt>
                <c:pt idx="2">
                  <c:v>2020</c:v>
                </c:pt>
                <c:pt idx="3">
                  <c:v>2025</c:v>
                </c:pt>
                <c:pt idx="4">
                  <c:v>2030</c:v>
                </c:pt>
                <c:pt idx="5">
                  <c:v>2035</c:v>
                </c:pt>
                <c:pt idx="6">
                  <c:v>2040</c:v>
                </c:pt>
              </c:numCache>
            </c:numRef>
          </c:cat>
          <c:val>
            <c:numRef>
              <c:f>'Eur-gen '!$O$30:$U$30</c:f>
              <c:numCache>
                <c:formatCode>#,##0</c:formatCode>
                <c:ptCount val="7"/>
                <c:pt idx="0">
                  <c:v>550.375</c:v>
                </c:pt>
                <c:pt idx="1">
                  <c:v>563.35709999999995</c:v>
                </c:pt>
                <c:pt idx="2">
                  <c:v>602.71079999999995</c:v>
                </c:pt>
                <c:pt idx="3">
                  <c:v>740.20659999999998</c:v>
                </c:pt>
                <c:pt idx="4">
                  <c:v>795.22280000000001</c:v>
                </c:pt>
                <c:pt idx="5">
                  <c:v>795.22280000000001</c:v>
                </c:pt>
                <c:pt idx="6">
                  <c:v>830.46950000000004</c:v>
                </c:pt>
              </c:numCache>
            </c:numRef>
          </c:val>
        </c:ser>
        <c:ser>
          <c:idx val="3"/>
          <c:order val="1"/>
          <c:tx>
            <c:strRef>
              <c:f>'Eur-gen '!$N$31</c:f>
              <c:strCache>
                <c:ptCount val="1"/>
                <c:pt idx="0">
                  <c:v>Wind</c:v>
                </c:pt>
              </c:strCache>
            </c:strRef>
          </c:tx>
          <c:spPr>
            <a:solidFill>
              <a:schemeClr val="tx2"/>
            </a:solidFill>
            <a:ln>
              <a:noFill/>
            </a:ln>
          </c:spPr>
          <c:invertIfNegative val="0"/>
          <c:cat>
            <c:numRef>
              <c:f>'Eur-gen '!$O$29:$U$29</c:f>
              <c:numCache>
                <c:formatCode>General</c:formatCode>
                <c:ptCount val="7"/>
                <c:pt idx="0">
                  <c:v>2010</c:v>
                </c:pt>
                <c:pt idx="1">
                  <c:v>2015</c:v>
                </c:pt>
                <c:pt idx="2">
                  <c:v>2020</c:v>
                </c:pt>
                <c:pt idx="3">
                  <c:v>2025</c:v>
                </c:pt>
                <c:pt idx="4">
                  <c:v>2030</c:v>
                </c:pt>
                <c:pt idx="5">
                  <c:v>2035</c:v>
                </c:pt>
                <c:pt idx="6">
                  <c:v>2040</c:v>
                </c:pt>
              </c:numCache>
            </c:numRef>
          </c:cat>
          <c:val>
            <c:numRef>
              <c:f>'Eur-gen '!$O$31:$U$31</c:f>
              <c:numCache>
                <c:formatCode>#,##0</c:formatCode>
                <c:ptCount val="7"/>
                <c:pt idx="0">
                  <c:v>151.66499999999999</c:v>
                </c:pt>
                <c:pt idx="1">
                  <c:v>265.10739999999998</c:v>
                </c:pt>
                <c:pt idx="2">
                  <c:v>295.50369999999998</c:v>
                </c:pt>
                <c:pt idx="3">
                  <c:v>384.64850000000001</c:v>
                </c:pt>
                <c:pt idx="4">
                  <c:v>466.32580000000002</c:v>
                </c:pt>
                <c:pt idx="5">
                  <c:v>491.04379999999998</c:v>
                </c:pt>
                <c:pt idx="6">
                  <c:v>523.48360000000002</c:v>
                </c:pt>
              </c:numCache>
            </c:numRef>
          </c:val>
        </c:ser>
        <c:ser>
          <c:idx val="0"/>
          <c:order val="2"/>
          <c:tx>
            <c:strRef>
              <c:f>'Eur-gen '!$N$32</c:f>
              <c:strCache>
                <c:ptCount val="1"/>
                <c:pt idx="0">
                  <c:v>Geothermal</c:v>
                </c:pt>
              </c:strCache>
            </c:strRef>
          </c:tx>
          <c:spPr>
            <a:solidFill>
              <a:schemeClr val="accent5">
                <a:lumMod val="75000"/>
              </a:schemeClr>
            </a:solidFill>
            <a:ln>
              <a:noFill/>
            </a:ln>
          </c:spPr>
          <c:invertIfNegative val="0"/>
          <c:cat>
            <c:numRef>
              <c:f>'Eur-gen '!$O$29:$U$29</c:f>
              <c:numCache>
                <c:formatCode>General</c:formatCode>
                <c:ptCount val="7"/>
                <c:pt idx="0">
                  <c:v>2010</c:v>
                </c:pt>
                <c:pt idx="1">
                  <c:v>2015</c:v>
                </c:pt>
                <c:pt idx="2">
                  <c:v>2020</c:v>
                </c:pt>
                <c:pt idx="3">
                  <c:v>2025</c:v>
                </c:pt>
                <c:pt idx="4">
                  <c:v>2030</c:v>
                </c:pt>
                <c:pt idx="5">
                  <c:v>2035</c:v>
                </c:pt>
                <c:pt idx="6">
                  <c:v>2040</c:v>
                </c:pt>
              </c:numCache>
            </c:numRef>
          </c:cat>
          <c:val>
            <c:numRef>
              <c:f>'Eur-gen '!$O$32:$U$32</c:f>
              <c:numCache>
                <c:formatCode>#,##0</c:formatCode>
                <c:ptCount val="7"/>
                <c:pt idx="0">
                  <c:v>10.8</c:v>
                </c:pt>
                <c:pt idx="1">
                  <c:v>14.5931</c:v>
                </c:pt>
                <c:pt idx="2">
                  <c:v>20.9056</c:v>
                </c:pt>
                <c:pt idx="3">
                  <c:v>32.355499999999999</c:v>
                </c:pt>
                <c:pt idx="4">
                  <c:v>68.890799999999999</c:v>
                </c:pt>
                <c:pt idx="5">
                  <c:v>68.890799999999999</c:v>
                </c:pt>
                <c:pt idx="6">
                  <c:v>73.441900000000004</c:v>
                </c:pt>
              </c:numCache>
            </c:numRef>
          </c:val>
        </c:ser>
        <c:ser>
          <c:idx val="1"/>
          <c:order val="3"/>
          <c:tx>
            <c:strRef>
              <c:f>'Eur-gen '!$N$33</c:f>
              <c:strCache>
                <c:ptCount val="1"/>
                <c:pt idx="0">
                  <c:v>Solar</c:v>
                </c:pt>
              </c:strCache>
            </c:strRef>
          </c:tx>
          <c:spPr>
            <a:solidFill>
              <a:schemeClr val="accent4"/>
            </a:solidFill>
            <a:ln>
              <a:noFill/>
            </a:ln>
          </c:spPr>
          <c:invertIfNegative val="0"/>
          <c:cat>
            <c:numRef>
              <c:f>'Eur-gen '!$O$29:$U$29</c:f>
              <c:numCache>
                <c:formatCode>General</c:formatCode>
                <c:ptCount val="7"/>
                <c:pt idx="0">
                  <c:v>2010</c:v>
                </c:pt>
                <c:pt idx="1">
                  <c:v>2015</c:v>
                </c:pt>
                <c:pt idx="2">
                  <c:v>2020</c:v>
                </c:pt>
                <c:pt idx="3">
                  <c:v>2025</c:v>
                </c:pt>
                <c:pt idx="4">
                  <c:v>2030</c:v>
                </c:pt>
                <c:pt idx="5">
                  <c:v>2035</c:v>
                </c:pt>
                <c:pt idx="6">
                  <c:v>2040</c:v>
                </c:pt>
              </c:numCache>
            </c:numRef>
          </c:cat>
          <c:val>
            <c:numRef>
              <c:f>'Eur-gen '!$O$33:$U$33</c:f>
              <c:numCache>
                <c:formatCode>#,##0</c:formatCode>
                <c:ptCount val="7"/>
                <c:pt idx="0">
                  <c:v>22.986000000000001</c:v>
                </c:pt>
                <c:pt idx="1">
                  <c:v>100.70569999999999</c:v>
                </c:pt>
                <c:pt idx="2">
                  <c:v>127.3327</c:v>
                </c:pt>
                <c:pt idx="3">
                  <c:v>171.37979999999999</c:v>
                </c:pt>
                <c:pt idx="4">
                  <c:v>195.42750000000001</c:v>
                </c:pt>
                <c:pt idx="5">
                  <c:v>199.0924</c:v>
                </c:pt>
                <c:pt idx="6">
                  <c:v>212.245</c:v>
                </c:pt>
              </c:numCache>
            </c:numRef>
          </c:val>
        </c:ser>
        <c:ser>
          <c:idx val="4"/>
          <c:order val="4"/>
          <c:tx>
            <c:strRef>
              <c:f>'Eur-gen '!$N$34</c:f>
              <c:strCache>
                <c:ptCount val="1"/>
                <c:pt idx="0">
                  <c:v>Other</c:v>
                </c:pt>
              </c:strCache>
            </c:strRef>
          </c:tx>
          <c:spPr>
            <a:solidFill>
              <a:schemeClr val="accent2"/>
            </a:solidFill>
            <a:ln>
              <a:noFill/>
            </a:ln>
          </c:spPr>
          <c:invertIfNegative val="0"/>
          <c:cat>
            <c:numRef>
              <c:f>'Eur-gen '!$O$29:$U$29</c:f>
              <c:numCache>
                <c:formatCode>General</c:formatCode>
                <c:ptCount val="7"/>
                <c:pt idx="0">
                  <c:v>2010</c:v>
                </c:pt>
                <c:pt idx="1">
                  <c:v>2015</c:v>
                </c:pt>
                <c:pt idx="2">
                  <c:v>2020</c:v>
                </c:pt>
                <c:pt idx="3">
                  <c:v>2025</c:v>
                </c:pt>
                <c:pt idx="4">
                  <c:v>2030</c:v>
                </c:pt>
                <c:pt idx="5">
                  <c:v>2035</c:v>
                </c:pt>
                <c:pt idx="6">
                  <c:v>2040</c:v>
                </c:pt>
              </c:numCache>
            </c:numRef>
          </c:cat>
          <c:val>
            <c:numRef>
              <c:f>'Eur-gen '!$O$34:$U$34</c:f>
              <c:numCache>
                <c:formatCode>#,##0</c:formatCode>
                <c:ptCount val="7"/>
                <c:pt idx="0">
                  <c:v>146.339</c:v>
                </c:pt>
                <c:pt idx="1">
                  <c:v>191.1788</c:v>
                </c:pt>
                <c:pt idx="2">
                  <c:v>185.4726</c:v>
                </c:pt>
                <c:pt idx="3">
                  <c:v>186.17959999999999</c:v>
                </c:pt>
                <c:pt idx="4">
                  <c:v>192.44300000000001</c:v>
                </c:pt>
                <c:pt idx="5">
                  <c:v>192.44300000000001</c:v>
                </c:pt>
                <c:pt idx="6">
                  <c:v>205.15629999999999</c:v>
                </c:pt>
              </c:numCache>
            </c:numRef>
          </c:val>
        </c:ser>
        <c:dLbls>
          <c:showLegendKey val="0"/>
          <c:showVal val="0"/>
          <c:showCatName val="0"/>
          <c:showSerName val="0"/>
          <c:showPercent val="0"/>
          <c:showBubbleSize val="0"/>
        </c:dLbls>
        <c:gapWidth val="150"/>
        <c:overlap val="100"/>
        <c:axId val="251991424"/>
        <c:axId val="251991984"/>
        <c:extLst/>
      </c:barChart>
      <c:catAx>
        <c:axId val="251991424"/>
        <c:scaling>
          <c:orientation val="minMax"/>
        </c:scaling>
        <c:delete val="0"/>
        <c:axPos val="b"/>
        <c:numFmt formatCode="General" sourceLinked="1"/>
        <c:majorTickMark val="out"/>
        <c:minorTickMark val="none"/>
        <c:tickLblPos val="nextTo"/>
        <c:spPr>
          <a:ln>
            <a:solidFill>
              <a:schemeClr val="tx1"/>
            </a:solidFill>
          </a:ln>
        </c:spPr>
        <c:txPr>
          <a:bodyPr/>
          <a:lstStyle/>
          <a:p>
            <a:pPr>
              <a:defRPr sz="1400" baseline="0"/>
            </a:pPr>
            <a:endParaRPr lang="en-US"/>
          </a:p>
        </c:txPr>
        <c:crossAx val="251991984"/>
        <c:crosses val="autoZero"/>
        <c:auto val="1"/>
        <c:lblAlgn val="ctr"/>
        <c:lblOffset val="100"/>
        <c:tickLblSkip val="2"/>
        <c:noMultiLvlLbl val="0"/>
      </c:catAx>
      <c:valAx>
        <c:axId val="251991984"/>
        <c:scaling>
          <c:orientation val="minMax"/>
          <c:max val="2500"/>
        </c:scaling>
        <c:delete val="0"/>
        <c:axPos val="l"/>
        <c:majorGridlines>
          <c:spPr>
            <a:ln>
              <a:solidFill>
                <a:schemeClr val="bg1">
                  <a:lumMod val="75000"/>
                </a:schemeClr>
              </a:solidFill>
            </a:ln>
          </c:spPr>
        </c:majorGridlines>
        <c:numFmt formatCode="#,##0" sourceLinked="1"/>
        <c:majorTickMark val="out"/>
        <c:minorTickMark val="none"/>
        <c:tickLblPos val="nextTo"/>
        <c:spPr>
          <a:ln>
            <a:noFill/>
          </a:ln>
        </c:spPr>
        <c:txPr>
          <a:bodyPr/>
          <a:lstStyle/>
          <a:p>
            <a:pPr>
              <a:defRPr sz="1400" baseline="0">
                <a:solidFill>
                  <a:schemeClr val="tx1"/>
                </a:solidFill>
                <a:latin typeface="Arial" panose="020B0604020202020204" pitchFamily="34" charset="0"/>
              </a:defRPr>
            </a:pPr>
            <a:endParaRPr lang="en-US"/>
          </a:p>
        </c:txPr>
        <c:crossAx val="251991424"/>
        <c:crosses val="autoZero"/>
        <c:crossBetween val="between"/>
        <c:majorUnit val="250"/>
      </c:valAx>
    </c:plotArea>
    <c:plotVisOnly val="1"/>
    <c:dispBlanksAs val="zero"/>
    <c:showDLblsOverMax val="0"/>
  </c:chart>
  <c:spPr>
    <a:ln>
      <a:noFill/>
    </a:ln>
  </c:spPr>
  <c:externalData r:id="rId1">
    <c:autoUpdate val="0"/>
  </c:externalData>
  <c:userShapes r:id="rId2"/>
</c:chartSpace>
</file>

<file path=ppt/charts/chart5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4714531436107245"/>
          <c:y val="0.11418371078228225"/>
          <c:w val="0.58444291631934253"/>
          <c:h val="0.79374686136369177"/>
        </c:manualLayout>
      </c:layout>
      <c:barChart>
        <c:barDir val="col"/>
        <c:grouping val="stacked"/>
        <c:varyColors val="0"/>
        <c:ser>
          <c:idx val="4"/>
          <c:order val="0"/>
          <c:tx>
            <c:strRef>
              <c:f>'Eur-gen '!$C$32</c:f>
              <c:strCache>
                <c:ptCount val="1"/>
                <c:pt idx="0">
                  <c:v>Coal</c:v>
                </c:pt>
              </c:strCache>
            </c:strRef>
          </c:tx>
          <c:spPr>
            <a:solidFill>
              <a:schemeClr val="tx1"/>
            </a:solidFill>
          </c:spPr>
          <c:invertIfNegative val="0"/>
          <c:cat>
            <c:numRef>
              <c:f>'Eur-gen '!$D$29:$J$29</c:f>
              <c:numCache>
                <c:formatCode>General</c:formatCode>
                <c:ptCount val="7"/>
                <c:pt idx="0">
                  <c:v>2010</c:v>
                </c:pt>
                <c:pt idx="1">
                  <c:v>2015</c:v>
                </c:pt>
                <c:pt idx="2">
                  <c:v>2020</c:v>
                </c:pt>
                <c:pt idx="3">
                  <c:v>2025</c:v>
                </c:pt>
                <c:pt idx="4">
                  <c:v>2030</c:v>
                </c:pt>
                <c:pt idx="5">
                  <c:v>2035</c:v>
                </c:pt>
                <c:pt idx="6">
                  <c:v>2040</c:v>
                </c:pt>
              </c:numCache>
            </c:numRef>
          </c:cat>
          <c:val>
            <c:numRef>
              <c:f>'Eur-gen '!$D$32:$J$32</c:f>
              <c:numCache>
                <c:formatCode>#,##0</c:formatCode>
                <c:ptCount val="7"/>
                <c:pt idx="0">
                  <c:v>847.78250000000003</c:v>
                </c:pt>
                <c:pt idx="1">
                  <c:v>901.20360000000005</c:v>
                </c:pt>
                <c:pt idx="2">
                  <c:v>975.45259999999996</c:v>
                </c:pt>
                <c:pt idx="3">
                  <c:v>943.64819999999997</c:v>
                </c:pt>
                <c:pt idx="4">
                  <c:v>920.48109999999997</c:v>
                </c:pt>
                <c:pt idx="5">
                  <c:v>925.98149999999998</c:v>
                </c:pt>
                <c:pt idx="6">
                  <c:v>923.44240000000002</c:v>
                </c:pt>
              </c:numCache>
            </c:numRef>
          </c:val>
        </c:ser>
        <c:ser>
          <c:idx val="0"/>
          <c:order val="1"/>
          <c:tx>
            <c:strRef>
              <c:f>'Eur-gen '!$C$30</c:f>
              <c:strCache>
                <c:ptCount val="1"/>
                <c:pt idx="0">
                  <c:v>Liquids</c:v>
                </c:pt>
              </c:strCache>
            </c:strRef>
          </c:tx>
          <c:spPr>
            <a:solidFill>
              <a:schemeClr val="accent2"/>
            </a:solidFill>
          </c:spPr>
          <c:invertIfNegative val="0"/>
          <c:cat>
            <c:numRef>
              <c:f>'Eur-gen '!$D$29:$J$29</c:f>
              <c:numCache>
                <c:formatCode>General</c:formatCode>
                <c:ptCount val="7"/>
                <c:pt idx="0">
                  <c:v>2010</c:v>
                </c:pt>
                <c:pt idx="1">
                  <c:v>2015</c:v>
                </c:pt>
                <c:pt idx="2">
                  <c:v>2020</c:v>
                </c:pt>
                <c:pt idx="3">
                  <c:v>2025</c:v>
                </c:pt>
                <c:pt idx="4">
                  <c:v>2030</c:v>
                </c:pt>
                <c:pt idx="5">
                  <c:v>2035</c:v>
                </c:pt>
                <c:pt idx="6">
                  <c:v>2040</c:v>
                </c:pt>
              </c:numCache>
            </c:numRef>
          </c:cat>
          <c:val>
            <c:numRef>
              <c:f>'Eur-gen '!$D$30:$J$30</c:f>
              <c:numCache>
                <c:formatCode>#,##0</c:formatCode>
                <c:ptCount val="7"/>
                <c:pt idx="0">
                  <c:v>77.304699999999997</c:v>
                </c:pt>
                <c:pt idx="1">
                  <c:v>49.491</c:v>
                </c:pt>
                <c:pt idx="2">
                  <c:v>47.717199999999998</c:v>
                </c:pt>
                <c:pt idx="3">
                  <c:v>45.415300000000002</c:v>
                </c:pt>
                <c:pt idx="4">
                  <c:v>43.226199999999999</c:v>
                </c:pt>
                <c:pt idx="5">
                  <c:v>41.144399999999997</c:v>
                </c:pt>
                <c:pt idx="6">
                  <c:v>39.164700000000003</c:v>
                </c:pt>
              </c:numCache>
            </c:numRef>
          </c:val>
        </c:ser>
        <c:ser>
          <c:idx val="1"/>
          <c:order val="2"/>
          <c:tx>
            <c:strRef>
              <c:f>'Eur-gen '!$C$34</c:f>
              <c:strCache>
                <c:ptCount val="1"/>
                <c:pt idx="0">
                  <c:v>Renewable</c:v>
                </c:pt>
              </c:strCache>
            </c:strRef>
          </c:tx>
          <c:spPr>
            <a:solidFill>
              <a:schemeClr val="accent3"/>
            </a:solidFill>
          </c:spPr>
          <c:invertIfNegative val="0"/>
          <c:cat>
            <c:numRef>
              <c:f>'Eur-gen '!$D$29:$J$29</c:f>
              <c:numCache>
                <c:formatCode>General</c:formatCode>
                <c:ptCount val="7"/>
                <c:pt idx="0">
                  <c:v>2010</c:v>
                </c:pt>
                <c:pt idx="1">
                  <c:v>2015</c:v>
                </c:pt>
                <c:pt idx="2">
                  <c:v>2020</c:v>
                </c:pt>
                <c:pt idx="3">
                  <c:v>2025</c:v>
                </c:pt>
                <c:pt idx="4">
                  <c:v>2030</c:v>
                </c:pt>
                <c:pt idx="5">
                  <c:v>2035</c:v>
                </c:pt>
                <c:pt idx="6">
                  <c:v>2040</c:v>
                </c:pt>
              </c:numCache>
            </c:numRef>
          </c:cat>
          <c:val>
            <c:numRef>
              <c:f>'Eur-gen '!$D$34:$J$34</c:f>
              <c:numCache>
                <c:formatCode>#,##0</c:formatCode>
                <c:ptCount val="7"/>
                <c:pt idx="0">
                  <c:v>882.16499999999996</c:v>
                </c:pt>
                <c:pt idx="1">
                  <c:v>1134.942</c:v>
                </c:pt>
                <c:pt idx="2">
                  <c:v>1231.9254000000001</c:v>
                </c:pt>
                <c:pt idx="3">
                  <c:v>1514.7699</c:v>
                </c:pt>
                <c:pt idx="4">
                  <c:v>1718.3099</c:v>
                </c:pt>
                <c:pt idx="5">
                  <c:v>1746.6927000000001</c:v>
                </c:pt>
                <c:pt idx="6">
                  <c:v>1844.7963999999999</c:v>
                </c:pt>
              </c:numCache>
            </c:numRef>
          </c:val>
        </c:ser>
        <c:ser>
          <c:idx val="2"/>
          <c:order val="3"/>
          <c:tx>
            <c:strRef>
              <c:f>'Eur-gen '!$C$31</c:f>
              <c:strCache>
                <c:ptCount val="1"/>
                <c:pt idx="0">
                  <c:v>Gas</c:v>
                </c:pt>
              </c:strCache>
            </c:strRef>
          </c:tx>
          <c:spPr>
            <a:solidFill>
              <a:schemeClr val="accent1"/>
            </a:solidFill>
          </c:spPr>
          <c:invertIfNegative val="0"/>
          <c:cat>
            <c:numRef>
              <c:f>'Eur-gen '!$D$29:$J$29</c:f>
              <c:numCache>
                <c:formatCode>General</c:formatCode>
                <c:ptCount val="7"/>
                <c:pt idx="0">
                  <c:v>2010</c:v>
                </c:pt>
                <c:pt idx="1">
                  <c:v>2015</c:v>
                </c:pt>
                <c:pt idx="2">
                  <c:v>2020</c:v>
                </c:pt>
                <c:pt idx="3">
                  <c:v>2025</c:v>
                </c:pt>
                <c:pt idx="4">
                  <c:v>2030</c:v>
                </c:pt>
                <c:pt idx="5">
                  <c:v>2035</c:v>
                </c:pt>
                <c:pt idx="6">
                  <c:v>2040</c:v>
                </c:pt>
              </c:numCache>
            </c:numRef>
          </c:cat>
          <c:val>
            <c:numRef>
              <c:f>'Eur-gen '!$D$31:$J$31</c:f>
              <c:numCache>
                <c:formatCode>#,##0</c:formatCode>
                <c:ptCount val="7"/>
                <c:pt idx="0">
                  <c:v>825.50580000000002</c:v>
                </c:pt>
                <c:pt idx="1">
                  <c:v>569.48800000000006</c:v>
                </c:pt>
                <c:pt idx="2">
                  <c:v>640.23620000000005</c:v>
                </c:pt>
                <c:pt idx="3">
                  <c:v>627.02970000000005</c:v>
                </c:pt>
                <c:pt idx="4">
                  <c:v>653.46569999999997</c:v>
                </c:pt>
                <c:pt idx="5">
                  <c:v>923.62139999999999</c:v>
                </c:pt>
                <c:pt idx="6">
                  <c:v>1138.8923</c:v>
                </c:pt>
              </c:numCache>
            </c:numRef>
          </c:val>
        </c:ser>
        <c:ser>
          <c:idx val="3"/>
          <c:order val="4"/>
          <c:tx>
            <c:strRef>
              <c:f>'Eur-gen '!$C$33</c:f>
              <c:strCache>
                <c:ptCount val="1"/>
                <c:pt idx="0">
                  <c:v>Nuclear</c:v>
                </c:pt>
              </c:strCache>
            </c:strRef>
          </c:tx>
          <c:spPr>
            <a:solidFill>
              <a:schemeClr val="accent5"/>
            </a:solidFill>
          </c:spPr>
          <c:invertIfNegative val="0"/>
          <c:cat>
            <c:numRef>
              <c:f>'Eur-gen '!$D$29:$J$29</c:f>
              <c:numCache>
                <c:formatCode>General</c:formatCode>
                <c:ptCount val="7"/>
                <c:pt idx="0">
                  <c:v>2010</c:v>
                </c:pt>
                <c:pt idx="1">
                  <c:v>2015</c:v>
                </c:pt>
                <c:pt idx="2">
                  <c:v>2020</c:v>
                </c:pt>
                <c:pt idx="3">
                  <c:v>2025</c:v>
                </c:pt>
                <c:pt idx="4">
                  <c:v>2030</c:v>
                </c:pt>
                <c:pt idx="5">
                  <c:v>2035</c:v>
                </c:pt>
                <c:pt idx="6">
                  <c:v>2040</c:v>
                </c:pt>
              </c:numCache>
            </c:numRef>
          </c:cat>
          <c:val>
            <c:numRef>
              <c:f>'Eur-gen '!$D$33:$J$33</c:f>
              <c:numCache>
                <c:formatCode>#,##0</c:formatCode>
                <c:ptCount val="7"/>
                <c:pt idx="0">
                  <c:v>871.66800000000001</c:v>
                </c:pt>
                <c:pt idx="1">
                  <c:v>828.21600000000001</c:v>
                </c:pt>
                <c:pt idx="2">
                  <c:v>727.66229999999996</c:v>
                </c:pt>
                <c:pt idx="3">
                  <c:v>662.15949999999998</c:v>
                </c:pt>
                <c:pt idx="4">
                  <c:v>662.6069</c:v>
                </c:pt>
                <c:pt idx="5">
                  <c:v>619.9556</c:v>
                </c:pt>
                <c:pt idx="6">
                  <c:v>593.50850000000003</c:v>
                </c:pt>
              </c:numCache>
            </c:numRef>
          </c:val>
        </c:ser>
        <c:dLbls>
          <c:showLegendKey val="0"/>
          <c:showVal val="0"/>
          <c:showCatName val="0"/>
          <c:showSerName val="0"/>
          <c:showPercent val="0"/>
          <c:showBubbleSize val="0"/>
        </c:dLbls>
        <c:gapWidth val="150"/>
        <c:overlap val="100"/>
        <c:axId val="251996464"/>
        <c:axId val="251997024"/>
      </c:barChart>
      <c:catAx>
        <c:axId val="251996464"/>
        <c:scaling>
          <c:orientation val="minMax"/>
        </c:scaling>
        <c:delete val="0"/>
        <c:axPos val="b"/>
        <c:numFmt formatCode="General" sourceLinked="1"/>
        <c:majorTickMark val="out"/>
        <c:minorTickMark val="none"/>
        <c:tickLblPos val="nextTo"/>
        <c:spPr>
          <a:ln>
            <a:solidFill>
              <a:schemeClr val="tx1"/>
            </a:solidFill>
          </a:ln>
        </c:spPr>
        <c:txPr>
          <a:bodyPr/>
          <a:lstStyle/>
          <a:p>
            <a:pPr>
              <a:defRPr sz="1400"/>
            </a:pPr>
            <a:endParaRPr lang="en-US"/>
          </a:p>
        </c:txPr>
        <c:crossAx val="251997024"/>
        <c:crosses val="autoZero"/>
        <c:auto val="1"/>
        <c:lblAlgn val="ctr"/>
        <c:lblOffset val="100"/>
        <c:tickLblSkip val="2"/>
        <c:noMultiLvlLbl val="0"/>
      </c:catAx>
      <c:valAx>
        <c:axId val="251997024"/>
        <c:scaling>
          <c:orientation val="minMax"/>
        </c:scaling>
        <c:delete val="0"/>
        <c:axPos val="l"/>
        <c:majorGridlines>
          <c:spPr>
            <a:ln>
              <a:solidFill>
                <a:schemeClr val="bg1">
                  <a:lumMod val="75000"/>
                </a:schemeClr>
              </a:solidFill>
            </a:ln>
          </c:spPr>
        </c:majorGridlines>
        <c:numFmt formatCode="#,##0" sourceLinked="1"/>
        <c:majorTickMark val="none"/>
        <c:minorTickMark val="none"/>
        <c:tickLblPos val="nextTo"/>
        <c:spPr>
          <a:noFill/>
          <a:ln>
            <a:noFill/>
          </a:ln>
        </c:spPr>
        <c:txPr>
          <a:bodyPr/>
          <a:lstStyle/>
          <a:p>
            <a:pPr>
              <a:defRPr sz="1400"/>
            </a:pPr>
            <a:endParaRPr lang="en-US"/>
          </a:p>
        </c:txPr>
        <c:crossAx val="251996464"/>
        <c:crosses val="autoZero"/>
        <c:crossBetween val="between"/>
      </c:valAx>
    </c:plotArea>
    <c:plotVisOnly val="1"/>
    <c:dispBlanksAs val="zero"/>
    <c:showDLblsOverMax val="0"/>
  </c:chart>
  <c:spPr>
    <a:noFill/>
    <a:ln>
      <a:noFill/>
    </a:ln>
  </c:spPr>
  <c:txPr>
    <a:bodyPr/>
    <a:lstStyle/>
    <a:p>
      <a:pPr>
        <a:defRPr sz="900">
          <a:latin typeface="Arial" panose="020B0604020202020204" pitchFamily="34" charset="0"/>
          <a:cs typeface="Arial" panose="020B0604020202020204" pitchFamily="34" charset="0"/>
        </a:defRPr>
      </a:pPr>
      <a:endParaRPr lang="en-US"/>
    </a:p>
  </c:txPr>
  <c:externalData r:id="rId1">
    <c:autoUpdate val="0"/>
  </c:externalData>
  <c:userShapes r:id="rId2"/>
</c:chartSpace>
</file>

<file path=ppt/charts/chart5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0520847684455749"/>
          <c:y val="8.6275135608048975E-2"/>
          <c:w val="0.8528184601924762"/>
          <c:h val="0.79464678915135611"/>
        </c:manualLayout>
      </c:layout>
      <c:areaChart>
        <c:grouping val="stacked"/>
        <c:varyColors val="0"/>
        <c:ser>
          <c:idx val="4"/>
          <c:order val="0"/>
          <c:tx>
            <c:v>Electricity</c:v>
          </c:tx>
          <c:spPr>
            <a:solidFill>
              <a:srgbClr val="FFC715"/>
            </a:solidFill>
            <a:ln>
              <a:solidFill>
                <a:schemeClr val="accent4"/>
              </a:solidFill>
            </a:ln>
          </c:spPr>
          <c:cat>
            <c:numRef>
              <c:f>'Slide 1'!$W$37:$BA$37</c:f>
              <c:numCache>
                <c:formatCode>General</c:formatCode>
                <c:ptCount val="3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numCache>
            </c:numRef>
          </c:cat>
          <c:val>
            <c:numRef>
              <c:f>'Slide 1'!$W$41:$BA$41</c:f>
              <c:numCache>
                <c:formatCode>General</c:formatCode>
                <c:ptCount val="31"/>
                <c:pt idx="0">
                  <c:v>17.775099999999998</c:v>
                </c:pt>
                <c:pt idx="1">
                  <c:v>17.992999999999999</c:v>
                </c:pt>
                <c:pt idx="2">
                  <c:v>18.393899999999999</c:v>
                </c:pt>
                <c:pt idx="3">
                  <c:v>19.129799999999999</c:v>
                </c:pt>
                <c:pt idx="4">
                  <c:v>19.464400000000001</c:v>
                </c:pt>
                <c:pt idx="5">
                  <c:v>20.1569</c:v>
                </c:pt>
                <c:pt idx="6">
                  <c:v>20.649699999999999</c:v>
                </c:pt>
                <c:pt idx="7">
                  <c:v>21.010899999999999</c:v>
                </c:pt>
                <c:pt idx="8">
                  <c:v>21.440300000000001</c:v>
                </c:pt>
                <c:pt idx="9">
                  <c:v>21.8123</c:v>
                </c:pt>
                <c:pt idx="10">
                  <c:v>22.190100000000001</c:v>
                </c:pt>
                <c:pt idx="11">
                  <c:v>22.676500000000001</c:v>
                </c:pt>
                <c:pt idx="12">
                  <c:v>23.175999999999998</c:v>
                </c:pt>
                <c:pt idx="13">
                  <c:v>23.671299999999999</c:v>
                </c:pt>
                <c:pt idx="14">
                  <c:v>24.166</c:v>
                </c:pt>
                <c:pt idx="15">
                  <c:v>24.6736</c:v>
                </c:pt>
                <c:pt idx="16">
                  <c:v>25.2057</c:v>
                </c:pt>
                <c:pt idx="17">
                  <c:v>25.761299999999999</c:v>
                </c:pt>
                <c:pt idx="18">
                  <c:v>26.3413</c:v>
                </c:pt>
                <c:pt idx="19">
                  <c:v>26.933800000000002</c:v>
                </c:pt>
                <c:pt idx="20">
                  <c:v>27.517600000000002</c:v>
                </c:pt>
                <c:pt idx="21">
                  <c:v>28.104700000000001</c:v>
                </c:pt>
                <c:pt idx="22">
                  <c:v>28.6996</c:v>
                </c:pt>
                <c:pt idx="23">
                  <c:v>29.320900000000002</c:v>
                </c:pt>
                <c:pt idx="24">
                  <c:v>29.959399999999999</c:v>
                </c:pt>
                <c:pt idx="25">
                  <c:v>30.609000000000002</c:v>
                </c:pt>
                <c:pt idx="26">
                  <c:v>31.260400000000001</c:v>
                </c:pt>
                <c:pt idx="27">
                  <c:v>31.912800000000001</c:v>
                </c:pt>
                <c:pt idx="28">
                  <c:v>32.567599999999999</c:v>
                </c:pt>
                <c:pt idx="29">
                  <c:v>33.220500000000001</c:v>
                </c:pt>
                <c:pt idx="30">
                  <c:v>33.878399999999999</c:v>
                </c:pt>
              </c:numCache>
            </c:numRef>
          </c:val>
        </c:ser>
        <c:ser>
          <c:idx val="0"/>
          <c:order val="1"/>
          <c:tx>
            <c:v>Natural gas</c:v>
          </c:tx>
          <c:spPr>
            <a:solidFill>
              <a:schemeClr val="accent1"/>
            </a:solidFill>
            <a:ln w="25400">
              <a:noFill/>
            </a:ln>
          </c:spPr>
          <c:cat>
            <c:numRef>
              <c:f>'Slide 1'!$W$37:$BA$37</c:f>
              <c:numCache>
                <c:formatCode>General</c:formatCode>
                <c:ptCount val="3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numCache>
            </c:numRef>
          </c:cat>
          <c:val>
            <c:numRef>
              <c:f>'Slide 1'!$W$39:$BA$39</c:f>
              <c:numCache>
                <c:formatCode>General</c:formatCode>
                <c:ptCount val="31"/>
                <c:pt idx="0">
                  <c:v>20.097999999999999</c:v>
                </c:pt>
                <c:pt idx="1">
                  <c:v>19.934100000000001</c:v>
                </c:pt>
                <c:pt idx="2">
                  <c:v>19.541699999999999</c:v>
                </c:pt>
                <c:pt idx="3">
                  <c:v>20.473099999999999</c:v>
                </c:pt>
                <c:pt idx="4">
                  <c:v>20.021599999999999</c:v>
                </c:pt>
                <c:pt idx="5">
                  <c:v>20.035900000000002</c:v>
                </c:pt>
                <c:pt idx="6">
                  <c:v>20.194500000000001</c:v>
                </c:pt>
                <c:pt idx="7">
                  <c:v>20.587</c:v>
                </c:pt>
                <c:pt idx="8">
                  <c:v>20.793099999999999</c:v>
                </c:pt>
                <c:pt idx="9">
                  <c:v>20.892600000000002</c:v>
                </c:pt>
                <c:pt idx="10">
                  <c:v>21.0303</c:v>
                </c:pt>
                <c:pt idx="11">
                  <c:v>21.218499999999999</c:v>
                </c:pt>
                <c:pt idx="12">
                  <c:v>21.422899999999998</c:v>
                </c:pt>
                <c:pt idx="13">
                  <c:v>21.5962</c:v>
                </c:pt>
                <c:pt idx="14">
                  <c:v>21.756499999999999</c:v>
                </c:pt>
                <c:pt idx="15">
                  <c:v>21.950600000000001</c:v>
                </c:pt>
                <c:pt idx="16">
                  <c:v>22.133800000000001</c:v>
                </c:pt>
                <c:pt idx="17">
                  <c:v>22.3141</c:v>
                </c:pt>
                <c:pt idx="18">
                  <c:v>22.486899999999999</c:v>
                </c:pt>
                <c:pt idx="19">
                  <c:v>22.693999999999999</c:v>
                </c:pt>
                <c:pt idx="20">
                  <c:v>22.884599999999999</c:v>
                </c:pt>
                <c:pt idx="21">
                  <c:v>23.0915</c:v>
                </c:pt>
                <c:pt idx="22">
                  <c:v>23.3002</c:v>
                </c:pt>
                <c:pt idx="23">
                  <c:v>23.485499999999998</c:v>
                </c:pt>
                <c:pt idx="24">
                  <c:v>23.671299999999999</c:v>
                </c:pt>
                <c:pt idx="25">
                  <c:v>23.8414</c:v>
                </c:pt>
                <c:pt idx="26">
                  <c:v>24.0336</c:v>
                </c:pt>
                <c:pt idx="27">
                  <c:v>24.2273</c:v>
                </c:pt>
                <c:pt idx="28">
                  <c:v>24.415299999999998</c:v>
                </c:pt>
                <c:pt idx="29">
                  <c:v>24.591999999999999</c:v>
                </c:pt>
                <c:pt idx="30">
                  <c:v>24.7806</c:v>
                </c:pt>
              </c:numCache>
            </c:numRef>
          </c:val>
        </c:ser>
        <c:ser>
          <c:idx val="1"/>
          <c:order val="2"/>
          <c:tx>
            <c:v>Liquids</c:v>
          </c:tx>
          <c:spPr>
            <a:solidFill>
              <a:schemeClr val="accent2"/>
            </a:solidFill>
            <a:ln w="25400">
              <a:noFill/>
            </a:ln>
          </c:spPr>
          <c:cat>
            <c:numRef>
              <c:f>'Slide 1'!$W$37:$BA$37</c:f>
              <c:numCache>
                <c:formatCode>General</c:formatCode>
                <c:ptCount val="3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numCache>
            </c:numRef>
          </c:cat>
          <c:val>
            <c:numRef>
              <c:f>'Slide 1'!$W$38:$BA$38</c:f>
              <c:numCache>
                <c:formatCode>General</c:formatCode>
                <c:ptCount val="31"/>
                <c:pt idx="0">
                  <c:v>8.7617999999999991</c:v>
                </c:pt>
                <c:pt idx="1">
                  <c:v>8.4390999999999998</c:v>
                </c:pt>
                <c:pt idx="2">
                  <c:v>8.2718000000000007</c:v>
                </c:pt>
                <c:pt idx="3">
                  <c:v>8.3489000000000004</c:v>
                </c:pt>
                <c:pt idx="4">
                  <c:v>8.2327999999999992</c:v>
                </c:pt>
                <c:pt idx="5">
                  <c:v>8.4760000000000009</c:v>
                </c:pt>
                <c:pt idx="6">
                  <c:v>8.4631000000000007</c:v>
                </c:pt>
                <c:pt idx="7">
                  <c:v>8.5132999999999992</c:v>
                </c:pt>
                <c:pt idx="8">
                  <c:v>8.4016000000000002</c:v>
                </c:pt>
                <c:pt idx="9">
                  <c:v>8.3406000000000002</c:v>
                </c:pt>
                <c:pt idx="10">
                  <c:v>8.3093000000000004</c:v>
                </c:pt>
                <c:pt idx="11">
                  <c:v>8.2848000000000006</c:v>
                </c:pt>
                <c:pt idx="12">
                  <c:v>8.2681000000000004</c:v>
                </c:pt>
                <c:pt idx="13">
                  <c:v>8.2547999999999995</c:v>
                </c:pt>
                <c:pt idx="14">
                  <c:v>8.2446000000000002</c:v>
                </c:pt>
                <c:pt idx="15">
                  <c:v>8.2312999999999992</c:v>
                </c:pt>
                <c:pt idx="16">
                  <c:v>8.2210999999999999</c:v>
                </c:pt>
                <c:pt idx="17">
                  <c:v>8.2117000000000004</c:v>
                </c:pt>
                <c:pt idx="18">
                  <c:v>8.2075999999999993</c:v>
                </c:pt>
                <c:pt idx="19">
                  <c:v>8.2002000000000006</c:v>
                </c:pt>
                <c:pt idx="20">
                  <c:v>8.1881000000000004</c:v>
                </c:pt>
                <c:pt idx="21">
                  <c:v>8.1760999999999999</c:v>
                </c:pt>
                <c:pt idx="22">
                  <c:v>8.1617999999999995</c:v>
                </c:pt>
                <c:pt idx="23">
                  <c:v>8.1575000000000006</c:v>
                </c:pt>
                <c:pt idx="24">
                  <c:v>8.1483000000000008</c:v>
                </c:pt>
                <c:pt idx="25">
                  <c:v>8.1431000000000004</c:v>
                </c:pt>
                <c:pt idx="26">
                  <c:v>8.1311</c:v>
                </c:pt>
                <c:pt idx="27">
                  <c:v>8.1286000000000005</c:v>
                </c:pt>
                <c:pt idx="28">
                  <c:v>8.1239000000000008</c:v>
                </c:pt>
                <c:pt idx="29">
                  <c:v>8.1158000000000001</c:v>
                </c:pt>
                <c:pt idx="30">
                  <c:v>8.1137999999999995</c:v>
                </c:pt>
              </c:numCache>
            </c:numRef>
          </c:val>
        </c:ser>
        <c:ser>
          <c:idx val="2"/>
          <c:order val="3"/>
          <c:tx>
            <c:v>Coal</c:v>
          </c:tx>
          <c:spPr>
            <a:solidFill>
              <a:schemeClr val="tx1"/>
            </a:solidFill>
            <a:ln w="25400">
              <a:noFill/>
            </a:ln>
          </c:spPr>
          <c:cat>
            <c:numRef>
              <c:f>'Slide 1'!$W$37:$BA$37</c:f>
              <c:numCache>
                <c:formatCode>General</c:formatCode>
                <c:ptCount val="3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numCache>
            </c:numRef>
          </c:cat>
          <c:val>
            <c:numRef>
              <c:f>'Slide 1'!$W$40:$BA$40</c:f>
              <c:numCache>
                <c:formatCode>General</c:formatCode>
                <c:ptCount val="31"/>
                <c:pt idx="0">
                  <c:v>4.4124999999999996</c:v>
                </c:pt>
                <c:pt idx="1">
                  <c:v>4.4870999999999999</c:v>
                </c:pt>
                <c:pt idx="2">
                  <c:v>4.7908999999999997</c:v>
                </c:pt>
                <c:pt idx="3">
                  <c:v>4.5872999999999999</c:v>
                </c:pt>
                <c:pt idx="4">
                  <c:v>4.4385000000000003</c:v>
                </c:pt>
                <c:pt idx="5">
                  <c:v>4.3963999999999999</c:v>
                </c:pt>
                <c:pt idx="6">
                  <c:v>4.3296999999999999</c:v>
                </c:pt>
                <c:pt idx="7">
                  <c:v>4.2553000000000001</c:v>
                </c:pt>
                <c:pt idx="8">
                  <c:v>4.1879999999999997</c:v>
                </c:pt>
                <c:pt idx="9">
                  <c:v>4.1219999999999999</c:v>
                </c:pt>
                <c:pt idx="10">
                  <c:v>4.0690999999999997</c:v>
                </c:pt>
                <c:pt idx="11">
                  <c:v>4.0183999999999997</c:v>
                </c:pt>
                <c:pt idx="12">
                  <c:v>3.9714</c:v>
                </c:pt>
                <c:pt idx="13">
                  <c:v>3.9220999999999999</c:v>
                </c:pt>
                <c:pt idx="14">
                  <c:v>3.8761999999999999</c:v>
                </c:pt>
                <c:pt idx="15">
                  <c:v>3.8365999999999998</c:v>
                </c:pt>
                <c:pt idx="16">
                  <c:v>3.7955000000000001</c:v>
                </c:pt>
                <c:pt idx="17">
                  <c:v>3.7530000000000001</c:v>
                </c:pt>
                <c:pt idx="18">
                  <c:v>3.71</c:v>
                </c:pt>
                <c:pt idx="19">
                  <c:v>3.6692999999999998</c:v>
                </c:pt>
                <c:pt idx="20">
                  <c:v>3.6246</c:v>
                </c:pt>
                <c:pt idx="21">
                  <c:v>3.5802</c:v>
                </c:pt>
                <c:pt idx="22">
                  <c:v>3.5373000000000001</c:v>
                </c:pt>
                <c:pt idx="23">
                  <c:v>3.492</c:v>
                </c:pt>
                <c:pt idx="24">
                  <c:v>3.4472999999999998</c:v>
                </c:pt>
                <c:pt idx="25">
                  <c:v>3.4026000000000001</c:v>
                </c:pt>
                <c:pt idx="26">
                  <c:v>3.3641000000000001</c:v>
                </c:pt>
                <c:pt idx="27">
                  <c:v>3.3283</c:v>
                </c:pt>
                <c:pt idx="28">
                  <c:v>3.2936999999999999</c:v>
                </c:pt>
                <c:pt idx="29">
                  <c:v>3.2599</c:v>
                </c:pt>
                <c:pt idx="30">
                  <c:v>3.2311000000000001</c:v>
                </c:pt>
              </c:numCache>
            </c:numRef>
          </c:val>
        </c:ser>
        <c:ser>
          <c:idx val="3"/>
          <c:order val="4"/>
          <c:tx>
            <c:v>Renewables</c:v>
          </c:tx>
          <c:spPr>
            <a:solidFill>
              <a:srgbClr val="009900"/>
            </a:solidFill>
            <a:ln w="25400">
              <a:solidFill>
                <a:schemeClr val="accent3"/>
              </a:solidFill>
            </a:ln>
          </c:spPr>
          <c:cat>
            <c:numRef>
              <c:f>'Slide 1'!$W$37:$BA$37</c:f>
              <c:numCache>
                <c:formatCode>General</c:formatCode>
                <c:ptCount val="3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numCache>
            </c:numRef>
          </c:cat>
          <c:val>
            <c:numRef>
              <c:f>'Slide 1'!$W$42:$BA$42</c:f>
              <c:numCache>
                <c:formatCode>General</c:formatCode>
                <c:ptCount val="31"/>
                <c:pt idx="0">
                  <c:v>1.0096000000000001</c:v>
                </c:pt>
                <c:pt idx="1">
                  <c:v>1.0961000000000001</c:v>
                </c:pt>
                <c:pt idx="2">
                  <c:v>1.0924</c:v>
                </c:pt>
                <c:pt idx="3">
                  <c:v>1.4443999999999999</c:v>
                </c:pt>
                <c:pt idx="4">
                  <c:v>1.5053000000000001</c:v>
                </c:pt>
                <c:pt idx="5">
                  <c:v>1.3613</c:v>
                </c:pt>
                <c:pt idx="6">
                  <c:v>1.3009999999999999</c:v>
                </c:pt>
                <c:pt idx="7">
                  <c:v>1.3170999999999999</c:v>
                </c:pt>
                <c:pt idx="8">
                  <c:v>1.3425</c:v>
                </c:pt>
                <c:pt idx="9">
                  <c:v>1.3614999999999999</c:v>
                </c:pt>
                <c:pt idx="10">
                  <c:v>1.3714</c:v>
                </c:pt>
                <c:pt idx="11">
                  <c:v>1.3771</c:v>
                </c:pt>
                <c:pt idx="12">
                  <c:v>1.381</c:v>
                </c:pt>
                <c:pt idx="13">
                  <c:v>1.3845000000000001</c:v>
                </c:pt>
                <c:pt idx="14">
                  <c:v>1.3882000000000001</c:v>
                </c:pt>
                <c:pt idx="15">
                  <c:v>1.3925000000000001</c:v>
                </c:pt>
                <c:pt idx="16">
                  <c:v>1.3967000000000001</c:v>
                </c:pt>
                <c:pt idx="17">
                  <c:v>1.4</c:v>
                </c:pt>
                <c:pt idx="18">
                  <c:v>1.4019999999999999</c:v>
                </c:pt>
                <c:pt idx="19">
                  <c:v>1.4041999999999999</c:v>
                </c:pt>
                <c:pt idx="20">
                  <c:v>1.4074</c:v>
                </c:pt>
                <c:pt idx="21">
                  <c:v>1.4116</c:v>
                </c:pt>
                <c:pt idx="22">
                  <c:v>1.4162999999999999</c:v>
                </c:pt>
                <c:pt idx="23">
                  <c:v>1.4196</c:v>
                </c:pt>
                <c:pt idx="24">
                  <c:v>1.4234</c:v>
                </c:pt>
                <c:pt idx="25">
                  <c:v>1.4274</c:v>
                </c:pt>
                <c:pt idx="26">
                  <c:v>1.4330000000000001</c:v>
                </c:pt>
                <c:pt idx="27">
                  <c:v>1.4381999999999999</c:v>
                </c:pt>
                <c:pt idx="28">
                  <c:v>1.4434</c:v>
                </c:pt>
                <c:pt idx="29">
                  <c:v>1.4494</c:v>
                </c:pt>
                <c:pt idx="30">
                  <c:v>1.4556</c:v>
                </c:pt>
              </c:numCache>
            </c:numRef>
          </c:val>
        </c:ser>
        <c:dLbls>
          <c:showLegendKey val="0"/>
          <c:showVal val="0"/>
          <c:showCatName val="0"/>
          <c:showSerName val="0"/>
          <c:showPercent val="0"/>
          <c:showBubbleSize val="0"/>
        </c:dLbls>
        <c:axId val="252001504"/>
        <c:axId val="252002064"/>
      </c:areaChart>
      <c:catAx>
        <c:axId val="252001504"/>
        <c:scaling>
          <c:orientation val="minMax"/>
        </c:scaling>
        <c:delete val="0"/>
        <c:axPos val="b"/>
        <c:numFmt formatCode="General" sourceLinked="1"/>
        <c:majorTickMark val="out"/>
        <c:minorTickMark val="none"/>
        <c:tickLblPos val="nextTo"/>
        <c:spPr>
          <a:solidFill>
            <a:schemeClr val="bg1"/>
          </a:solidFill>
          <a:ln w="12700">
            <a:solidFill>
              <a:schemeClr val="tx1"/>
            </a:solidFill>
          </a:ln>
        </c:spPr>
        <c:txPr>
          <a:bodyPr/>
          <a:lstStyle/>
          <a:p>
            <a:pPr>
              <a:defRPr sz="1400"/>
            </a:pPr>
            <a:endParaRPr lang="en-US"/>
          </a:p>
        </c:txPr>
        <c:crossAx val="252002064"/>
        <c:crosses val="autoZero"/>
        <c:auto val="1"/>
        <c:lblAlgn val="ctr"/>
        <c:lblOffset val="100"/>
        <c:tickLblSkip val="5"/>
        <c:tickMarkSkip val="5"/>
        <c:noMultiLvlLbl val="0"/>
      </c:catAx>
      <c:valAx>
        <c:axId val="252002064"/>
        <c:scaling>
          <c:orientation val="minMax"/>
          <c:min val="0"/>
        </c:scaling>
        <c:delete val="0"/>
        <c:axPos val="l"/>
        <c:majorGridlines>
          <c:spPr>
            <a:ln>
              <a:solidFill>
                <a:schemeClr val="bg1">
                  <a:lumMod val="75000"/>
                </a:schemeClr>
              </a:solidFill>
            </a:ln>
          </c:spPr>
        </c:majorGridlines>
        <c:numFmt formatCode="0" sourceLinked="0"/>
        <c:majorTickMark val="none"/>
        <c:minorTickMark val="none"/>
        <c:tickLblPos val="nextTo"/>
        <c:spPr>
          <a:solidFill>
            <a:schemeClr val="bg1"/>
          </a:solidFill>
          <a:ln>
            <a:noFill/>
          </a:ln>
        </c:spPr>
        <c:txPr>
          <a:bodyPr/>
          <a:lstStyle/>
          <a:p>
            <a:pPr>
              <a:defRPr sz="1400"/>
            </a:pPr>
            <a:endParaRPr lang="en-US"/>
          </a:p>
        </c:txPr>
        <c:crossAx val="252001504"/>
        <c:crosses val="autoZero"/>
        <c:crossBetween val="midCat"/>
        <c:majorUnit val="20"/>
      </c:valAx>
    </c:plotArea>
    <c:plotVisOnly val="1"/>
    <c:dispBlanksAs val="gap"/>
    <c:showDLblsOverMax val="0"/>
  </c:chart>
  <c:spPr>
    <a:solidFill>
      <a:schemeClr val="bg1"/>
    </a:solidFill>
    <a:ln>
      <a:noFill/>
    </a:ln>
  </c:spPr>
  <c:txPr>
    <a:bodyPr/>
    <a:lstStyle/>
    <a:p>
      <a:pPr>
        <a:defRPr sz="900">
          <a:latin typeface="Arial" panose="020B0604020202020204" pitchFamily="34" charset="0"/>
          <a:cs typeface="Arial" panose="020B0604020202020204" pitchFamily="34" charset="0"/>
        </a:defRPr>
      </a:pPr>
      <a:endParaRPr lang="en-US"/>
    </a:p>
  </c:txPr>
  <c:externalData r:id="rId1">
    <c:autoUpdate val="0"/>
  </c:externalData>
  <c:userShapes r:id="rId2"/>
</c:chartSpace>
</file>

<file path=ppt/charts/chart57.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0843334238392614"/>
          <c:y val="9.5792519113205493E-2"/>
          <c:w val="0.65443635697543445"/>
          <c:h val="0.78913455818022749"/>
        </c:manualLayout>
      </c:layout>
      <c:areaChart>
        <c:grouping val="stacked"/>
        <c:varyColors val="0"/>
        <c:ser>
          <c:idx val="2"/>
          <c:order val="0"/>
          <c:tx>
            <c:v>Electricity</c:v>
          </c:tx>
          <c:spPr>
            <a:solidFill>
              <a:srgbClr val="FFC715"/>
            </a:solidFill>
            <a:ln w="25400">
              <a:solidFill>
                <a:schemeClr val="accent4"/>
              </a:solidFill>
            </a:ln>
          </c:spPr>
          <c:cat>
            <c:numRef>
              <c:f>'Slide 1'!$W$37:$BA$37</c:f>
              <c:numCache>
                <c:formatCode>General</c:formatCode>
                <c:ptCount val="3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numCache>
            </c:numRef>
          </c:cat>
          <c:val>
            <c:numRef>
              <c:f>'Slide 1'!$W$47:$BA$47</c:f>
              <c:numCache>
                <c:formatCode>General</c:formatCode>
                <c:ptCount val="31"/>
                <c:pt idx="0">
                  <c:v>15.014200000000001</c:v>
                </c:pt>
                <c:pt idx="1">
                  <c:v>15.1412</c:v>
                </c:pt>
                <c:pt idx="2">
                  <c:v>15.361599999999999</c:v>
                </c:pt>
                <c:pt idx="3">
                  <c:v>15.679500000000001</c:v>
                </c:pt>
                <c:pt idx="4">
                  <c:v>15.8224</c:v>
                </c:pt>
                <c:pt idx="5">
                  <c:v>16.248899999999999</c:v>
                </c:pt>
                <c:pt idx="6">
                  <c:v>16.572900000000001</c:v>
                </c:pt>
                <c:pt idx="7">
                  <c:v>16.824999999999999</c:v>
                </c:pt>
                <c:pt idx="8">
                  <c:v>17.150200000000002</c:v>
                </c:pt>
                <c:pt idx="9">
                  <c:v>17.446100000000001</c:v>
                </c:pt>
                <c:pt idx="10">
                  <c:v>17.7393</c:v>
                </c:pt>
                <c:pt idx="11">
                  <c:v>18.0825</c:v>
                </c:pt>
                <c:pt idx="12">
                  <c:v>18.431100000000001</c:v>
                </c:pt>
                <c:pt idx="13">
                  <c:v>18.782499999999999</c:v>
                </c:pt>
                <c:pt idx="14">
                  <c:v>19.120799999999999</c:v>
                </c:pt>
                <c:pt idx="15">
                  <c:v>19.445399999999999</c:v>
                </c:pt>
                <c:pt idx="16">
                  <c:v>19.779199999999999</c:v>
                </c:pt>
                <c:pt idx="17">
                  <c:v>20.130199999999999</c:v>
                </c:pt>
                <c:pt idx="18">
                  <c:v>20.4925</c:v>
                </c:pt>
                <c:pt idx="19">
                  <c:v>20.8629</c:v>
                </c:pt>
                <c:pt idx="20">
                  <c:v>21.217700000000001</c:v>
                </c:pt>
                <c:pt idx="21">
                  <c:v>21.569900000000001</c:v>
                </c:pt>
                <c:pt idx="22">
                  <c:v>21.927600000000002</c:v>
                </c:pt>
                <c:pt idx="23">
                  <c:v>22.2956</c:v>
                </c:pt>
                <c:pt idx="24">
                  <c:v>22.675799999999999</c:v>
                </c:pt>
                <c:pt idx="25">
                  <c:v>23.065300000000001</c:v>
                </c:pt>
                <c:pt idx="26">
                  <c:v>23.457999999999998</c:v>
                </c:pt>
                <c:pt idx="27">
                  <c:v>23.849</c:v>
                </c:pt>
                <c:pt idx="28">
                  <c:v>24.239000000000001</c:v>
                </c:pt>
                <c:pt idx="29">
                  <c:v>24.636299999999999</c:v>
                </c:pt>
                <c:pt idx="30">
                  <c:v>25.038</c:v>
                </c:pt>
              </c:numCache>
            </c:numRef>
          </c:val>
        </c:ser>
        <c:ser>
          <c:idx val="0"/>
          <c:order val="1"/>
          <c:tx>
            <c:v>Natural gas</c:v>
          </c:tx>
          <c:spPr>
            <a:solidFill>
              <a:schemeClr val="accent1"/>
            </a:solidFill>
            <a:ln w="25400">
              <a:solidFill>
                <a:schemeClr val="accent1"/>
              </a:solidFill>
            </a:ln>
          </c:spPr>
          <c:cat>
            <c:numRef>
              <c:f>'Slide 1'!$W$37:$BA$37</c:f>
              <c:numCache>
                <c:formatCode>General</c:formatCode>
                <c:ptCount val="3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numCache>
            </c:numRef>
          </c:cat>
          <c:val>
            <c:numRef>
              <c:f>'Slide 1'!$W$13:$BA$13</c:f>
              <c:numCache>
                <c:formatCode>General</c:formatCode>
                <c:ptCount val="31"/>
                <c:pt idx="0">
                  <c:v>8.1404999999999994</c:v>
                </c:pt>
                <c:pt idx="1">
                  <c:v>8.1088000000000005</c:v>
                </c:pt>
                <c:pt idx="2">
                  <c:v>7.9908999999999999</c:v>
                </c:pt>
                <c:pt idx="3">
                  <c:v>8.6759000000000004</c:v>
                </c:pt>
                <c:pt idx="4">
                  <c:v>8.6369000000000007</c:v>
                </c:pt>
                <c:pt idx="5">
                  <c:v>8.5344999999999995</c:v>
                </c:pt>
                <c:pt idx="6">
                  <c:v>8.6010000000000009</c:v>
                </c:pt>
                <c:pt idx="7">
                  <c:v>8.7636000000000003</c:v>
                </c:pt>
                <c:pt idx="8">
                  <c:v>8.7848000000000006</c:v>
                </c:pt>
                <c:pt idx="9">
                  <c:v>8.7506000000000004</c:v>
                </c:pt>
                <c:pt idx="10">
                  <c:v>8.7338000000000005</c:v>
                </c:pt>
                <c:pt idx="11">
                  <c:v>8.7507000000000001</c:v>
                </c:pt>
                <c:pt idx="12">
                  <c:v>8.7927</c:v>
                </c:pt>
                <c:pt idx="13">
                  <c:v>8.8277000000000001</c:v>
                </c:pt>
                <c:pt idx="14">
                  <c:v>8.8591999999999995</c:v>
                </c:pt>
                <c:pt idx="15">
                  <c:v>8.9052000000000007</c:v>
                </c:pt>
                <c:pt idx="16">
                  <c:v>8.9498999999999995</c:v>
                </c:pt>
                <c:pt idx="17">
                  <c:v>8.9880999999999993</c:v>
                </c:pt>
                <c:pt idx="18">
                  <c:v>9.0253999999999994</c:v>
                </c:pt>
                <c:pt idx="19">
                  <c:v>9.0762999999999998</c:v>
                </c:pt>
                <c:pt idx="20">
                  <c:v>9.1257000000000001</c:v>
                </c:pt>
                <c:pt idx="21">
                  <c:v>9.1803000000000008</c:v>
                </c:pt>
                <c:pt idx="22">
                  <c:v>9.2385999999999999</c:v>
                </c:pt>
                <c:pt idx="23">
                  <c:v>9.2910000000000004</c:v>
                </c:pt>
                <c:pt idx="24">
                  <c:v>9.3413000000000004</c:v>
                </c:pt>
                <c:pt idx="25">
                  <c:v>9.3818999999999999</c:v>
                </c:pt>
                <c:pt idx="26">
                  <c:v>9.4332999999999991</c:v>
                </c:pt>
                <c:pt idx="27">
                  <c:v>9.4861000000000004</c:v>
                </c:pt>
                <c:pt idx="28">
                  <c:v>9.5381</c:v>
                </c:pt>
                <c:pt idx="29">
                  <c:v>9.5859000000000005</c:v>
                </c:pt>
                <c:pt idx="30">
                  <c:v>9.6410999999999998</c:v>
                </c:pt>
              </c:numCache>
            </c:numRef>
          </c:val>
        </c:ser>
        <c:ser>
          <c:idx val="1"/>
          <c:order val="2"/>
          <c:tx>
            <c:v>Liquids</c:v>
          </c:tx>
          <c:spPr>
            <a:solidFill>
              <a:schemeClr val="accent2"/>
            </a:solidFill>
            <a:ln w="25400">
              <a:noFill/>
            </a:ln>
          </c:spPr>
          <c:cat>
            <c:numRef>
              <c:f>'Slide 1'!$W$37:$BA$37</c:f>
              <c:numCache>
                <c:formatCode>General</c:formatCode>
                <c:ptCount val="3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numCache>
            </c:numRef>
          </c:cat>
          <c:val>
            <c:numRef>
              <c:f>'Slide 1'!$W$12:$BA$12</c:f>
              <c:numCache>
                <c:formatCode>General</c:formatCode>
                <c:ptCount val="31"/>
                <c:pt idx="0">
                  <c:v>3.8353000000000002</c:v>
                </c:pt>
                <c:pt idx="1">
                  <c:v>3.8056000000000001</c:v>
                </c:pt>
                <c:pt idx="2">
                  <c:v>3.6410999999999998</c:v>
                </c:pt>
                <c:pt idx="3">
                  <c:v>3.7490000000000001</c:v>
                </c:pt>
                <c:pt idx="4">
                  <c:v>3.5819000000000001</c:v>
                </c:pt>
                <c:pt idx="5">
                  <c:v>3.6663000000000001</c:v>
                </c:pt>
                <c:pt idx="6">
                  <c:v>3.8616000000000001</c:v>
                </c:pt>
                <c:pt idx="7">
                  <c:v>3.8534000000000002</c:v>
                </c:pt>
                <c:pt idx="8">
                  <c:v>3.8159000000000001</c:v>
                </c:pt>
                <c:pt idx="9">
                  <c:v>3.8098999999999998</c:v>
                </c:pt>
                <c:pt idx="10">
                  <c:v>3.8235000000000001</c:v>
                </c:pt>
                <c:pt idx="11">
                  <c:v>3.8435999999999999</c:v>
                </c:pt>
                <c:pt idx="12">
                  <c:v>3.8523000000000001</c:v>
                </c:pt>
                <c:pt idx="13">
                  <c:v>3.8605</c:v>
                </c:pt>
                <c:pt idx="14">
                  <c:v>3.8702000000000001</c:v>
                </c:pt>
                <c:pt idx="15">
                  <c:v>3.8773</c:v>
                </c:pt>
                <c:pt idx="16">
                  <c:v>3.8860000000000001</c:v>
                </c:pt>
                <c:pt idx="17">
                  <c:v>3.8965000000000001</c:v>
                </c:pt>
                <c:pt idx="18">
                  <c:v>3.9113000000000002</c:v>
                </c:pt>
                <c:pt idx="19">
                  <c:v>3.9232</c:v>
                </c:pt>
                <c:pt idx="20">
                  <c:v>3.9319000000000002</c:v>
                </c:pt>
                <c:pt idx="21">
                  <c:v>3.9394999999999998</c:v>
                </c:pt>
                <c:pt idx="22">
                  <c:v>3.9466000000000001</c:v>
                </c:pt>
                <c:pt idx="23">
                  <c:v>3.9622999999999999</c:v>
                </c:pt>
                <c:pt idx="24">
                  <c:v>3.9737</c:v>
                </c:pt>
                <c:pt idx="25">
                  <c:v>3.9883000000000002</c:v>
                </c:pt>
                <c:pt idx="26">
                  <c:v>3.9969000000000001</c:v>
                </c:pt>
                <c:pt idx="27">
                  <c:v>4.0125999999999999</c:v>
                </c:pt>
                <c:pt idx="28">
                  <c:v>4.0271999999999997</c:v>
                </c:pt>
                <c:pt idx="29">
                  <c:v>4.0393999999999997</c:v>
                </c:pt>
                <c:pt idx="30">
                  <c:v>4.0556999999999999</c:v>
                </c:pt>
              </c:numCache>
            </c:numRef>
          </c:val>
        </c:ser>
        <c:ser>
          <c:idx val="3"/>
          <c:order val="3"/>
          <c:tx>
            <c:v>Coal</c:v>
          </c:tx>
          <c:spPr>
            <a:solidFill>
              <a:schemeClr val="tx1"/>
            </a:solidFill>
            <a:ln w="25400">
              <a:noFill/>
            </a:ln>
          </c:spPr>
          <c:cat>
            <c:numRef>
              <c:f>'Slide 1'!$W$37:$BA$37</c:f>
              <c:numCache>
                <c:formatCode>General</c:formatCode>
                <c:ptCount val="3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numCache>
            </c:numRef>
          </c:cat>
          <c:val>
            <c:numRef>
              <c:f>'Slide 1'!$W$14:$BA$14</c:f>
              <c:numCache>
                <c:formatCode>General</c:formatCode>
                <c:ptCount val="31"/>
                <c:pt idx="0">
                  <c:v>1.3887</c:v>
                </c:pt>
                <c:pt idx="1">
                  <c:v>1.4852000000000001</c:v>
                </c:pt>
                <c:pt idx="2">
                  <c:v>1.7163999999999999</c:v>
                </c:pt>
                <c:pt idx="3">
                  <c:v>1.7203999999999999</c:v>
                </c:pt>
                <c:pt idx="4">
                  <c:v>1.6129</c:v>
                </c:pt>
                <c:pt idx="5">
                  <c:v>1.6017999999999999</c:v>
                </c:pt>
                <c:pt idx="6">
                  <c:v>1.6014999999999999</c:v>
                </c:pt>
                <c:pt idx="7">
                  <c:v>1.5971</c:v>
                </c:pt>
                <c:pt idx="8">
                  <c:v>1.5934999999999999</c:v>
                </c:pt>
                <c:pt idx="9">
                  <c:v>1.5896999999999999</c:v>
                </c:pt>
                <c:pt idx="10">
                  <c:v>1.5888</c:v>
                </c:pt>
                <c:pt idx="11">
                  <c:v>1.5898000000000001</c:v>
                </c:pt>
                <c:pt idx="12">
                  <c:v>1.5898000000000001</c:v>
                </c:pt>
                <c:pt idx="13">
                  <c:v>1.5891999999999999</c:v>
                </c:pt>
                <c:pt idx="14">
                  <c:v>1.5891</c:v>
                </c:pt>
                <c:pt idx="15">
                  <c:v>1.5912999999999999</c:v>
                </c:pt>
                <c:pt idx="16">
                  <c:v>1.5929</c:v>
                </c:pt>
                <c:pt idx="17">
                  <c:v>1.5939000000000001</c:v>
                </c:pt>
                <c:pt idx="18">
                  <c:v>1.5949</c:v>
                </c:pt>
                <c:pt idx="19">
                  <c:v>1.5963000000000001</c:v>
                </c:pt>
                <c:pt idx="20">
                  <c:v>1.5960000000000001</c:v>
                </c:pt>
                <c:pt idx="21">
                  <c:v>1.5951</c:v>
                </c:pt>
                <c:pt idx="22">
                  <c:v>1.5944</c:v>
                </c:pt>
                <c:pt idx="23">
                  <c:v>1.5923</c:v>
                </c:pt>
                <c:pt idx="24">
                  <c:v>1.5902000000000001</c:v>
                </c:pt>
                <c:pt idx="25">
                  <c:v>1.5879000000000001</c:v>
                </c:pt>
                <c:pt idx="26">
                  <c:v>1.5876999999999999</c:v>
                </c:pt>
                <c:pt idx="27">
                  <c:v>1.5879000000000001</c:v>
                </c:pt>
                <c:pt idx="28">
                  <c:v>1.5882000000000001</c:v>
                </c:pt>
                <c:pt idx="29">
                  <c:v>1.5885</c:v>
                </c:pt>
                <c:pt idx="30">
                  <c:v>1.5907</c:v>
                </c:pt>
              </c:numCache>
            </c:numRef>
          </c:val>
        </c:ser>
        <c:ser>
          <c:idx val="4"/>
          <c:order val="4"/>
          <c:tx>
            <c:v>Renewables</c:v>
          </c:tx>
          <c:spPr>
            <a:solidFill>
              <a:schemeClr val="accent3"/>
            </a:solidFill>
            <a:ln w="25400">
              <a:noFill/>
            </a:ln>
          </c:spPr>
          <c:cat>
            <c:numRef>
              <c:f>'Slide 1'!$W$37:$BA$37</c:f>
              <c:numCache>
                <c:formatCode>General</c:formatCode>
                <c:ptCount val="3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numCache>
            </c:numRef>
          </c:cat>
          <c:val>
            <c:numRef>
              <c:f>'Slide 1'!$W$16:$BA$16</c:f>
              <c:numCache>
                <c:formatCode>General</c:formatCode>
                <c:ptCount val="31"/>
                <c:pt idx="0">
                  <c:v>0.15479999999999999</c:v>
                </c:pt>
                <c:pt idx="1">
                  <c:v>0.1706</c:v>
                </c:pt>
                <c:pt idx="2">
                  <c:v>0.1754</c:v>
                </c:pt>
                <c:pt idx="3">
                  <c:v>0.21079999999999999</c:v>
                </c:pt>
                <c:pt idx="4">
                  <c:v>0.2205</c:v>
                </c:pt>
                <c:pt idx="5">
                  <c:v>0.2324</c:v>
                </c:pt>
                <c:pt idx="6">
                  <c:v>0.23330000000000001</c:v>
                </c:pt>
                <c:pt idx="7">
                  <c:v>0.2341</c:v>
                </c:pt>
                <c:pt idx="8">
                  <c:v>0.2349</c:v>
                </c:pt>
                <c:pt idx="9">
                  <c:v>0.23569999999999999</c:v>
                </c:pt>
                <c:pt idx="10">
                  <c:v>0.2366</c:v>
                </c:pt>
                <c:pt idx="11">
                  <c:v>0.2374</c:v>
                </c:pt>
                <c:pt idx="12">
                  <c:v>0.2382</c:v>
                </c:pt>
                <c:pt idx="13">
                  <c:v>0.23910000000000001</c:v>
                </c:pt>
                <c:pt idx="14">
                  <c:v>0.24</c:v>
                </c:pt>
                <c:pt idx="15">
                  <c:v>0.24079999999999999</c:v>
                </c:pt>
                <c:pt idx="16">
                  <c:v>0.2417</c:v>
                </c:pt>
                <c:pt idx="17">
                  <c:v>0.24260000000000001</c:v>
                </c:pt>
                <c:pt idx="18">
                  <c:v>0.24349999999999999</c:v>
                </c:pt>
                <c:pt idx="19">
                  <c:v>0.24440000000000001</c:v>
                </c:pt>
                <c:pt idx="20">
                  <c:v>0.24529999999999999</c:v>
                </c:pt>
                <c:pt idx="21">
                  <c:v>0.2462</c:v>
                </c:pt>
                <c:pt idx="22">
                  <c:v>0.24709999999999999</c:v>
                </c:pt>
                <c:pt idx="23">
                  <c:v>0.248</c:v>
                </c:pt>
                <c:pt idx="24">
                  <c:v>0.249</c:v>
                </c:pt>
                <c:pt idx="25">
                  <c:v>0.24990000000000001</c:v>
                </c:pt>
                <c:pt idx="26">
                  <c:v>0.25080000000000002</c:v>
                </c:pt>
                <c:pt idx="27">
                  <c:v>0.25180000000000002</c:v>
                </c:pt>
                <c:pt idx="28">
                  <c:v>0.25280000000000002</c:v>
                </c:pt>
                <c:pt idx="29">
                  <c:v>0.25369999999999998</c:v>
                </c:pt>
                <c:pt idx="30">
                  <c:v>0.25469999999999998</c:v>
                </c:pt>
              </c:numCache>
            </c:numRef>
          </c:val>
        </c:ser>
        <c:dLbls>
          <c:showLegendKey val="0"/>
          <c:showVal val="0"/>
          <c:showCatName val="0"/>
          <c:showSerName val="0"/>
          <c:showPercent val="0"/>
          <c:showBubbleSize val="0"/>
        </c:dLbls>
        <c:axId val="252233072"/>
        <c:axId val="252233632"/>
      </c:areaChart>
      <c:catAx>
        <c:axId val="252233072"/>
        <c:scaling>
          <c:orientation val="minMax"/>
        </c:scaling>
        <c:delete val="0"/>
        <c:axPos val="b"/>
        <c:numFmt formatCode="General" sourceLinked="1"/>
        <c:majorTickMark val="out"/>
        <c:minorTickMark val="none"/>
        <c:tickLblPos val="nextTo"/>
        <c:spPr>
          <a:ln w="12700">
            <a:solidFill>
              <a:schemeClr val="tx1"/>
            </a:solidFill>
          </a:ln>
        </c:spPr>
        <c:txPr>
          <a:bodyPr/>
          <a:lstStyle/>
          <a:p>
            <a:pPr>
              <a:defRPr sz="1400">
                <a:solidFill>
                  <a:sysClr val="windowText" lastClr="000000"/>
                </a:solidFill>
                <a:latin typeface="Arial" panose="020B0604020202020204" pitchFamily="34" charset="0"/>
                <a:cs typeface="Arial" panose="020B0604020202020204" pitchFamily="34" charset="0"/>
              </a:defRPr>
            </a:pPr>
            <a:endParaRPr lang="en-US"/>
          </a:p>
        </c:txPr>
        <c:crossAx val="252233632"/>
        <c:crosses val="autoZero"/>
        <c:auto val="1"/>
        <c:lblAlgn val="ctr"/>
        <c:lblOffset val="100"/>
        <c:tickLblSkip val="5"/>
        <c:tickMarkSkip val="5"/>
        <c:noMultiLvlLbl val="0"/>
      </c:catAx>
      <c:valAx>
        <c:axId val="252233632"/>
        <c:scaling>
          <c:orientation val="minMax"/>
          <c:max val="80"/>
          <c:min val="0"/>
        </c:scaling>
        <c:delete val="0"/>
        <c:axPos val="l"/>
        <c:majorGridlines>
          <c:spPr>
            <a:ln>
              <a:solidFill>
                <a:schemeClr val="bg1">
                  <a:lumMod val="75000"/>
                </a:schemeClr>
              </a:solidFill>
            </a:ln>
          </c:spPr>
        </c:majorGridlines>
        <c:numFmt formatCode="0" sourceLinked="0"/>
        <c:majorTickMark val="none"/>
        <c:minorTickMark val="none"/>
        <c:tickLblPos val="nextTo"/>
        <c:spPr>
          <a:ln>
            <a:noFill/>
          </a:ln>
        </c:spPr>
        <c:txPr>
          <a:bodyPr/>
          <a:lstStyle/>
          <a:p>
            <a:pPr>
              <a:defRPr sz="1400">
                <a:solidFill>
                  <a:sysClr val="windowText" lastClr="000000"/>
                </a:solidFill>
                <a:latin typeface="Arial" panose="020B0604020202020204" pitchFamily="34" charset="0"/>
                <a:cs typeface="Arial" panose="020B0604020202020204" pitchFamily="34" charset="0"/>
              </a:defRPr>
            </a:pPr>
            <a:endParaRPr lang="en-US"/>
          </a:p>
        </c:txPr>
        <c:crossAx val="252233072"/>
        <c:crosses val="autoZero"/>
        <c:crossBetween val="midCat"/>
        <c:majorUnit val="20"/>
      </c:valAx>
    </c:plotArea>
    <c:plotVisOnly val="1"/>
    <c:dispBlanksAs val="gap"/>
    <c:showDLblsOverMax val="0"/>
  </c:chart>
  <c:spPr>
    <a:ln>
      <a:noFill/>
    </a:ln>
  </c:spPr>
  <c:externalData r:id="rId1">
    <c:autoUpdate val="0"/>
  </c:externalData>
  <c:userShapes r:id="rId2"/>
</c:chartSpace>
</file>

<file path=ppt/charts/chart58.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9.8267716535433064E-2"/>
          <c:y val="0.10261256429633603"/>
          <c:w val="0.8528184601924762"/>
          <c:h val="0.7971373199093148"/>
        </c:manualLayout>
      </c:layout>
      <c:areaChart>
        <c:grouping val="stacked"/>
        <c:varyColors val="0"/>
        <c:ser>
          <c:idx val="4"/>
          <c:order val="0"/>
          <c:tx>
            <c:v>OECD</c:v>
          </c:tx>
          <c:spPr>
            <a:solidFill>
              <a:schemeClr val="tx2"/>
            </a:solidFill>
            <a:ln>
              <a:noFill/>
            </a:ln>
          </c:spPr>
          <c:cat>
            <c:numRef>
              <c:f>Slide2_Res!$W$5:$BA$5</c:f>
              <c:numCache>
                <c:formatCode>General</c:formatCode>
                <c:ptCount val="3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numCache>
            </c:numRef>
          </c:cat>
          <c:val>
            <c:numRef>
              <c:f>Slide2_Res!$W$16:$BA$16</c:f>
              <c:numCache>
                <c:formatCode>General</c:formatCode>
                <c:ptCount val="31"/>
                <c:pt idx="0">
                  <c:v>28.560600000000001</c:v>
                </c:pt>
                <c:pt idx="1">
                  <c:v>27.215699999999998</c:v>
                </c:pt>
                <c:pt idx="2">
                  <c:v>26.561800000000002</c:v>
                </c:pt>
                <c:pt idx="3">
                  <c:v>27.6005</c:v>
                </c:pt>
                <c:pt idx="4">
                  <c:v>26.544</c:v>
                </c:pt>
                <c:pt idx="5">
                  <c:v>26.2531</c:v>
                </c:pt>
                <c:pt idx="6">
                  <c:v>26.217099999999999</c:v>
                </c:pt>
                <c:pt idx="7">
                  <c:v>26.612200000000001</c:v>
                </c:pt>
                <c:pt idx="8">
                  <c:v>26.742899999999999</c:v>
                </c:pt>
                <c:pt idx="9">
                  <c:v>26.7485</c:v>
                </c:pt>
                <c:pt idx="10">
                  <c:v>26.705300000000001</c:v>
                </c:pt>
                <c:pt idx="11">
                  <c:v>26.7606</c:v>
                </c:pt>
                <c:pt idx="12">
                  <c:v>26.826699999999999</c:v>
                </c:pt>
                <c:pt idx="13">
                  <c:v>26.906600000000001</c:v>
                </c:pt>
                <c:pt idx="14">
                  <c:v>26.995100000000001</c:v>
                </c:pt>
                <c:pt idx="15">
                  <c:v>27.0778</c:v>
                </c:pt>
                <c:pt idx="16">
                  <c:v>27.163399999999999</c:v>
                </c:pt>
                <c:pt idx="17">
                  <c:v>27.2544</c:v>
                </c:pt>
                <c:pt idx="18">
                  <c:v>27.358599999999999</c:v>
                </c:pt>
                <c:pt idx="19">
                  <c:v>27.464200000000002</c:v>
                </c:pt>
                <c:pt idx="20">
                  <c:v>27.548999999999999</c:v>
                </c:pt>
                <c:pt idx="21">
                  <c:v>27.633299999999998</c:v>
                </c:pt>
                <c:pt idx="22">
                  <c:v>27.7211</c:v>
                </c:pt>
                <c:pt idx="23">
                  <c:v>27.818100000000001</c:v>
                </c:pt>
                <c:pt idx="24">
                  <c:v>27.9175</c:v>
                </c:pt>
                <c:pt idx="25">
                  <c:v>28.0185</c:v>
                </c:pt>
                <c:pt idx="26">
                  <c:v>28.122900000000001</c:v>
                </c:pt>
                <c:pt idx="27">
                  <c:v>28.228999999999999</c:v>
                </c:pt>
                <c:pt idx="28">
                  <c:v>28.331199999999999</c:v>
                </c:pt>
                <c:pt idx="29">
                  <c:v>28.428599999999999</c:v>
                </c:pt>
                <c:pt idx="30">
                  <c:v>28.535799999999998</c:v>
                </c:pt>
              </c:numCache>
            </c:numRef>
          </c:val>
        </c:ser>
        <c:ser>
          <c:idx val="0"/>
          <c:order val="1"/>
          <c:tx>
            <c:v>Non-OECD Asia</c:v>
          </c:tx>
          <c:spPr>
            <a:solidFill>
              <a:schemeClr val="accent5"/>
            </a:solidFill>
            <a:ln>
              <a:noFill/>
            </a:ln>
          </c:spPr>
          <c:cat>
            <c:numRef>
              <c:f>Slide2_Res!$W$5:$BA$5</c:f>
              <c:numCache>
                <c:formatCode>General</c:formatCode>
                <c:ptCount val="3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numCache>
            </c:numRef>
          </c:cat>
          <c:val>
            <c:numRef>
              <c:f>Slide2_Res!$W$17:$BA$17</c:f>
              <c:numCache>
                <c:formatCode>General</c:formatCode>
                <c:ptCount val="31"/>
                <c:pt idx="0">
                  <c:v>10.5008</c:v>
                </c:pt>
                <c:pt idx="1">
                  <c:v>11.185700000000001</c:v>
                </c:pt>
                <c:pt idx="2">
                  <c:v>12.129900000000001</c:v>
                </c:pt>
                <c:pt idx="3">
                  <c:v>12.946400000000001</c:v>
                </c:pt>
                <c:pt idx="4">
                  <c:v>13.386199999999999</c:v>
                </c:pt>
                <c:pt idx="5">
                  <c:v>13.957700000000001</c:v>
                </c:pt>
                <c:pt idx="6">
                  <c:v>14.3345</c:v>
                </c:pt>
                <c:pt idx="7">
                  <c:v>14.574999999999999</c:v>
                </c:pt>
                <c:pt idx="8">
                  <c:v>14.7659</c:v>
                </c:pt>
                <c:pt idx="9">
                  <c:v>14.988199999999999</c:v>
                </c:pt>
                <c:pt idx="10">
                  <c:v>15.2958</c:v>
                </c:pt>
                <c:pt idx="11">
                  <c:v>15.652699999999999</c:v>
                </c:pt>
                <c:pt idx="12">
                  <c:v>16.014400000000002</c:v>
                </c:pt>
                <c:pt idx="13">
                  <c:v>16.372299999999999</c:v>
                </c:pt>
                <c:pt idx="14">
                  <c:v>16.726299999999998</c:v>
                </c:pt>
                <c:pt idx="15">
                  <c:v>17.101500000000001</c:v>
                </c:pt>
                <c:pt idx="16">
                  <c:v>17.509399999999999</c:v>
                </c:pt>
                <c:pt idx="17">
                  <c:v>17.935699999999997</c:v>
                </c:pt>
                <c:pt idx="18">
                  <c:v>18.378</c:v>
                </c:pt>
                <c:pt idx="19">
                  <c:v>18.824300000000001</c:v>
                </c:pt>
                <c:pt idx="20">
                  <c:v>19.2638</c:v>
                </c:pt>
                <c:pt idx="21">
                  <c:v>19.702300000000001</c:v>
                </c:pt>
                <c:pt idx="22">
                  <c:v>20.141999999999996</c:v>
                </c:pt>
                <c:pt idx="23">
                  <c:v>20.604299999999999</c:v>
                </c:pt>
                <c:pt idx="24">
                  <c:v>21.0745</c:v>
                </c:pt>
                <c:pt idx="25">
                  <c:v>21.558</c:v>
                </c:pt>
                <c:pt idx="26">
                  <c:v>22.041900000000002</c:v>
                </c:pt>
                <c:pt idx="27">
                  <c:v>22.536799999999999</c:v>
                </c:pt>
                <c:pt idx="28">
                  <c:v>23.041599999999999</c:v>
                </c:pt>
                <c:pt idx="29">
                  <c:v>23.548300000000001</c:v>
                </c:pt>
                <c:pt idx="30">
                  <c:v>24.0745</c:v>
                </c:pt>
              </c:numCache>
            </c:numRef>
          </c:val>
        </c:ser>
        <c:ser>
          <c:idx val="1"/>
          <c:order val="2"/>
          <c:tx>
            <c:v>Other non-OECD</c:v>
          </c:tx>
          <c:spPr>
            <a:solidFill>
              <a:schemeClr val="accent5">
                <a:lumMod val="40000"/>
                <a:lumOff val="60000"/>
              </a:schemeClr>
            </a:solidFill>
            <a:ln>
              <a:noFill/>
            </a:ln>
          </c:spPr>
          <c:cat>
            <c:numRef>
              <c:f>Slide2_Res!$W$5:$BA$5</c:f>
              <c:numCache>
                <c:formatCode>General</c:formatCode>
                <c:ptCount val="3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numCache>
            </c:numRef>
          </c:cat>
          <c:val>
            <c:numRef>
              <c:f>Slide2_Res!$W$18:$BA$18</c:f>
              <c:numCache>
                <c:formatCode>General</c:formatCode>
                <c:ptCount val="31"/>
                <c:pt idx="0">
                  <c:v>12.995600000000001</c:v>
                </c:pt>
                <c:pt idx="1">
                  <c:v>13.547999999999998</c:v>
                </c:pt>
                <c:pt idx="2">
                  <c:v>13.399099999999999</c:v>
                </c:pt>
                <c:pt idx="3">
                  <c:v>13.436599999999999</c:v>
                </c:pt>
                <c:pt idx="4">
                  <c:v>13.732300000000002</c:v>
                </c:pt>
                <c:pt idx="5">
                  <c:v>14.2158</c:v>
                </c:pt>
                <c:pt idx="6">
                  <c:v>14.3865</c:v>
                </c:pt>
                <c:pt idx="7">
                  <c:v>14.496400000000001</c:v>
                </c:pt>
                <c:pt idx="8">
                  <c:v>14.656599999999999</c:v>
                </c:pt>
                <c:pt idx="9">
                  <c:v>14.792400000000001</c:v>
                </c:pt>
                <c:pt idx="10">
                  <c:v>14.969000000000001</c:v>
                </c:pt>
                <c:pt idx="11">
                  <c:v>15.161999999999999</c:v>
                </c:pt>
                <c:pt idx="12">
                  <c:v>15.378299999999999</c:v>
                </c:pt>
                <c:pt idx="13">
                  <c:v>15.549900000000001</c:v>
                </c:pt>
                <c:pt idx="14">
                  <c:v>15.710100000000001</c:v>
                </c:pt>
                <c:pt idx="15">
                  <c:v>15.905200000000001</c:v>
                </c:pt>
                <c:pt idx="16">
                  <c:v>16.079900000000002</c:v>
                </c:pt>
                <c:pt idx="17">
                  <c:v>16.250100000000003</c:v>
                </c:pt>
                <c:pt idx="18">
                  <c:v>16.411200000000001</c:v>
                </c:pt>
                <c:pt idx="19">
                  <c:v>16.613099999999996</c:v>
                </c:pt>
                <c:pt idx="20">
                  <c:v>16.8094</c:v>
                </c:pt>
                <c:pt idx="21">
                  <c:v>17.028399999999998</c:v>
                </c:pt>
                <c:pt idx="22">
                  <c:v>17.252100000000006</c:v>
                </c:pt>
                <c:pt idx="23">
                  <c:v>17.453100000000003</c:v>
                </c:pt>
                <c:pt idx="24">
                  <c:v>17.657600000000002</c:v>
                </c:pt>
                <c:pt idx="25">
                  <c:v>17.847099999999998</c:v>
                </c:pt>
                <c:pt idx="26">
                  <c:v>18.057399999999998</c:v>
                </c:pt>
                <c:pt idx="27">
                  <c:v>18.269500000000001</c:v>
                </c:pt>
                <c:pt idx="28">
                  <c:v>18.471100000000003</c:v>
                </c:pt>
                <c:pt idx="29">
                  <c:v>18.660599999999999</c:v>
                </c:pt>
                <c:pt idx="30">
                  <c:v>18.849199999999996</c:v>
                </c:pt>
              </c:numCache>
            </c:numRef>
          </c:val>
        </c:ser>
        <c:dLbls>
          <c:showLegendKey val="0"/>
          <c:showVal val="0"/>
          <c:showCatName val="0"/>
          <c:showSerName val="0"/>
          <c:showPercent val="0"/>
          <c:showBubbleSize val="0"/>
        </c:dLbls>
        <c:axId val="252236992"/>
        <c:axId val="252237552"/>
      </c:areaChart>
      <c:catAx>
        <c:axId val="252236992"/>
        <c:scaling>
          <c:orientation val="minMax"/>
        </c:scaling>
        <c:delete val="0"/>
        <c:axPos val="b"/>
        <c:numFmt formatCode="General" sourceLinked="1"/>
        <c:majorTickMark val="out"/>
        <c:minorTickMark val="none"/>
        <c:tickLblPos val="nextTo"/>
        <c:spPr>
          <a:solidFill>
            <a:schemeClr val="bg1"/>
          </a:solidFill>
          <a:ln w="12700">
            <a:solidFill>
              <a:schemeClr val="tx1"/>
            </a:solidFill>
          </a:ln>
        </c:spPr>
        <c:txPr>
          <a:bodyPr/>
          <a:lstStyle/>
          <a:p>
            <a:pPr>
              <a:defRPr sz="1400">
                <a:solidFill>
                  <a:sysClr val="windowText" lastClr="000000"/>
                </a:solidFill>
                <a:latin typeface="Arial" panose="020B0604020202020204" pitchFamily="34" charset="0"/>
                <a:cs typeface="Arial" panose="020B0604020202020204" pitchFamily="34" charset="0"/>
              </a:defRPr>
            </a:pPr>
            <a:endParaRPr lang="en-US"/>
          </a:p>
        </c:txPr>
        <c:crossAx val="252237552"/>
        <c:crosses val="autoZero"/>
        <c:auto val="1"/>
        <c:lblAlgn val="ctr"/>
        <c:lblOffset val="100"/>
        <c:tickLblSkip val="5"/>
        <c:tickMarkSkip val="5"/>
        <c:noMultiLvlLbl val="0"/>
      </c:catAx>
      <c:valAx>
        <c:axId val="252237552"/>
        <c:scaling>
          <c:orientation val="minMax"/>
          <c:max val="80"/>
          <c:min val="0"/>
        </c:scaling>
        <c:delete val="0"/>
        <c:axPos val="l"/>
        <c:majorGridlines>
          <c:spPr>
            <a:ln>
              <a:solidFill>
                <a:schemeClr val="bg1">
                  <a:lumMod val="75000"/>
                </a:schemeClr>
              </a:solidFill>
            </a:ln>
          </c:spPr>
        </c:majorGridlines>
        <c:numFmt formatCode="0" sourceLinked="0"/>
        <c:majorTickMark val="none"/>
        <c:minorTickMark val="none"/>
        <c:tickLblPos val="nextTo"/>
        <c:spPr>
          <a:ln>
            <a:noFill/>
          </a:ln>
        </c:spPr>
        <c:txPr>
          <a:bodyPr/>
          <a:lstStyle/>
          <a:p>
            <a:pPr>
              <a:defRPr sz="1400">
                <a:solidFill>
                  <a:sysClr val="windowText" lastClr="000000"/>
                </a:solidFill>
                <a:latin typeface="Arial" panose="020B0604020202020204" pitchFamily="34" charset="0"/>
                <a:cs typeface="Arial" panose="020B0604020202020204" pitchFamily="34" charset="0"/>
              </a:defRPr>
            </a:pPr>
            <a:endParaRPr lang="en-US"/>
          </a:p>
        </c:txPr>
        <c:crossAx val="252236992"/>
        <c:crosses val="autoZero"/>
        <c:crossBetween val="midCat"/>
      </c:valAx>
    </c:plotArea>
    <c:plotVisOnly val="1"/>
    <c:dispBlanksAs val="gap"/>
    <c:showDLblsOverMax val="0"/>
  </c:chart>
  <c:spPr>
    <a:solidFill>
      <a:sysClr val="window" lastClr="FFFFFF"/>
    </a:solidFill>
    <a:ln>
      <a:noFill/>
    </a:ln>
  </c:spPr>
  <c:externalData r:id="rId1">
    <c:autoUpdate val="0"/>
  </c:externalData>
  <c:userShapes r:id="rId2"/>
</c:chartSpace>
</file>

<file path=ppt/charts/chart59.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8267716535433064E-2"/>
          <c:y val="9.6161318524754721E-2"/>
          <c:w val="0.65739393943554114"/>
          <c:h val="0.80327934222471675"/>
        </c:manualLayout>
      </c:layout>
      <c:areaChart>
        <c:grouping val="stacked"/>
        <c:varyColors val="0"/>
        <c:ser>
          <c:idx val="4"/>
          <c:order val="0"/>
          <c:tx>
            <c:v>OECD</c:v>
          </c:tx>
          <c:spPr>
            <a:solidFill>
              <a:srgbClr val="003953"/>
            </a:solidFill>
            <a:ln>
              <a:noFill/>
            </a:ln>
          </c:spPr>
          <c:cat>
            <c:numRef>
              <c:f>Slide2_Res!$C$5:$AG$5</c:f>
              <c:numCache>
                <c:formatCode>General</c:formatCode>
                <c:ptCount val="3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numCache>
            </c:numRef>
          </c:cat>
          <c:val>
            <c:numRef>
              <c:f>Slide2_Res!$C$6:$AG$6</c:f>
              <c:numCache>
                <c:formatCode>General</c:formatCode>
                <c:ptCount val="31"/>
                <c:pt idx="0">
                  <c:v>19.825399999999998</c:v>
                </c:pt>
                <c:pt idx="1">
                  <c:v>19.556100000000001</c:v>
                </c:pt>
                <c:pt idx="2">
                  <c:v>19.247599999999998</c:v>
                </c:pt>
                <c:pt idx="3">
                  <c:v>19.952400000000001</c:v>
                </c:pt>
                <c:pt idx="4">
                  <c:v>19.688600000000001</c:v>
                </c:pt>
                <c:pt idx="5">
                  <c:v>19.7682</c:v>
                </c:pt>
                <c:pt idx="6">
                  <c:v>20.1312</c:v>
                </c:pt>
                <c:pt idx="7">
                  <c:v>20.344799999999999</c:v>
                </c:pt>
                <c:pt idx="8">
                  <c:v>20.439800000000002</c:v>
                </c:pt>
                <c:pt idx="9">
                  <c:v>20.4758</c:v>
                </c:pt>
                <c:pt idx="10">
                  <c:v>20.507100000000001</c:v>
                </c:pt>
                <c:pt idx="11">
                  <c:v>20.6191</c:v>
                </c:pt>
                <c:pt idx="12">
                  <c:v>20.7531</c:v>
                </c:pt>
                <c:pt idx="13">
                  <c:v>20.8979</c:v>
                </c:pt>
                <c:pt idx="14">
                  <c:v>21.038699999999999</c:v>
                </c:pt>
                <c:pt idx="15">
                  <c:v>21.166799999999999</c:v>
                </c:pt>
                <c:pt idx="16">
                  <c:v>21.293800000000001</c:v>
                </c:pt>
                <c:pt idx="17">
                  <c:v>21.4328</c:v>
                </c:pt>
                <c:pt idx="18">
                  <c:v>21.591100000000001</c:v>
                </c:pt>
                <c:pt idx="19">
                  <c:v>21.756699999999999</c:v>
                </c:pt>
                <c:pt idx="20">
                  <c:v>21.904299999999999</c:v>
                </c:pt>
                <c:pt idx="21">
                  <c:v>22.054300000000001</c:v>
                </c:pt>
                <c:pt idx="22">
                  <c:v>22.215399999999999</c:v>
                </c:pt>
                <c:pt idx="23">
                  <c:v>22.392800000000001</c:v>
                </c:pt>
                <c:pt idx="24">
                  <c:v>22.572199999999999</c:v>
                </c:pt>
                <c:pt idx="25">
                  <c:v>22.756</c:v>
                </c:pt>
                <c:pt idx="26">
                  <c:v>22.942499999999999</c:v>
                </c:pt>
                <c:pt idx="27">
                  <c:v>23.1358</c:v>
                </c:pt>
                <c:pt idx="28">
                  <c:v>23.327999999999999</c:v>
                </c:pt>
                <c:pt idx="29">
                  <c:v>23.520499999999998</c:v>
                </c:pt>
                <c:pt idx="30">
                  <c:v>23.7254</c:v>
                </c:pt>
              </c:numCache>
            </c:numRef>
          </c:val>
        </c:ser>
        <c:ser>
          <c:idx val="0"/>
          <c:order val="1"/>
          <c:tx>
            <c:v>OECD Asia</c:v>
          </c:tx>
          <c:spPr>
            <a:solidFill>
              <a:srgbClr val="A33340"/>
            </a:solidFill>
            <a:ln>
              <a:noFill/>
            </a:ln>
          </c:spPr>
          <c:cat>
            <c:numRef>
              <c:f>Slide2_Res!$C$5:$AG$5</c:f>
              <c:numCache>
                <c:formatCode>General</c:formatCode>
                <c:ptCount val="3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numCache>
            </c:numRef>
          </c:cat>
          <c:val>
            <c:numRef>
              <c:f>Slide2_Res!$C$7:$AG$7</c:f>
              <c:numCache>
                <c:formatCode>General</c:formatCode>
                <c:ptCount val="31"/>
                <c:pt idx="0">
                  <c:v>4.0361999999999991</c:v>
                </c:pt>
                <c:pt idx="1">
                  <c:v>4.3925999999999998</c:v>
                </c:pt>
                <c:pt idx="2">
                  <c:v>4.7515999999999998</c:v>
                </c:pt>
                <c:pt idx="3">
                  <c:v>4.9898000000000007</c:v>
                </c:pt>
                <c:pt idx="4">
                  <c:v>5.1031000000000004</c:v>
                </c:pt>
                <c:pt idx="5">
                  <c:v>5.3429000000000002</c:v>
                </c:pt>
                <c:pt idx="6">
                  <c:v>5.5231000000000003</c:v>
                </c:pt>
                <c:pt idx="7">
                  <c:v>5.6821000000000002</c:v>
                </c:pt>
                <c:pt idx="8">
                  <c:v>5.8290000000000006</c:v>
                </c:pt>
                <c:pt idx="9">
                  <c:v>5.9798</c:v>
                </c:pt>
                <c:pt idx="10">
                  <c:v>6.1562999999999999</c:v>
                </c:pt>
                <c:pt idx="11">
                  <c:v>6.3452000000000002</c:v>
                </c:pt>
                <c:pt idx="12">
                  <c:v>6.5260999999999996</c:v>
                </c:pt>
                <c:pt idx="13">
                  <c:v>6.6999999999999993</c:v>
                </c:pt>
                <c:pt idx="14">
                  <c:v>6.8653000000000004</c:v>
                </c:pt>
                <c:pt idx="15">
                  <c:v>7.0315999999999992</c:v>
                </c:pt>
                <c:pt idx="16">
                  <c:v>7.2119999999999997</c:v>
                </c:pt>
                <c:pt idx="17">
                  <c:v>7.3950999999999993</c:v>
                </c:pt>
                <c:pt idx="18">
                  <c:v>7.5796999999999999</c:v>
                </c:pt>
                <c:pt idx="19">
                  <c:v>7.7644000000000011</c:v>
                </c:pt>
                <c:pt idx="20">
                  <c:v>7.946299999999999</c:v>
                </c:pt>
                <c:pt idx="21">
                  <c:v>8.1214000000000013</c:v>
                </c:pt>
                <c:pt idx="22">
                  <c:v>8.2973999999999997</c:v>
                </c:pt>
                <c:pt idx="23">
                  <c:v>8.4782999999999991</c:v>
                </c:pt>
                <c:pt idx="24">
                  <c:v>8.6623999999999999</c:v>
                </c:pt>
                <c:pt idx="25">
                  <c:v>8.8491999999999997</c:v>
                </c:pt>
                <c:pt idx="26">
                  <c:v>9.0358000000000001</c:v>
                </c:pt>
                <c:pt idx="27">
                  <c:v>9.2241</c:v>
                </c:pt>
                <c:pt idx="28">
                  <c:v>9.4149999999999991</c:v>
                </c:pt>
                <c:pt idx="29">
                  <c:v>9.6067999999999998</c:v>
                </c:pt>
                <c:pt idx="30">
                  <c:v>9.8011999999999997</c:v>
                </c:pt>
              </c:numCache>
            </c:numRef>
          </c:val>
        </c:ser>
        <c:ser>
          <c:idx val="1"/>
          <c:order val="2"/>
          <c:tx>
            <c:v>Other non-OECD Asia</c:v>
          </c:tx>
          <c:spPr>
            <a:solidFill>
              <a:srgbClr val="A33340">
                <a:lumMod val="40000"/>
                <a:lumOff val="60000"/>
              </a:srgbClr>
            </a:solidFill>
            <a:ln>
              <a:noFill/>
            </a:ln>
          </c:spPr>
          <c:cat>
            <c:numRef>
              <c:f>Slide2_Res!$C$5:$AG$5</c:f>
              <c:numCache>
                <c:formatCode>General</c:formatCode>
                <c:ptCount val="3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numCache>
            </c:numRef>
          </c:cat>
          <c:val>
            <c:numRef>
              <c:f>Slide2_Res!$C$8:$AG$8</c:f>
              <c:numCache>
                <c:formatCode>General</c:formatCode>
                <c:ptCount val="31"/>
                <c:pt idx="0">
                  <c:v>4.6719000000000008</c:v>
                </c:pt>
                <c:pt idx="1">
                  <c:v>4.7626000000000008</c:v>
                </c:pt>
                <c:pt idx="2">
                  <c:v>4.8862000000000005</c:v>
                </c:pt>
                <c:pt idx="3">
                  <c:v>5.093399999999999</c:v>
                </c:pt>
                <c:pt idx="4">
                  <c:v>5.0829999999999993</c:v>
                </c:pt>
                <c:pt idx="5">
                  <c:v>5.1728000000000005</c:v>
                </c:pt>
                <c:pt idx="6">
                  <c:v>5.2161</c:v>
                </c:pt>
                <c:pt idx="7">
                  <c:v>5.2462999999999997</c:v>
                </c:pt>
                <c:pt idx="8">
                  <c:v>5.3104999999999993</c:v>
                </c:pt>
                <c:pt idx="9">
                  <c:v>5.3764999999999992</c:v>
                </c:pt>
                <c:pt idx="10">
                  <c:v>5.4585000000000008</c:v>
                </c:pt>
                <c:pt idx="11">
                  <c:v>5.5396999999999998</c:v>
                </c:pt>
                <c:pt idx="12">
                  <c:v>5.625</c:v>
                </c:pt>
                <c:pt idx="13">
                  <c:v>5.7011000000000003</c:v>
                </c:pt>
                <c:pt idx="14">
                  <c:v>5.7752999999999988</c:v>
                </c:pt>
                <c:pt idx="15">
                  <c:v>5.861600000000001</c:v>
                </c:pt>
                <c:pt idx="16">
                  <c:v>5.9439000000000011</c:v>
                </c:pt>
                <c:pt idx="17">
                  <c:v>6.0234000000000005</c:v>
                </c:pt>
                <c:pt idx="18">
                  <c:v>6.0965999999999996</c:v>
                </c:pt>
                <c:pt idx="19">
                  <c:v>6.1820999999999993</c:v>
                </c:pt>
                <c:pt idx="20">
                  <c:v>6.2660000000000018</c:v>
                </c:pt>
                <c:pt idx="21">
                  <c:v>6.355299999999998</c:v>
                </c:pt>
                <c:pt idx="22">
                  <c:v>6.4416000000000011</c:v>
                </c:pt>
                <c:pt idx="23">
                  <c:v>6.5182000000000002</c:v>
                </c:pt>
                <c:pt idx="24">
                  <c:v>6.5952999999999999</c:v>
                </c:pt>
                <c:pt idx="25">
                  <c:v>6.6681000000000008</c:v>
                </c:pt>
                <c:pt idx="26">
                  <c:v>6.7484000000000002</c:v>
                </c:pt>
                <c:pt idx="27">
                  <c:v>6.8274000000000008</c:v>
                </c:pt>
                <c:pt idx="28">
                  <c:v>6.9022000000000006</c:v>
                </c:pt>
                <c:pt idx="29">
                  <c:v>6.9766000000000012</c:v>
                </c:pt>
                <c:pt idx="30">
                  <c:v>7.0536000000000012</c:v>
                </c:pt>
              </c:numCache>
            </c:numRef>
          </c:val>
        </c:ser>
        <c:dLbls>
          <c:showLegendKey val="0"/>
          <c:showVal val="0"/>
          <c:showCatName val="0"/>
          <c:showSerName val="0"/>
          <c:showPercent val="0"/>
          <c:showBubbleSize val="0"/>
        </c:dLbls>
        <c:axId val="252240912"/>
        <c:axId val="252241472"/>
      </c:areaChart>
      <c:catAx>
        <c:axId val="252240912"/>
        <c:scaling>
          <c:orientation val="minMax"/>
        </c:scaling>
        <c:delete val="0"/>
        <c:axPos val="b"/>
        <c:numFmt formatCode="General" sourceLinked="1"/>
        <c:majorTickMark val="out"/>
        <c:minorTickMark val="none"/>
        <c:tickLblPos val="nextTo"/>
        <c:spPr>
          <a:solidFill>
            <a:schemeClr val="bg1"/>
          </a:solidFill>
          <a:ln w="12700">
            <a:solidFill>
              <a:srgbClr val="000000"/>
            </a:solidFill>
          </a:ln>
        </c:spPr>
        <c:txPr>
          <a:bodyPr/>
          <a:lstStyle/>
          <a:p>
            <a:pPr>
              <a:defRPr sz="1400">
                <a:solidFill>
                  <a:sysClr val="windowText" lastClr="000000"/>
                </a:solidFill>
                <a:latin typeface="Arial" panose="020B0604020202020204" pitchFamily="34" charset="0"/>
                <a:cs typeface="Arial" panose="020B0604020202020204" pitchFamily="34" charset="0"/>
              </a:defRPr>
            </a:pPr>
            <a:endParaRPr lang="en-US"/>
          </a:p>
        </c:txPr>
        <c:crossAx val="252241472"/>
        <c:crosses val="autoZero"/>
        <c:auto val="1"/>
        <c:lblAlgn val="ctr"/>
        <c:lblOffset val="100"/>
        <c:tickLblSkip val="5"/>
        <c:tickMarkSkip val="5"/>
        <c:noMultiLvlLbl val="0"/>
      </c:catAx>
      <c:valAx>
        <c:axId val="252241472"/>
        <c:scaling>
          <c:orientation val="minMax"/>
          <c:max val="80"/>
          <c:min val="0"/>
        </c:scaling>
        <c:delete val="0"/>
        <c:axPos val="l"/>
        <c:majorGridlines>
          <c:spPr>
            <a:ln>
              <a:solidFill>
                <a:sysClr val="window" lastClr="FFFFFF">
                  <a:lumMod val="85000"/>
                </a:sysClr>
              </a:solidFill>
            </a:ln>
          </c:spPr>
        </c:majorGridlines>
        <c:numFmt formatCode="0" sourceLinked="0"/>
        <c:majorTickMark val="none"/>
        <c:minorTickMark val="none"/>
        <c:tickLblPos val="nextTo"/>
        <c:spPr>
          <a:ln>
            <a:noFill/>
          </a:ln>
        </c:spPr>
        <c:txPr>
          <a:bodyPr/>
          <a:lstStyle/>
          <a:p>
            <a:pPr>
              <a:defRPr sz="1400">
                <a:solidFill>
                  <a:sysClr val="windowText" lastClr="000000"/>
                </a:solidFill>
                <a:latin typeface="Arial" panose="020B0604020202020204" pitchFamily="34" charset="0"/>
                <a:cs typeface="Arial" panose="020B0604020202020204" pitchFamily="34" charset="0"/>
              </a:defRPr>
            </a:pPr>
            <a:endParaRPr lang="en-US"/>
          </a:p>
        </c:txPr>
        <c:crossAx val="252240912"/>
        <c:crosses val="autoZero"/>
        <c:crossBetween val="midCat"/>
      </c:valAx>
    </c:plotArea>
    <c:plotVisOnly val="1"/>
    <c:dispBlanksAs val="gap"/>
    <c:showDLblsOverMax val="0"/>
  </c:chart>
  <c:spPr>
    <a:solidFill>
      <a:sysClr val="window" lastClr="FFFFFF"/>
    </a:solidFill>
    <a:ln>
      <a:noFill/>
    </a:ln>
  </c:spPr>
  <c:externalData r:id="rId2">
    <c:autoUpdate val="0"/>
  </c:externalData>
  <c:userShapes r:id="rId3"/>
</c:chartSpace>
</file>

<file path=ppt/charts/chart60.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0593285214348207"/>
          <c:y val="4.9610824509005343E-2"/>
          <c:w val="0.84417132990665922"/>
          <c:h val="0.63897094759706763"/>
        </c:manualLayout>
      </c:layout>
      <c:barChart>
        <c:barDir val="col"/>
        <c:grouping val="percentStacked"/>
        <c:varyColors val="0"/>
        <c:ser>
          <c:idx val="5"/>
          <c:order val="0"/>
          <c:tx>
            <c:strRef>
              <c:f>'Fuel share by region'!$B$6</c:f>
              <c:strCache>
                <c:ptCount val="1"/>
                <c:pt idx="0">
                  <c:v>Liquids</c:v>
                </c:pt>
              </c:strCache>
            </c:strRef>
          </c:tx>
          <c:spPr>
            <a:solidFill>
              <a:schemeClr val="accent2"/>
            </a:solidFill>
          </c:spPr>
          <c:invertIfNegative val="0"/>
          <c:cat>
            <c:multiLvlStrRef>
              <c:f>('Fuel share by region'!$C$4:$D$5,'Fuel share by region'!$G$4:$N$5)</c:f>
              <c:multiLvlStrCache>
                <c:ptCount val="10"/>
                <c:lvl>
                  <c:pt idx="0">
                    <c:v>2015</c:v>
                  </c:pt>
                  <c:pt idx="1">
                    <c:v>2040</c:v>
                  </c:pt>
                  <c:pt idx="2">
                    <c:v>2015</c:v>
                  </c:pt>
                  <c:pt idx="3">
                    <c:v>2040</c:v>
                  </c:pt>
                  <c:pt idx="4">
                    <c:v>2015</c:v>
                  </c:pt>
                  <c:pt idx="5">
                    <c:v>2040</c:v>
                  </c:pt>
                  <c:pt idx="6">
                    <c:v>2015</c:v>
                  </c:pt>
                  <c:pt idx="7">
                    <c:v>2040</c:v>
                  </c:pt>
                  <c:pt idx="8">
                    <c:v>2015</c:v>
                  </c:pt>
                  <c:pt idx="9">
                    <c:v>2040</c:v>
                  </c:pt>
                </c:lvl>
                <c:lvl>
                  <c:pt idx="0">
                    <c:v>Russia</c:v>
                  </c:pt>
                  <c:pt idx="2">
                    <c:v>India</c:v>
                  </c:pt>
                  <c:pt idx="4">
                    <c:v>Middle East</c:v>
                  </c:pt>
                  <c:pt idx="6">
                    <c:v>Africa</c:v>
                  </c:pt>
                  <c:pt idx="8">
                    <c:v>China</c:v>
                  </c:pt>
                </c:lvl>
              </c:multiLvlStrCache>
            </c:multiLvlStrRef>
          </c:cat>
          <c:val>
            <c:numRef>
              <c:f>('Fuel share by region'!$C$6:$D$6,'Fuel share by region'!$G$6:$N$6)</c:f>
              <c:numCache>
                <c:formatCode>0%</c:formatCode>
                <c:ptCount val="10"/>
                <c:pt idx="0">
                  <c:v>0.1086962100023094</c:v>
                </c:pt>
                <c:pt idx="1">
                  <c:v>8.3115137752855867E-2</c:v>
                </c:pt>
                <c:pt idx="2">
                  <c:v>0.45856106083684256</c:v>
                </c:pt>
                <c:pt idx="3">
                  <c:v>0.25813589239987067</c:v>
                </c:pt>
                <c:pt idx="4">
                  <c:v>0.11863813753196072</c:v>
                </c:pt>
                <c:pt idx="5">
                  <c:v>7.7349801130416576E-2</c:v>
                </c:pt>
                <c:pt idx="6">
                  <c:v>0.31590136054421769</c:v>
                </c:pt>
                <c:pt idx="7">
                  <c:v>0.20006081902959857</c:v>
                </c:pt>
                <c:pt idx="8">
                  <c:v>0.13186659192825112</c:v>
                </c:pt>
                <c:pt idx="9">
                  <c:v>7.9105659130716627E-2</c:v>
                </c:pt>
              </c:numCache>
            </c:numRef>
          </c:val>
        </c:ser>
        <c:ser>
          <c:idx val="6"/>
          <c:order val="1"/>
          <c:tx>
            <c:strRef>
              <c:f>'Fuel share by region'!$B$7</c:f>
              <c:strCache>
                <c:ptCount val="1"/>
                <c:pt idx="0">
                  <c:v>Natural Gas</c:v>
                </c:pt>
              </c:strCache>
            </c:strRef>
          </c:tx>
          <c:spPr>
            <a:solidFill>
              <a:schemeClr val="accent1"/>
            </a:solidFill>
          </c:spPr>
          <c:invertIfNegative val="0"/>
          <c:cat>
            <c:multiLvlStrRef>
              <c:f>('Fuel share by region'!$C$4:$D$5,'Fuel share by region'!$G$4:$N$5)</c:f>
              <c:multiLvlStrCache>
                <c:ptCount val="10"/>
                <c:lvl>
                  <c:pt idx="0">
                    <c:v>2015</c:v>
                  </c:pt>
                  <c:pt idx="1">
                    <c:v>2040</c:v>
                  </c:pt>
                  <c:pt idx="2">
                    <c:v>2015</c:v>
                  </c:pt>
                  <c:pt idx="3">
                    <c:v>2040</c:v>
                  </c:pt>
                  <c:pt idx="4">
                    <c:v>2015</c:v>
                  </c:pt>
                  <c:pt idx="5">
                    <c:v>2040</c:v>
                  </c:pt>
                  <c:pt idx="6">
                    <c:v>2015</c:v>
                  </c:pt>
                  <c:pt idx="7">
                    <c:v>2040</c:v>
                  </c:pt>
                  <c:pt idx="8">
                    <c:v>2015</c:v>
                  </c:pt>
                  <c:pt idx="9">
                    <c:v>2040</c:v>
                  </c:pt>
                </c:lvl>
                <c:lvl>
                  <c:pt idx="0">
                    <c:v>Russia</c:v>
                  </c:pt>
                  <c:pt idx="2">
                    <c:v>India</c:v>
                  </c:pt>
                  <c:pt idx="4">
                    <c:v>Middle East</c:v>
                  </c:pt>
                  <c:pt idx="6">
                    <c:v>Africa</c:v>
                  </c:pt>
                  <c:pt idx="8">
                    <c:v>China</c:v>
                  </c:pt>
                </c:lvl>
              </c:multiLvlStrCache>
            </c:multiLvlStrRef>
          </c:cat>
          <c:val>
            <c:numRef>
              <c:f>('Fuel share by region'!$C$7:$D$7,'Fuel share by region'!$G$7:$N$7)</c:f>
              <c:numCache>
                <c:formatCode>0%</c:formatCode>
                <c:ptCount val="10"/>
                <c:pt idx="0">
                  <c:v>0.70703856713966795</c:v>
                </c:pt>
                <c:pt idx="1">
                  <c:v>0.68570567926408232</c:v>
                </c:pt>
                <c:pt idx="2">
                  <c:v>2.1055460980198906E-2</c:v>
                </c:pt>
                <c:pt idx="3">
                  <c:v>2.6850309524401459E-2</c:v>
                </c:pt>
                <c:pt idx="4">
                  <c:v>0.4730453505584713</c:v>
                </c:pt>
                <c:pt idx="5">
                  <c:v>0.41401507222105921</c:v>
                </c:pt>
                <c:pt idx="6">
                  <c:v>0.19860756802721088</c:v>
                </c:pt>
                <c:pt idx="7">
                  <c:v>0.19597242870658196</c:v>
                </c:pt>
                <c:pt idx="8">
                  <c:v>0.15270351845463953</c:v>
                </c:pt>
                <c:pt idx="9">
                  <c:v>0.21808129351559238</c:v>
                </c:pt>
              </c:numCache>
            </c:numRef>
          </c:val>
        </c:ser>
        <c:ser>
          <c:idx val="7"/>
          <c:order val="2"/>
          <c:tx>
            <c:strRef>
              <c:f>'Fuel share by region'!$B$8</c:f>
              <c:strCache>
                <c:ptCount val="1"/>
                <c:pt idx="0">
                  <c:v>Coal</c:v>
                </c:pt>
              </c:strCache>
            </c:strRef>
          </c:tx>
          <c:spPr>
            <a:solidFill>
              <a:schemeClr val="tx1"/>
            </a:solidFill>
          </c:spPr>
          <c:invertIfNegative val="0"/>
          <c:cat>
            <c:multiLvlStrRef>
              <c:f>('Fuel share by region'!$C$4:$D$5,'Fuel share by region'!$G$4:$N$5)</c:f>
              <c:multiLvlStrCache>
                <c:ptCount val="10"/>
                <c:lvl>
                  <c:pt idx="0">
                    <c:v>2015</c:v>
                  </c:pt>
                  <c:pt idx="1">
                    <c:v>2040</c:v>
                  </c:pt>
                  <c:pt idx="2">
                    <c:v>2015</c:v>
                  </c:pt>
                  <c:pt idx="3">
                    <c:v>2040</c:v>
                  </c:pt>
                  <c:pt idx="4">
                    <c:v>2015</c:v>
                  </c:pt>
                  <c:pt idx="5">
                    <c:v>2040</c:v>
                  </c:pt>
                  <c:pt idx="6">
                    <c:v>2015</c:v>
                  </c:pt>
                  <c:pt idx="7">
                    <c:v>2040</c:v>
                  </c:pt>
                  <c:pt idx="8">
                    <c:v>2015</c:v>
                  </c:pt>
                  <c:pt idx="9">
                    <c:v>2040</c:v>
                  </c:pt>
                </c:lvl>
                <c:lvl>
                  <c:pt idx="0">
                    <c:v>Russia</c:v>
                  </c:pt>
                  <c:pt idx="2">
                    <c:v>India</c:v>
                  </c:pt>
                  <c:pt idx="4">
                    <c:v>Middle East</c:v>
                  </c:pt>
                  <c:pt idx="6">
                    <c:v>Africa</c:v>
                  </c:pt>
                  <c:pt idx="8">
                    <c:v>China</c:v>
                  </c:pt>
                </c:lvl>
              </c:multiLvlStrCache>
            </c:multiLvlStrRef>
          </c:cat>
          <c:val>
            <c:numRef>
              <c:f>('Fuel share by region'!$C$8:$D$8,'Fuel share by region'!$G$8:$N$8)</c:f>
              <c:numCache>
                <c:formatCode>0%</c:formatCode>
                <c:ptCount val="10"/>
                <c:pt idx="0">
                  <c:v>6.8153242154422519E-2</c:v>
                </c:pt>
                <c:pt idx="1">
                  <c:v>4.4002131751511929E-2</c:v>
                </c:pt>
                <c:pt idx="2">
                  <c:v>5.4833796254815867E-2</c:v>
                </c:pt>
                <c:pt idx="3">
                  <c:v>3.0256321010367199E-2</c:v>
                </c:pt>
                <c:pt idx="4">
                  <c:v>5.3828556048983991E-5</c:v>
                </c:pt>
                <c:pt idx="5">
                  <c:v>3.4889400600097688E-5</c:v>
                </c:pt>
                <c:pt idx="6">
                  <c:v>7.5733418367346941E-2</c:v>
                </c:pt>
                <c:pt idx="7">
                  <c:v>4.7540208136234621E-2</c:v>
                </c:pt>
                <c:pt idx="8">
                  <c:v>0.33375733011383235</c:v>
                </c:pt>
                <c:pt idx="9">
                  <c:v>0.13249932993000108</c:v>
                </c:pt>
              </c:numCache>
            </c:numRef>
          </c:val>
        </c:ser>
        <c:ser>
          <c:idx val="8"/>
          <c:order val="3"/>
          <c:tx>
            <c:strRef>
              <c:f>'Fuel share by region'!$B$9</c:f>
              <c:strCache>
                <c:ptCount val="1"/>
                <c:pt idx="0">
                  <c:v>Electricity</c:v>
                </c:pt>
              </c:strCache>
            </c:strRef>
          </c:tx>
          <c:spPr>
            <a:solidFill>
              <a:schemeClr val="accent4"/>
            </a:solidFill>
          </c:spPr>
          <c:invertIfNegative val="0"/>
          <c:cat>
            <c:multiLvlStrRef>
              <c:f>('Fuel share by region'!$C$4:$D$5,'Fuel share by region'!$G$4:$N$5)</c:f>
              <c:multiLvlStrCache>
                <c:ptCount val="10"/>
                <c:lvl>
                  <c:pt idx="0">
                    <c:v>2015</c:v>
                  </c:pt>
                  <c:pt idx="1">
                    <c:v>2040</c:v>
                  </c:pt>
                  <c:pt idx="2">
                    <c:v>2015</c:v>
                  </c:pt>
                  <c:pt idx="3">
                    <c:v>2040</c:v>
                  </c:pt>
                  <c:pt idx="4">
                    <c:v>2015</c:v>
                  </c:pt>
                  <c:pt idx="5">
                    <c:v>2040</c:v>
                  </c:pt>
                  <c:pt idx="6">
                    <c:v>2015</c:v>
                  </c:pt>
                  <c:pt idx="7">
                    <c:v>2040</c:v>
                  </c:pt>
                  <c:pt idx="8">
                    <c:v>2015</c:v>
                  </c:pt>
                  <c:pt idx="9">
                    <c:v>2040</c:v>
                  </c:pt>
                </c:lvl>
                <c:lvl>
                  <c:pt idx="0">
                    <c:v>Russia</c:v>
                  </c:pt>
                  <c:pt idx="2">
                    <c:v>India</c:v>
                  </c:pt>
                  <c:pt idx="4">
                    <c:v>Middle East</c:v>
                  </c:pt>
                  <c:pt idx="6">
                    <c:v>Africa</c:v>
                  </c:pt>
                  <c:pt idx="8">
                    <c:v>China</c:v>
                  </c:pt>
                </c:lvl>
              </c:multiLvlStrCache>
            </c:multiLvlStrRef>
          </c:cat>
          <c:val>
            <c:numRef>
              <c:f>('Fuel share by region'!$C$9:$D$9,'Fuel share by region'!$G$9:$N$9)</c:f>
              <c:numCache>
                <c:formatCode>0%</c:formatCode>
                <c:ptCount val="10"/>
                <c:pt idx="0">
                  <c:v>0.11611198070360011</c:v>
                </c:pt>
                <c:pt idx="1">
                  <c:v>0.18717705123154993</c:v>
                </c:pt>
                <c:pt idx="2">
                  <c:v>0.45717229638921236</c:v>
                </c:pt>
                <c:pt idx="3">
                  <c:v>0.67911393978569468</c:v>
                </c:pt>
                <c:pt idx="4">
                  <c:v>0.40519445565872697</c:v>
                </c:pt>
                <c:pt idx="5">
                  <c:v>0.50619286860651735</c:v>
                </c:pt>
                <c:pt idx="6">
                  <c:v>0.40667517006802723</c:v>
                </c:pt>
                <c:pt idx="7">
                  <c:v>0.55406135964319503</c:v>
                </c:pt>
                <c:pt idx="8">
                  <c:v>0.3043182994135909</c:v>
                </c:pt>
                <c:pt idx="9">
                  <c:v>0.51572950364954406</c:v>
                </c:pt>
              </c:numCache>
            </c:numRef>
          </c:val>
        </c:ser>
        <c:ser>
          <c:idx val="9"/>
          <c:order val="4"/>
          <c:tx>
            <c:strRef>
              <c:f>'Fuel share by region'!$B$10</c:f>
              <c:strCache>
                <c:ptCount val="1"/>
                <c:pt idx="0">
                  <c:v>Renewables</c:v>
                </c:pt>
              </c:strCache>
            </c:strRef>
          </c:tx>
          <c:spPr>
            <a:solidFill>
              <a:schemeClr val="accent3"/>
            </a:solidFill>
          </c:spPr>
          <c:invertIfNegative val="0"/>
          <c:cat>
            <c:multiLvlStrRef>
              <c:f>('Fuel share by region'!$C$4:$D$5,'Fuel share by region'!$G$4:$N$5)</c:f>
              <c:multiLvlStrCache>
                <c:ptCount val="10"/>
                <c:lvl>
                  <c:pt idx="0">
                    <c:v>2015</c:v>
                  </c:pt>
                  <c:pt idx="1">
                    <c:v>2040</c:v>
                  </c:pt>
                  <c:pt idx="2">
                    <c:v>2015</c:v>
                  </c:pt>
                  <c:pt idx="3">
                    <c:v>2040</c:v>
                  </c:pt>
                  <c:pt idx="4">
                    <c:v>2015</c:v>
                  </c:pt>
                  <c:pt idx="5">
                    <c:v>2040</c:v>
                  </c:pt>
                  <c:pt idx="6">
                    <c:v>2015</c:v>
                  </c:pt>
                  <c:pt idx="7">
                    <c:v>2040</c:v>
                  </c:pt>
                  <c:pt idx="8">
                    <c:v>2015</c:v>
                  </c:pt>
                  <c:pt idx="9">
                    <c:v>2040</c:v>
                  </c:pt>
                </c:lvl>
                <c:lvl>
                  <c:pt idx="0">
                    <c:v>Russia</c:v>
                  </c:pt>
                  <c:pt idx="2">
                    <c:v>India</c:v>
                  </c:pt>
                  <c:pt idx="4">
                    <c:v>Middle East</c:v>
                  </c:pt>
                  <c:pt idx="6">
                    <c:v>Africa</c:v>
                  </c:pt>
                  <c:pt idx="8">
                    <c:v>China</c:v>
                  </c:pt>
                </c:lvl>
              </c:multiLvlStrCache>
            </c:multiLvlStrRef>
          </c:cat>
          <c:val>
            <c:numRef>
              <c:f>('Fuel share by region'!$C$10:$D$10,'Fuel share by region'!$G$10:$N$10)</c:f>
              <c:numCache>
                <c:formatCode>0%</c:formatCode>
                <c:ptCount val="10"/>
                <c:pt idx="0">
                  <c:v>0</c:v>
                </c:pt>
                <c:pt idx="1">
                  <c:v>0</c:v>
                </c:pt>
                <c:pt idx="2">
                  <c:v>8.3773855389302036E-3</c:v>
                </c:pt>
                <c:pt idx="3">
                  <c:v>5.6683986773736414E-3</c:v>
                </c:pt>
                <c:pt idx="4">
                  <c:v>3.0682276947920873E-3</c:v>
                </c:pt>
                <c:pt idx="5">
                  <c:v>2.4422580420068382E-3</c:v>
                </c:pt>
                <c:pt idx="6">
                  <c:v>3.0293367346938779E-3</c:v>
                </c:pt>
                <c:pt idx="7">
                  <c:v>2.3651844843897824E-3</c:v>
                </c:pt>
                <c:pt idx="8">
                  <c:v>7.7343480510520868E-2</c:v>
                </c:pt>
                <c:pt idx="9">
                  <c:v>5.45842137741459E-2</c:v>
                </c:pt>
              </c:numCache>
            </c:numRef>
          </c:val>
        </c:ser>
        <c:dLbls>
          <c:showLegendKey val="0"/>
          <c:showVal val="0"/>
          <c:showCatName val="0"/>
          <c:showSerName val="0"/>
          <c:showPercent val="0"/>
          <c:showBubbleSize val="0"/>
        </c:dLbls>
        <c:gapWidth val="55"/>
        <c:overlap val="100"/>
        <c:axId val="252245952"/>
        <c:axId val="252246512"/>
      </c:barChart>
      <c:catAx>
        <c:axId val="252245952"/>
        <c:scaling>
          <c:orientation val="minMax"/>
        </c:scaling>
        <c:delete val="0"/>
        <c:axPos val="b"/>
        <c:numFmt formatCode="General" sourceLinked="0"/>
        <c:majorTickMark val="none"/>
        <c:minorTickMark val="none"/>
        <c:tickLblPos val="nextTo"/>
        <c:spPr>
          <a:ln w="12700">
            <a:solidFill>
              <a:schemeClr val="tx1"/>
            </a:solidFill>
          </a:ln>
        </c:spPr>
        <c:crossAx val="252246512"/>
        <c:crosses val="autoZero"/>
        <c:auto val="1"/>
        <c:lblAlgn val="ctr"/>
        <c:lblOffset val="100"/>
        <c:noMultiLvlLbl val="0"/>
      </c:catAx>
      <c:valAx>
        <c:axId val="252246512"/>
        <c:scaling>
          <c:orientation val="minMax"/>
        </c:scaling>
        <c:delete val="0"/>
        <c:axPos val="l"/>
        <c:majorGridlines>
          <c:spPr>
            <a:ln>
              <a:solidFill>
                <a:schemeClr val="bg1">
                  <a:lumMod val="75000"/>
                </a:schemeClr>
              </a:solidFill>
            </a:ln>
          </c:spPr>
        </c:majorGridlines>
        <c:numFmt formatCode="0%" sourceLinked="1"/>
        <c:majorTickMark val="none"/>
        <c:minorTickMark val="none"/>
        <c:tickLblPos val="nextTo"/>
        <c:spPr>
          <a:ln>
            <a:noFill/>
          </a:ln>
        </c:spPr>
        <c:crossAx val="252245952"/>
        <c:crosses val="autoZero"/>
        <c:crossBetween val="between"/>
        <c:majorUnit val="0.2"/>
      </c:valAx>
    </c:plotArea>
    <c:plotVisOnly val="1"/>
    <c:dispBlanksAs val="gap"/>
    <c:showDLblsOverMax val="0"/>
  </c:chart>
  <c:spPr>
    <a:ln>
      <a:noFill/>
    </a:ln>
  </c:spPr>
  <c:txPr>
    <a:bodyPr/>
    <a:lstStyle/>
    <a:p>
      <a:pPr>
        <a:defRPr sz="1400"/>
      </a:pPr>
      <a:endParaRPr lang="en-US"/>
    </a:p>
  </c:txPr>
  <c:externalData r:id="rId1">
    <c:autoUpdate val="0"/>
  </c:externalData>
  <c:userShapes r:id="rId2"/>
</c:chartSpace>
</file>

<file path=ppt/charts/chart6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2599518810148739E-2"/>
          <c:y val="4.6016218121988473E-2"/>
          <c:w val="0.61289591292577028"/>
          <c:h val="0.63434731852548287"/>
        </c:manualLayout>
      </c:layout>
      <c:barChart>
        <c:barDir val="col"/>
        <c:grouping val="percentStacked"/>
        <c:varyColors val="0"/>
        <c:ser>
          <c:idx val="5"/>
          <c:order val="0"/>
          <c:tx>
            <c:strRef>
              <c:f>'Fuel share by region'!$B$16</c:f>
              <c:strCache>
                <c:ptCount val="1"/>
                <c:pt idx="0">
                  <c:v>Liquids</c:v>
                </c:pt>
              </c:strCache>
            </c:strRef>
          </c:tx>
          <c:spPr>
            <a:solidFill>
              <a:schemeClr val="accent2"/>
            </a:solidFill>
          </c:spPr>
          <c:invertIfNegative val="0"/>
          <c:cat>
            <c:multiLvlStrRef>
              <c:f>('Fuel share by region'!$C$14:$D$15,'Fuel share by region'!$G$14:$N$15)</c:f>
              <c:multiLvlStrCache>
                <c:ptCount val="10"/>
                <c:lvl>
                  <c:pt idx="0">
                    <c:v>2015</c:v>
                  </c:pt>
                  <c:pt idx="1">
                    <c:v>2040</c:v>
                  </c:pt>
                  <c:pt idx="2">
                    <c:v>2015</c:v>
                  </c:pt>
                  <c:pt idx="3">
                    <c:v>2040</c:v>
                  </c:pt>
                  <c:pt idx="4">
                    <c:v>2015</c:v>
                  </c:pt>
                  <c:pt idx="5">
                    <c:v>2040</c:v>
                  </c:pt>
                  <c:pt idx="6">
                    <c:v>2015</c:v>
                  </c:pt>
                  <c:pt idx="7">
                    <c:v>2040</c:v>
                  </c:pt>
                  <c:pt idx="8">
                    <c:v>2015</c:v>
                  </c:pt>
                  <c:pt idx="9">
                    <c:v>2040</c:v>
                  </c:pt>
                </c:lvl>
                <c:lvl>
                  <c:pt idx="0">
                    <c:v>Russia</c:v>
                  </c:pt>
                  <c:pt idx="2">
                    <c:v>India</c:v>
                  </c:pt>
                  <c:pt idx="4">
                    <c:v>Middle East</c:v>
                  </c:pt>
                  <c:pt idx="6">
                    <c:v>Africa</c:v>
                  </c:pt>
                  <c:pt idx="8">
                    <c:v>China</c:v>
                  </c:pt>
                </c:lvl>
              </c:multiLvlStrCache>
            </c:multiLvlStrRef>
          </c:cat>
          <c:val>
            <c:numRef>
              <c:f>('Fuel share by region'!$C$16:$D$16,'Fuel share by region'!$G$16:$N$16)</c:f>
              <c:numCache>
                <c:formatCode>0%</c:formatCode>
                <c:ptCount val="10"/>
                <c:pt idx="0">
                  <c:v>0.1047981844707408</c:v>
                </c:pt>
                <c:pt idx="1">
                  <c:v>8.9305846352069576E-2</c:v>
                </c:pt>
                <c:pt idx="2">
                  <c:v>7.3127492982715328E-2</c:v>
                </c:pt>
                <c:pt idx="3">
                  <c:v>7.2324255858138065E-2</c:v>
                </c:pt>
                <c:pt idx="4">
                  <c:v>6.3324315184308408E-2</c:v>
                </c:pt>
                <c:pt idx="5">
                  <c:v>4.0889146053329474E-2</c:v>
                </c:pt>
                <c:pt idx="6">
                  <c:v>0.16612612612612612</c:v>
                </c:pt>
                <c:pt idx="7">
                  <c:v>0.11857304643261608</c:v>
                </c:pt>
                <c:pt idx="8">
                  <c:v>0.20892450653278868</c:v>
                </c:pt>
                <c:pt idx="9">
                  <c:v>0.13680385030939987</c:v>
                </c:pt>
              </c:numCache>
            </c:numRef>
          </c:val>
        </c:ser>
        <c:ser>
          <c:idx val="6"/>
          <c:order val="1"/>
          <c:tx>
            <c:strRef>
              <c:f>'Fuel share by region'!$B$17</c:f>
              <c:strCache>
                <c:ptCount val="1"/>
                <c:pt idx="0">
                  <c:v>Natural Gas</c:v>
                </c:pt>
              </c:strCache>
            </c:strRef>
          </c:tx>
          <c:spPr>
            <a:solidFill>
              <a:schemeClr val="accent1"/>
            </a:solidFill>
          </c:spPr>
          <c:invertIfNegative val="0"/>
          <c:cat>
            <c:multiLvlStrRef>
              <c:f>('Fuel share by region'!$C$14:$D$15,'Fuel share by region'!$G$14:$N$15)</c:f>
              <c:multiLvlStrCache>
                <c:ptCount val="10"/>
                <c:lvl>
                  <c:pt idx="0">
                    <c:v>2015</c:v>
                  </c:pt>
                  <c:pt idx="1">
                    <c:v>2040</c:v>
                  </c:pt>
                  <c:pt idx="2">
                    <c:v>2015</c:v>
                  </c:pt>
                  <c:pt idx="3">
                    <c:v>2040</c:v>
                  </c:pt>
                  <c:pt idx="4">
                    <c:v>2015</c:v>
                  </c:pt>
                  <c:pt idx="5">
                    <c:v>2040</c:v>
                  </c:pt>
                  <c:pt idx="6">
                    <c:v>2015</c:v>
                  </c:pt>
                  <c:pt idx="7">
                    <c:v>2040</c:v>
                  </c:pt>
                  <c:pt idx="8">
                    <c:v>2015</c:v>
                  </c:pt>
                  <c:pt idx="9">
                    <c:v>2040</c:v>
                  </c:pt>
                </c:lvl>
                <c:lvl>
                  <c:pt idx="0">
                    <c:v>Russia</c:v>
                  </c:pt>
                  <c:pt idx="2">
                    <c:v>India</c:v>
                  </c:pt>
                  <c:pt idx="4">
                    <c:v>Middle East</c:v>
                  </c:pt>
                  <c:pt idx="6">
                    <c:v>Africa</c:v>
                  </c:pt>
                  <c:pt idx="8">
                    <c:v>China</c:v>
                  </c:pt>
                </c:lvl>
              </c:multiLvlStrCache>
            </c:multiLvlStrRef>
          </c:cat>
          <c:val>
            <c:numRef>
              <c:f>('Fuel share by region'!$C$17:$D$17,'Fuel share by region'!$G$17:$N$17)</c:f>
              <c:numCache>
                <c:formatCode>0%</c:formatCode>
                <c:ptCount val="10"/>
                <c:pt idx="0">
                  <c:v>0.39333765602204573</c:v>
                </c:pt>
                <c:pt idx="1">
                  <c:v>0.35392172652601062</c:v>
                </c:pt>
                <c:pt idx="2">
                  <c:v>5.31836312601566E-2</c:v>
                </c:pt>
                <c:pt idx="3">
                  <c:v>4.6295123495883474E-2</c:v>
                </c:pt>
                <c:pt idx="4">
                  <c:v>0.21305377071356102</c:v>
                </c:pt>
                <c:pt idx="5">
                  <c:v>0.17604513235932301</c:v>
                </c:pt>
                <c:pt idx="6">
                  <c:v>2.3243243243243242E-2</c:v>
                </c:pt>
                <c:pt idx="7">
                  <c:v>1.7780294450736124E-2</c:v>
                </c:pt>
                <c:pt idx="8">
                  <c:v>0.13530200505160747</c:v>
                </c:pt>
                <c:pt idx="9">
                  <c:v>0.15308908751596112</c:v>
                </c:pt>
              </c:numCache>
            </c:numRef>
          </c:val>
        </c:ser>
        <c:ser>
          <c:idx val="7"/>
          <c:order val="2"/>
          <c:tx>
            <c:strRef>
              <c:f>'Fuel share by region'!$B$18</c:f>
              <c:strCache>
                <c:ptCount val="1"/>
                <c:pt idx="0">
                  <c:v>Coal</c:v>
                </c:pt>
              </c:strCache>
            </c:strRef>
          </c:tx>
          <c:spPr>
            <a:solidFill>
              <a:schemeClr val="tx1"/>
            </a:solidFill>
          </c:spPr>
          <c:invertIfNegative val="0"/>
          <c:cat>
            <c:multiLvlStrRef>
              <c:f>('Fuel share by region'!$C$14:$D$15,'Fuel share by region'!$G$14:$N$15)</c:f>
              <c:multiLvlStrCache>
                <c:ptCount val="10"/>
                <c:lvl>
                  <c:pt idx="0">
                    <c:v>2015</c:v>
                  </c:pt>
                  <c:pt idx="1">
                    <c:v>2040</c:v>
                  </c:pt>
                  <c:pt idx="2">
                    <c:v>2015</c:v>
                  </c:pt>
                  <c:pt idx="3">
                    <c:v>2040</c:v>
                  </c:pt>
                  <c:pt idx="4">
                    <c:v>2015</c:v>
                  </c:pt>
                  <c:pt idx="5">
                    <c:v>2040</c:v>
                  </c:pt>
                  <c:pt idx="6">
                    <c:v>2015</c:v>
                  </c:pt>
                  <c:pt idx="7">
                    <c:v>2040</c:v>
                  </c:pt>
                  <c:pt idx="8">
                    <c:v>2015</c:v>
                  </c:pt>
                  <c:pt idx="9">
                    <c:v>2040</c:v>
                  </c:pt>
                </c:lvl>
                <c:lvl>
                  <c:pt idx="0">
                    <c:v>Russia</c:v>
                  </c:pt>
                  <c:pt idx="2">
                    <c:v>India</c:v>
                  </c:pt>
                  <c:pt idx="4">
                    <c:v>Middle East</c:v>
                  </c:pt>
                  <c:pt idx="6">
                    <c:v>Africa</c:v>
                  </c:pt>
                  <c:pt idx="8">
                    <c:v>China</c:v>
                  </c:pt>
                </c:lvl>
              </c:multiLvlStrCache>
            </c:multiLvlStrRef>
          </c:cat>
          <c:val>
            <c:numRef>
              <c:f>('Fuel share by region'!$C$18:$D$18,'Fuel share by region'!$G$18:$N$18)</c:f>
              <c:numCache>
                <c:formatCode>0%</c:formatCode>
                <c:ptCount val="10"/>
                <c:pt idx="0">
                  <c:v>9.0938563786675308E-2</c:v>
                </c:pt>
                <c:pt idx="1">
                  <c:v>7.0381703978096316E-2</c:v>
                </c:pt>
                <c:pt idx="2">
                  <c:v>0.28349830107844587</c:v>
                </c:pt>
                <c:pt idx="3">
                  <c:v>0.23014566181127297</c:v>
                </c:pt>
                <c:pt idx="4">
                  <c:v>0</c:v>
                </c:pt>
                <c:pt idx="5">
                  <c:v>0</c:v>
                </c:pt>
                <c:pt idx="6">
                  <c:v>0.13009009009009007</c:v>
                </c:pt>
                <c:pt idx="7">
                  <c:v>0.1143827859569649</c:v>
                </c:pt>
                <c:pt idx="8">
                  <c:v>0.28313948049518228</c:v>
                </c:pt>
                <c:pt idx="9">
                  <c:v>0.1503781553874865</c:v>
                </c:pt>
              </c:numCache>
            </c:numRef>
          </c:val>
        </c:ser>
        <c:ser>
          <c:idx val="8"/>
          <c:order val="3"/>
          <c:tx>
            <c:strRef>
              <c:f>'Fuel share by region'!$B$19</c:f>
              <c:strCache>
                <c:ptCount val="1"/>
                <c:pt idx="0">
                  <c:v>Electricity</c:v>
                </c:pt>
              </c:strCache>
            </c:strRef>
          </c:tx>
          <c:spPr>
            <a:solidFill>
              <a:schemeClr val="accent4"/>
            </a:solidFill>
          </c:spPr>
          <c:invertIfNegative val="0"/>
          <c:cat>
            <c:multiLvlStrRef>
              <c:f>('Fuel share by region'!$C$14:$D$15,'Fuel share by region'!$G$14:$N$15)</c:f>
              <c:multiLvlStrCache>
                <c:ptCount val="10"/>
                <c:lvl>
                  <c:pt idx="0">
                    <c:v>2015</c:v>
                  </c:pt>
                  <c:pt idx="1">
                    <c:v>2040</c:v>
                  </c:pt>
                  <c:pt idx="2">
                    <c:v>2015</c:v>
                  </c:pt>
                  <c:pt idx="3">
                    <c:v>2040</c:v>
                  </c:pt>
                  <c:pt idx="4">
                    <c:v>2015</c:v>
                  </c:pt>
                  <c:pt idx="5">
                    <c:v>2040</c:v>
                  </c:pt>
                  <c:pt idx="6">
                    <c:v>2015</c:v>
                  </c:pt>
                  <c:pt idx="7">
                    <c:v>2040</c:v>
                  </c:pt>
                  <c:pt idx="8">
                    <c:v>2015</c:v>
                  </c:pt>
                  <c:pt idx="9">
                    <c:v>2040</c:v>
                  </c:pt>
                </c:lvl>
                <c:lvl>
                  <c:pt idx="0">
                    <c:v>Russia</c:v>
                  </c:pt>
                  <c:pt idx="2">
                    <c:v>India</c:v>
                  </c:pt>
                  <c:pt idx="4">
                    <c:v>Middle East</c:v>
                  </c:pt>
                  <c:pt idx="6">
                    <c:v>Africa</c:v>
                  </c:pt>
                  <c:pt idx="8">
                    <c:v>China</c:v>
                  </c:pt>
                </c:lvl>
              </c:multiLvlStrCache>
            </c:multiLvlStrRef>
          </c:cat>
          <c:val>
            <c:numRef>
              <c:f>('Fuel share by region'!$C$19:$D$19,'Fuel share by region'!$G$19:$N$19)</c:f>
              <c:numCache>
                <c:formatCode>0%</c:formatCode>
                <c:ptCount val="10"/>
                <c:pt idx="0">
                  <c:v>0.41084454530718106</c:v>
                </c:pt>
                <c:pt idx="1">
                  <c:v>0.48639072314382348</c:v>
                </c:pt>
                <c:pt idx="2">
                  <c:v>0.58708819618850638</c:v>
                </c:pt>
                <c:pt idx="3">
                  <c:v>0.64965167827739079</c:v>
                </c:pt>
                <c:pt idx="4">
                  <c:v>0.72142374027730805</c:v>
                </c:pt>
                <c:pt idx="5">
                  <c:v>0.78152273494382563</c:v>
                </c:pt>
                <c:pt idx="6">
                  <c:v>0.67999999999999994</c:v>
                </c:pt>
                <c:pt idx="7">
                  <c:v>0.74903737259343151</c:v>
                </c:pt>
                <c:pt idx="8">
                  <c:v>0.34778134647167042</c:v>
                </c:pt>
                <c:pt idx="9">
                  <c:v>0.54059522640212165</c:v>
                </c:pt>
              </c:numCache>
            </c:numRef>
          </c:val>
        </c:ser>
        <c:ser>
          <c:idx val="9"/>
          <c:order val="4"/>
          <c:tx>
            <c:strRef>
              <c:f>'Fuel share by region'!$B$20</c:f>
              <c:strCache>
                <c:ptCount val="1"/>
                <c:pt idx="0">
                  <c:v>Renewables</c:v>
                </c:pt>
              </c:strCache>
            </c:strRef>
          </c:tx>
          <c:spPr>
            <a:solidFill>
              <a:schemeClr val="accent3"/>
            </a:solidFill>
          </c:spPr>
          <c:invertIfNegative val="0"/>
          <c:cat>
            <c:multiLvlStrRef>
              <c:f>('Fuel share by region'!$C$14:$D$15,'Fuel share by region'!$G$14:$N$15)</c:f>
              <c:multiLvlStrCache>
                <c:ptCount val="10"/>
                <c:lvl>
                  <c:pt idx="0">
                    <c:v>2015</c:v>
                  </c:pt>
                  <c:pt idx="1">
                    <c:v>2040</c:v>
                  </c:pt>
                  <c:pt idx="2">
                    <c:v>2015</c:v>
                  </c:pt>
                  <c:pt idx="3">
                    <c:v>2040</c:v>
                  </c:pt>
                  <c:pt idx="4">
                    <c:v>2015</c:v>
                  </c:pt>
                  <c:pt idx="5">
                    <c:v>2040</c:v>
                  </c:pt>
                  <c:pt idx="6">
                    <c:v>2015</c:v>
                  </c:pt>
                  <c:pt idx="7">
                    <c:v>2040</c:v>
                  </c:pt>
                  <c:pt idx="8">
                    <c:v>2015</c:v>
                  </c:pt>
                  <c:pt idx="9">
                    <c:v>2040</c:v>
                  </c:pt>
                </c:lvl>
                <c:lvl>
                  <c:pt idx="0">
                    <c:v>Russia</c:v>
                  </c:pt>
                  <c:pt idx="2">
                    <c:v>India</c:v>
                  </c:pt>
                  <c:pt idx="4">
                    <c:v>Middle East</c:v>
                  </c:pt>
                  <c:pt idx="6">
                    <c:v>Africa</c:v>
                  </c:pt>
                  <c:pt idx="8">
                    <c:v>China</c:v>
                  </c:pt>
                </c:lvl>
              </c:multiLvlStrCache>
            </c:multiLvlStrRef>
          </c:cat>
          <c:val>
            <c:numRef>
              <c:f>('Fuel share by region'!$C$20:$D$20,'Fuel share by region'!$G$20:$N$20)</c:f>
              <c:numCache>
                <c:formatCode>0%</c:formatCode>
                <c:ptCount val="10"/>
                <c:pt idx="0">
                  <c:v>0</c:v>
                </c:pt>
                <c:pt idx="1">
                  <c:v>0</c:v>
                </c:pt>
                <c:pt idx="2">
                  <c:v>3.1023784901758017E-3</c:v>
                </c:pt>
                <c:pt idx="3">
                  <c:v>1.6466117796073464E-3</c:v>
                </c:pt>
                <c:pt idx="4">
                  <c:v>2.198173824822455E-3</c:v>
                </c:pt>
                <c:pt idx="5">
                  <c:v>1.4947683109118085E-3</c:v>
                </c:pt>
                <c:pt idx="6">
                  <c:v>1.8018018018018018E-4</c:v>
                </c:pt>
                <c:pt idx="7">
                  <c:v>2.2650056625141563E-4</c:v>
                </c:pt>
                <c:pt idx="8">
                  <c:v>2.4852661448751128E-2</c:v>
                </c:pt>
                <c:pt idx="9">
                  <c:v>1.9114035949317355E-2</c:v>
                </c:pt>
              </c:numCache>
            </c:numRef>
          </c:val>
        </c:ser>
        <c:dLbls>
          <c:showLegendKey val="0"/>
          <c:showVal val="0"/>
          <c:showCatName val="0"/>
          <c:showSerName val="0"/>
          <c:showPercent val="0"/>
          <c:showBubbleSize val="0"/>
        </c:dLbls>
        <c:gapWidth val="55"/>
        <c:overlap val="100"/>
        <c:axId val="253409280"/>
        <c:axId val="253409840"/>
      </c:barChart>
      <c:catAx>
        <c:axId val="253409280"/>
        <c:scaling>
          <c:orientation val="minMax"/>
        </c:scaling>
        <c:delete val="0"/>
        <c:axPos val="b"/>
        <c:numFmt formatCode="General" sourceLinked="0"/>
        <c:majorTickMark val="none"/>
        <c:minorTickMark val="none"/>
        <c:tickLblPos val="nextTo"/>
        <c:spPr>
          <a:ln w="12700">
            <a:solidFill>
              <a:schemeClr val="tx1"/>
            </a:solidFill>
          </a:ln>
        </c:spPr>
        <c:txPr>
          <a:bodyPr/>
          <a:lstStyle/>
          <a:p>
            <a:pPr>
              <a:defRPr sz="1400">
                <a:latin typeface="Arial" panose="020B0604020202020204" pitchFamily="34" charset="0"/>
                <a:cs typeface="Arial" panose="020B0604020202020204" pitchFamily="34" charset="0"/>
              </a:defRPr>
            </a:pPr>
            <a:endParaRPr lang="en-US"/>
          </a:p>
        </c:txPr>
        <c:crossAx val="253409840"/>
        <c:crosses val="autoZero"/>
        <c:auto val="1"/>
        <c:lblAlgn val="ctr"/>
        <c:lblOffset val="100"/>
        <c:noMultiLvlLbl val="0"/>
      </c:catAx>
      <c:valAx>
        <c:axId val="253409840"/>
        <c:scaling>
          <c:orientation val="minMax"/>
        </c:scaling>
        <c:delete val="0"/>
        <c:axPos val="l"/>
        <c:majorGridlines>
          <c:spPr>
            <a:ln>
              <a:solidFill>
                <a:schemeClr val="bg1">
                  <a:lumMod val="75000"/>
                </a:schemeClr>
              </a:solidFill>
            </a:ln>
          </c:spPr>
        </c:majorGridlines>
        <c:numFmt formatCode="0%" sourceLinked="1"/>
        <c:majorTickMark val="out"/>
        <c:minorTickMark val="none"/>
        <c:tickLblPos val="nextTo"/>
        <c:spPr>
          <a:ln>
            <a:noFill/>
          </a:ln>
        </c:spPr>
        <c:txPr>
          <a:bodyPr/>
          <a:lstStyle/>
          <a:p>
            <a:pPr>
              <a:defRPr sz="1400"/>
            </a:pPr>
            <a:endParaRPr lang="en-US"/>
          </a:p>
        </c:txPr>
        <c:crossAx val="253409280"/>
        <c:crosses val="autoZero"/>
        <c:crossBetween val="between"/>
        <c:majorUnit val="0.2"/>
      </c:valAx>
    </c:plotArea>
    <c:plotVisOnly val="1"/>
    <c:dispBlanksAs val="gap"/>
    <c:showDLblsOverMax val="0"/>
  </c:chart>
  <c:spPr>
    <a:ln>
      <a:noFill/>
    </a:ln>
  </c:spPr>
  <c:externalData r:id="rId1">
    <c:autoUpdate val="0"/>
  </c:externalData>
  <c:userShapes r:id="rId2"/>
</c:chartSpace>
</file>

<file path=ppt/charts/chart6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42257108486439193"/>
          <c:y val="0.10614371852167129"/>
          <c:w val="0.41442713437644324"/>
          <c:h val="0.79775271334326447"/>
        </c:manualLayout>
      </c:layout>
      <c:barChart>
        <c:barDir val="bar"/>
        <c:grouping val="clustered"/>
        <c:varyColors val="0"/>
        <c:ser>
          <c:idx val="0"/>
          <c:order val="0"/>
          <c:tx>
            <c:v>2050</c:v>
          </c:tx>
          <c:spPr>
            <a:solidFill>
              <a:schemeClr val="accent1"/>
            </a:solidFill>
            <a:ln>
              <a:noFill/>
            </a:ln>
            <a:effectLst/>
          </c:spPr>
          <c:invertIfNegative val="0"/>
          <c:cat>
            <c:strRef>
              <c:f>'Res energy per capita_OECD'!$B$7:$B$15</c:f>
              <c:strCache>
                <c:ptCount val="9"/>
                <c:pt idx="0">
                  <c:v>United States</c:v>
                </c:pt>
                <c:pt idx="1">
                  <c:v>Canada</c:v>
                </c:pt>
                <c:pt idx="2">
                  <c:v>Mexico and Chile</c:v>
                </c:pt>
                <c:pt idx="3">
                  <c:v>OECD Europe</c:v>
                </c:pt>
                <c:pt idx="4">
                  <c:v>OECD Asia</c:v>
                </c:pt>
                <c:pt idx="5">
                  <c:v>Japan</c:v>
                </c:pt>
                <c:pt idx="6">
                  <c:v>South Korea</c:v>
                </c:pt>
                <c:pt idx="7">
                  <c:v>Australia and New Zealand</c:v>
                </c:pt>
                <c:pt idx="8">
                  <c:v>Total OECD</c:v>
                </c:pt>
              </c:strCache>
            </c:strRef>
          </c:cat>
          <c:val>
            <c:numRef>
              <c:f>'Res energy per capita_OECD'!$AG$7:$AG$15</c:f>
              <c:numCache>
                <c:formatCode>0.0</c:formatCode>
                <c:ptCount val="9"/>
                <c:pt idx="0">
                  <c:v>28.245077536047809</c:v>
                </c:pt>
                <c:pt idx="1">
                  <c:v>38.135786373954986</c:v>
                </c:pt>
                <c:pt idx="2">
                  <c:v>5.0266810703437619</c:v>
                </c:pt>
                <c:pt idx="3">
                  <c:v>19.025357795771949</c:v>
                </c:pt>
                <c:pt idx="4">
                  <c:v>18.246932248199144</c:v>
                </c:pt>
                <c:pt idx="5">
                  <c:v>18.277344149336336</c:v>
                </c:pt>
                <c:pt idx="6">
                  <c:v>19.052373068327526</c:v>
                </c:pt>
                <c:pt idx="7">
                  <c:v>17.061716946970616</c:v>
                </c:pt>
                <c:pt idx="8">
                  <c:v>20.227802549574445</c:v>
                </c:pt>
              </c:numCache>
            </c:numRef>
          </c:val>
        </c:ser>
        <c:ser>
          <c:idx val="1"/>
          <c:order val="1"/>
          <c:tx>
            <c:v>2015</c:v>
          </c:tx>
          <c:spPr>
            <a:solidFill>
              <a:srgbClr val="002060"/>
            </a:solidFill>
            <a:ln>
              <a:noFill/>
            </a:ln>
            <a:effectLst/>
          </c:spPr>
          <c:invertIfNegative val="0"/>
          <c:val>
            <c:numRef>
              <c:f>'Res energy per capita_OECD'!$H$7:$H$15</c:f>
              <c:numCache>
                <c:formatCode>0.0</c:formatCode>
                <c:ptCount val="9"/>
                <c:pt idx="0">
                  <c:v>34.077515306184246</c:v>
                </c:pt>
                <c:pt idx="1">
                  <c:v>41.552918349389714</c:v>
                </c:pt>
                <c:pt idx="2">
                  <c:v>4.2430255224308135</c:v>
                </c:pt>
                <c:pt idx="3">
                  <c:v>17.493015582137875</c:v>
                </c:pt>
                <c:pt idx="4">
                  <c:v>15.831600988962316</c:v>
                </c:pt>
                <c:pt idx="5">
                  <c:v>15.957606248629446</c:v>
                </c:pt>
                <c:pt idx="6">
                  <c:v>15.471237599141951</c:v>
                </c:pt>
                <c:pt idx="7">
                  <c:v>15.905625666611787</c:v>
                </c:pt>
                <c:pt idx="8">
                  <c:v>20.596926516882583</c:v>
                </c:pt>
              </c:numCache>
            </c:numRef>
          </c:val>
        </c:ser>
        <c:dLbls>
          <c:showLegendKey val="0"/>
          <c:showVal val="0"/>
          <c:showCatName val="0"/>
          <c:showSerName val="0"/>
          <c:showPercent val="0"/>
          <c:showBubbleSize val="0"/>
        </c:dLbls>
        <c:gapWidth val="182"/>
        <c:axId val="253412640"/>
        <c:axId val="253413200"/>
      </c:barChart>
      <c:catAx>
        <c:axId val="253412640"/>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 spcFirstLastPara="1" vertOverflow="ellipsis"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253413200"/>
        <c:crosses val="autoZero"/>
        <c:auto val="1"/>
        <c:lblAlgn val="ctr"/>
        <c:lblOffset val="100"/>
        <c:noMultiLvlLbl val="0"/>
      </c:catAx>
      <c:valAx>
        <c:axId val="253413200"/>
        <c:scaling>
          <c:orientation val="minMax"/>
        </c:scaling>
        <c:delete val="0"/>
        <c:axPos val="b"/>
        <c:majorGridlines>
          <c:spPr>
            <a:ln w="9525" cap="flat" cmpd="sng" algn="ctr">
              <a:solidFill>
                <a:schemeClr val="bg1">
                  <a:lumMod val="75000"/>
                </a:schemeClr>
              </a:solidFill>
              <a:round/>
            </a:ln>
            <a:effectLst/>
          </c:spPr>
        </c:majorGridlines>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253412640"/>
        <c:crosses val="autoZero"/>
        <c:crossBetween val="between"/>
        <c:majorUnit val="10"/>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3">
    <c:autoUpdate val="0"/>
  </c:externalData>
  <c:userShapes r:id="rId4"/>
</c:chartSpace>
</file>

<file path=ppt/charts/chart6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47215928580048822"/>
          <c:y val="0.15277771047849789"/>
          <c:w val="0.47126844058600209"/>
          <c:h val="0.74546296296296299"/>
        </c:manualLayout>
      </c:layout>
      <c:barChart>
        <c:barDir val="bar"/>
        <c:grouping val="clustered"/>
        <c:varyColors val="0"/>
        <c:ser>
          <c:idx val="0"/>
          <c:order val="0"/>
          <c:tx>
            <c:strRef>
              <c:f>'Res energy per capita_OECD'!$AG$34</c:f>
              <c:strCache>
                <c:ptCount val="1"/>
                <c:pt idx="0">
                  <c:v>2040</c:v>
                </c:pt>
              </c:strCache>
            </c:strRef>
          </c:tx>
          <c:spPr>
            <a:solidFill>
              <a:schemeClr val="accent5">
                <a:lumMod val="40000"/>
                <a:lumOff val="60000"/>
              </a:schemeClr>
            </a:solidFill>
            <a:ln>
              <a:noFill/>
            </a:ln>
            <a:effectLst/>
          </c:spPr>
          <c:invertIfNegative val="0"/>
          <c:cat>
            <c:strRef>
              <c:f>'Res energy per capita_OECD'!$B$35:$B$42</c:f>
              <c:strCache>
                <c:ptCount val="8"/>
                <c:pt idx="0">
                  <c:v>Non-OECD Europe
 and Eurasia</c:v>
                </c:pt>
                <c:pt idx="1">
                  <c:v>Russia</c:v>
                </c:pt>
                <c:pt idx="2">
                  <c:v>China</c:v>
                </c:pt>
                <c:pt idx="3">
                  <c:v>India</c:v>
                </c:pt>
                <c:pt idx="4">
                  <c:v>Middle East</c:v>
                </c:pt>
                <c:pt idx="5">
                  <c:v>Africa</c:v>
                </c:pt>
                <c:pt idx="6">
                  <c:v>Brazil</c:v>
                </c:pt>
                <c:pt idx="7">
                  <c:v>Total Non-OECD</c:v>
                </c:pt>
              </c:strCache>
            </c:strRef>
          </c:cat>
          <c:val>
            <c:numRef>
              <c:f>'Res energy per capita_OECD'!$AG$35:$AG$42</c:f>
              <c:numCache>
                <c:formatCode>0.0</c:formatCode>
                <c:ptCount val="8"/>
                <c:pt idx="0">
                  <c:v>23.184498567128458</c:v>
                </c:pt>
                <c:pt idx="1">
                  <c:v>32.447895627122378</c:v>
                </c:pt>
                <c:pt idx="2">
                  <c:v>11.374829373266905</c:v>
                </c:pt>
                <c:pt idx="3">
                  <c:v>2.4227182248452159</c:v>
                </c:pt>
                <c:pt idx="4">
                  <c:v>18.844212846082641</c:v>
                </c:pt>
                <c:pt idx="5">
                  <c:v>1.4850203035255813</c:v>
                </c:pt>
                <c:pt idx="6">
                  <c:v>4.1369903501366538</c:v>
                </c:pt>
                <c:pt idx="7">
                  <c:v>5.6111646642160542</c:v>
                </c:pt>
              </c:numCache>
            </c:numRef>
          </c:val>
        </c:ser>
        <c:ser>
          <c:idx val="1"/>
          <c:order val="1"/>
          <c:tx>
            <c:v>2015</c:v>
          </c:tx>
          <c:spPr>
            <a:solidFill>
              <a:schemeClr val="accent5"/>
            </a:solidFill>
            <a:ln>
              <a:noFill/>
            </a:ln>
            <a:effectLst/>
          </c:spPr>
          <c:invertIfNegative val="0"/>
          <c:val>
            <c:numRef>
              <c:f>'Res energy per capita_OECD'!$H$35:$H$42</c:f>
              <c:numCache>
                <c:formatCode>0.0</c:formatCode>
                <c:ptCount val="8"/>
                <c:pt idx="0">
                  <c:v>19.111589316826105</c:v>
                </c:pt>
                <c:pt idx="1">
                  <c:v>27.180439121199743</c:v>
                </c:pt>
                <c:pt idx="2">
                  <c:v>6.7748534103946616</c:v>
                </c:pt>
                <c:pt idx="3">
                  <c:v>1.7233433973643704</c:v>
                </c:pt>
                <c:pt idx="4">
                  <c:v>16.544060354185458</c:v>
                </c:pt>
                <c:pt idx="5">
                  <c:v>1.6451053656853822</c:v>
                </c:pt>
                <c:pt idx="6">
                  <c:v>3.7120958806849207</c:v>
                </c:pt>
                <c:pt idx="7">
                  <c:v>4.7120455972972133</c:v>
                </c:pt>
              </c:numCache>
            </c:numRef>
          </c:val>
        </c:ser>
        <c:dLbls>
          <c:showLegendKey val="0"/>
          <c:showVal val="0"/>
          <c:showCatName val="0"/>
          <c:showSerName val="0"/>
          <c:showPercent val="0"/>
          <c:showBubbleSize val="0"/>
        </c:dLbls>
        <c:gapWidth val="182"/>
        <c:axId val="253416000"/>
        <c:axId val="253416560"/>
      </c:barChart>
      <c:catAx>
        <c:axId val="253416000"/>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0" spcFirstLastPara="1" vertOverflow="ellipsis" wrap="square" anchor="ctr" anchorCtr="0"/>
          <a:lstStyle/>
          <a:p>
            <a:pPr algn="just">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253416560"/>
        <c:crosses val="autoZero"/>
        <c:auto val="1"/>
        <c:lblAlgn val="r"/>
        <c:lblOffset val="100"/>
        <c:noMultiLvlLbl val="0"/>
      </c:catAx>
      <c:valAx>
        <c:axId val="253416560"/>
        <c:scaling>
          <c:orientation val="minMax"/>
          <c:max val="50"/>
        </c:scaling>
        <c:delete val="0"/>
        <c:axPos val="b"/>
        <c:majorGridlines>
          <c:spPr>
            <a:ln w="9525" cap="flat" cmpd="sng" algn="ctr">
              <a:solidFill>
                <a:schemeClr val="bg1">
                  <a:lumMod val="75000"/>
                </a:schemeClr>
              </a:solidFill>
              <a:round/>
            </a:ln>
            <a:effectLst/>
          </c:spPr>
        </c:majorGridlines>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253416000"/>
        <c:crosses val="autoZero"/>
        <c:crossBetween val="between"/>
        <c:majorUnit val="10"/>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3">
    <c:autoUpdate val="0"/>
  </c:externalData>
  <c:userShapes r:id="rId4"/>
</c:chartSpace>
</file>

<file path=ppt/charts/chart6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lgn="l" rtl="0">
              <a:defRPr lang="en-US" sz="1300" b="0" i="0" u="none" strike="noStrike" kern="1200" spc="0" baseline="0">
                <a:solidFill>
                  <a:sysClr val="windowText" lastClr="000000"/>
                </a:solidFill>
                <a:latin typeface="Arial" panose="020B0604020202020204" pitchFamily="34" charset="0"/>
                <a:ea typeface="+mn-ea"/>
                <a:cs typeface="Arial" panose="020B0604020202020204" pitchFamily="34" charset="0"/>
              </a:defRPr>
            </a:pPr>
            <a:r>
              <a:rPr lang="en-US" sz="1300" b="1" i="0" u="none" strike="noStrike" kern="1200" spc="0" baseline="0">
                <a:solidFill>
                  <a:sysClr val="windowText" lastClr="000000"/>
                </a:solidFill>
                <a:latin typeface="Arial" panose="020B0604020202020204" pitchFamily="34" charset="0"/>
                <a:ea typeface="+mn-ea"/>
                <a:cs typeface="Arial" panose="020B0604020202020204" pitchFamily="34" charset="0"/>
              </a:rPr>
              <a:t>China</a:t>
            </a:r>
          </a:p>
        </c:rich>
      </c:tx>
      <c:layout>
        <c:manualLayout>
          <c:xMode val="edge"/>
          <c:yMode val="edge"/>
          <c:x val="0.4021527777777778"/>
          <c:y val="0.11574074074074074"/>
        </c:manualLayout>
      </c:layout>
      <c:overlay val="0"/>
      <c:spPr>
        <a:noFill/>
        <a:ln>
          <a:noFill/>
        </a:ln>
        <a:effectLst/>
      </c:spPr>
      <c:txPr>
        <a:bodyPr rot="0" spcFirstLastPara="1" vertOverflow="ellipsis" vert="horz" wrap="square" anchor="ctr" anchorCtr="1"/>
        <a:lstStyle/>
        <a:p>
          <a:pPr algn="l" rtl="0">
            <a:defRPr lang="en-US" sz="1300" b="0" i="0" u="none" strike="noStrike" kern="1200" spc="0" baseline="0">
              <a:solidFill>
                <a:sysClr val="windowText" lastClr="000000"/>
              </a:solidFill>
              <a:latin typeface="Arial" panose="020B0604020202020204" pitchFamily="34" charset="0"/>
              <a:ea typeface="+mn-ea"/>
              <a:cs typeface="Arial" panose="020B0604020202020204" pitchFamily="34" charset="0"/>
            </a:defRPr>
          </a:pPr>
          <a:endParaRPr lang="en-US"/>
        </a:p>
      </c:txPr>
    </c:title>
    <c:autoTitleDeleted val="0"/>
    <c:plotArea>
      <c:layout>
        <c:manualLayout>
          <c:layoutTarget val="inner"/>
          <c:xMode val="edge"/>
          <c:yMode val="edge"/>
          <c:x val="0.24636956838728491"/>
          <c:y val="0.28185563491870019"/>
          <c:w val="0.6485863225430154"/>
          <c:h val="0.59564491358084881"/>
        </c:manualLayout>
      </c:layout>
      <c:areaChart>
        <c:grouping val="stacked"/>
        <c:varyColors val="0"/>
        <c:ser>
          <c:idx val="0"/>
          <c:order val="0"/>
          <c:tx>
            <c:strRef>
              <c:f>'[Chart in Microsoft PowerPoint]Slide5_DHModelUpdates'!$O$25</c:f>
              <c:strCache>
                <c:ptCount val="1"/>
                <c:pt idx="0">
                  <c:v>Natural Gas</c:v>
                </c:pt>
              </c:strCache>
            </c:strRef>
          </c:tx>
          <c:spPr>
            <a:solidFill>
              <a:srgbClr val="00B0F0"/>
            </a:solidFill>
            <a:ln w="25400">
              <a:noFill/>
            </a:ln>
            <a:effectLst/>
          </c:spPr>
          <c:cat>
            <c:numLit>
              <c:formatCode>General</c:formatCode>
              <c:ptCount val="3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numLit>
          </c:cat>
          <c:val>
            <c:numRef>
              <c:f>'[Chart in Microsoft PowerPoint]Slide5_DHModelUpdates'!$O$35:$O$65</c:f>
              <c:numCache>
                <c:formatCode>General</c:formatCode>
                <c:ptCount val="31"/>
                <c:pt idx="0">
                  <c:v>88.98</c:v>
                </c:pt>
                <c:pt idx="1">
                  <c:v>88.76</c:v>
                </c:pt>
                <c:pt idx="2">
                  <c:v>101.43</c:v>
                </c:pt>
                <c:pt idx="3">
                  <c:v>126.04</c:v>
                </c:pt>
                <c:pt idx="4">
                  <c:v>158.47999999999999</c:v>
                </c:pt>
                <c:pt idx="5">
                  <c:v>211.81</c:v>
                </c:pt>
                <c:pt idx="6">
                  <c:v>261.52999999999997</c:v>
                </c:pt>
                <c:pt idx="7">
                  <c:v>324.27999999999997</c:v>
                </c:pt>
                <c:pt idx="8">
                  <c:v>376.07</c:v>
                </c:pt>
                <c:pt idx="9">
                  <c:v>415.59</c:v>
                </c:pt>
                <c:pt idx="10">
                  <c:v>448.25</c:v>
                </c:pt>
                <c:pt idx="11">
                  <c:v>485.33</c:v>
                </c:pt>
                <c:pt idx="12">
                  <c:v>516.15</c:v>
                </c:pt>
                <c:pt idx="13">
                  <c:v>544.91</c:v>
                </c:pt>
                <c:pt idx="14">
                  <c:v>566.47</c:v>
                </c:pt>
                <c:pt idx="15">
                  <c:v>585.96</c:v>
                </c:pt>
                <c:pt idx="16">
                  <c:v>600.99</c:v>
                </c:pt>
                <c:pt idx="17">
                  <c:v>616.41</c:v>
                </c:pt>
                <c:pt idx="18">
                  <c:v>632.41</c:v>
                </c:pt>
                <c:pt idx="19">
                  <c:v>648.98</c:v>
                </c:pt>
                <c:pt idx="20">
                  <c:v>665.35</c:v>
                </c:pt>
                <c:pt idx="21">
                  <c:v>680.87</c:v>
                </c:pt>
                <c:pt idx="22">
                  <c:v>695.23</c:v>
                </c:pt>
                <c:pt idx="23">
                  <c:v>707.8</c:v>
                </c:pt>
                <c:pt idx="24">
                  <c:v>721.97</c:v>
                </c:pt>
                <c:pt idx="25">
                  <c:v>735.79</c:v>
                </c:pt>
                <c:pt idx="26">
                  <c:v>748.99</c:v>
                </c:pt>
                <c:pt idx="27">
                  <c:v>760.68</c:v>
                </c:pt>
                <c:pt idx="28">
                  <c:v>771.86</c:v>
                </c:pt>
                <c:pt idx="29">
                  <c:v>782.33</c:v>
                </c:pt>
                <c:pt idx="30">
                  <c:v>791.82</c:v>
                </c:pt>
              </c:numCache>
            </c:numRef>
          </c:val>
        </c:ser>
        <c:ser>
          <c:idx val="1"/>
          <c:order val="1"/>
          <c:tx>
            <c:strRef>
              <c:f>'[Chart in Microsoft PowerPoint]Slide5_DHModelUpdates'!$N$25</c:f>
              <c:strCache>
                <c:ptCount val="1"/>
                <c:pt idx="0">
                  <c:v>Coal</c:v>
                </c:pt>
              </c:strCache>
            </c:strRef>
          </c:tx>
          <c:spPr>
            <a:solidFill>
              <a:schemeClr val="tx1"/>
            </a:solidFill>
            <a:ln w="25400">
              <a:noFill/>
            </a:ln>
            <a:effectLst/>
          </c:spPr>
          <c:cat>
            <c:numLit>
              <c:formatCode>General</c:formatCode>
              <c:ptCount val="3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numLit>
          </c:cat>
          <c:val>
            <c:numRef>
              <c:f>'[Chart in Microsoft PowerPoint]Slide5_DHModelUpdates'!$N$35:$N$65</c:f>
              <c:numCache>
                <c:formatCode>General</c:formatCode>
                <c:ptCount val="31"/>
                <c:pt idx="0">
                  <c:v>2403.86</c:v>
                </c:pt>
                <c:pt idx="1">
                  <c:v>2646.32</c:v>
                </c:pt>
                <c:pt idx="2">
                  <c:v>2976.63</c:v>
                </c:pt>
                <c:pt idx="3">
                  <c:v>3121.15</c:v>
                </c:pt>
                <c:pt idx="4">
                  <c:v>3090.13</c:v>
                </c:pt>
                <c:pt idx="5">
                  <c:v>3203.91</c:v>
                </c:pt>
                <c:pt idx="6">
                  <c:v>3225.62</c:v>
                </c:pt>
                <c:pt idx="7">
                  <c:v>3234.76</c:v>
                </c:pt>
                <c:pt idx="8">
                  <c:v>3223.29</c:v>
                </c:pt>
                <c:pt idx="9">
                  <c:v>3201.49</c:v>
                </c:pt>
                <c:pt idx="10">
                  <c:v>3179.3</c:v>
                </c:pt>
                <c:pt idx="11">
                  <c:v>3175.08</c:v>
                </c:pt>
                <c:pt idx="12">
                  <c:v>3170.21</c:v>
                </c:pt>
                <c:pt idx="13">
                  <c:v>3169.44</c:v>
                </c:pt>
                <c:pt idx="14">
                  <c:v>3158.75</c:v>
                </c:pt>
                <c:pt idx="15">
                  <c:v>3147.21</c:v>
                </c:pt>
                <c:pt idx="16">
                  <c:v>3127.53</c:v>
                </c:pt>
                <c:pt idx="17">
                  <c:v>3110.66</c:v>
                </c:pt>
                <c:pt idx="18">
                  <c:v>3096.73</c:v>
                </c:pt>
                <c:pt idx="19">
                  <c:v>3085.64</c:v>
                </c:pt>
                <c:pt idx="20">
                  <c:v>3075.16</c:v>
                </c:pt>
                <c:pt idx="21">
                  <c:v>3063.67</c:v>
                </c:pt>
                <c:pt idx="22">
                  <c:v>3050.66</c:v>
                </c:pt>
                <c:pt idx="23">
                  <c:v>3034.64</c:v>
                </c:pt>
                <c:pt idx="24">
                  <c:v>3023.95</c:v>
                </c:pt>
                <c:pt idx="25">
                  <c:v>3014.11</c:v>
                </c:pt>
                <c:pt idx="26">
                  <c:v>3004.53</c:v>
                </c:pt>
                <c:pt idx="27">
                  <c:v>2992.99</c:v>
                </c:pt>
                <c:pt idx="28">
                  <c:v>2982.03</c:v>
                </c:pt>
                <c:pt idx="29">
                  <c:v>2971.21</c:v>
                </c:pt>
                <c:pt idx="30">
                  <c:v>2959.78</c:v>
                </c:pt>
              </c:numCache>
            </c:numRef>
          </c:val>
        </c:ser>
        <c:ser>
          <c:idx val="3"/>
          <c:order val="2"/>
          <c:tx>
            <c:v>Liquids</c:v>
          </c:tx>
          <c:spPr>
            <a:solidFill>
              <a:schemeClr val="accent2"/>
            </a:solidFill>
            <a:ln w="25400">
              <a:noFill/>
            </a:ln>
            <a:effectLst/>
          </c:spPr>
          <c:cat>
            <c:numLit>
              <c:formatCode>General</c:formatCode>
              <c:ptCount val="3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numLit>
          </c:cat>
          <c:val>
            <c:numRef>
              <c:f>'[Chart in Microsoft PowerPoint]Slide5_DHModelUpdates'!$Q$35:$Q$65</c:f>
              <c:numCache>
                <c:formatCode>General</c:formatCode>
                <c:ptCount val="31"/>
                <c:pt idx="0">
                  <c:v>217.31</c:v>
                </c:pt>
                <c:pt idx="1">
                  <c:v>202.2</c:v>
                </c:pt>
                <c:pt idx="2">
                  <c:v>201.06</c:v>
                </c:pt>
                <c:pt idx="3">
                  <c:v>178.56</c:v>
                </c:pt>
                <c:pt idx="4">
                  <c:v>205.89</c:v>
                </c:pt>
                <c:pt idx="5">
                  <c:v>240.11</c:v>
                </c:pt>
                <c:pt idx="6">
                  <c:v>264.33999999999997</c:v>
                </c:pt>
                <c:pt idx="7">
                  <c:v>286.98</c:v>
                </c:pt>
                <c:pt idx="8">
                  <c:v>298.87</c:v>
                </c:pt>
                <c:pt idx="9">
                  <c:v>304.26</c:v>
                </c:pt>
                <c:pt idx="10">
                  <c:v>306.92</c:v>
                </c:pt>
                <c:pt idx="11">
                  <c:v>310.07</c:v>
                </c:pt>
                <c:pt idx="12">
                  <c:v>312.01</c:v>
                </c:pt>
                <c:pt idx="13">
                  <c:v>313.74</c:v>
                </c:pt>
                <c:pt idx="14">
                  <c:v>314.29000000000002</c:v>
                </c:pt>
                <c:pt idx="15">
                  <c:v>314.56</c:v>
                </c:pt>
                <c:pt idx="16">
                  <c:v>314</c:v>
                </c:pt>
                <c:pt idx="17">
                  <c:v>313.54000000000002</c:v>
                </c:pt>
                <c:pt idx="18">
                  <c:v>313.23</c:v>
                </c:pt>
                <c:pt idx="19">
                  <c:v>313.05</c:v>
                </c:pt>
                <c:pt idx="20">
                  <c:v>312.79000000000002</c:v>
                </c:pt>
                <c:pt idx="21">
                  <c:v>312.32</c:v>
                </c:pt>
                <c:pt idx="22">
                  <c:v>311.58</c:v>
                </c:pt>
                <c:pt idx="23">
                  <c:v>310.58</c:v>
                </c:pt>
                <c:pt idx="24">
                  <c:v>309.88</c:v>
                </c:pt>
                <c:pt idx="25">
                  <c:v>309.22000000000003</c:v>
                </c:pt>
                <c:pt idx="26">
                  <c:v>308.52999999999997</c:v>
                </c:pt>
                <c:pt idx="27">
                  <c:v>307.68</c:v>
                </c:pt>
                <c:pt idx="28">
                  <c:v>306.86</c:v>
                </c:pt>
                <c:pt idx="29">
                  <c:v>306.01</c:v>
                </c:pt>
                <c:pt idx="30">
                  <c:v>305.12</c:v>
                </c:pt>
              </c:numCache>
            </c:numRef>
          </c:val>
        </c:ser>
        <c:ser>
          <c:idx val="2"/>
          <c:order val="3"/>
          <c:tx>
            <c:strRef>
              <c:f>'[Chart in Microsoft PowerPoint]Slide5_DHModelUpdates'!$V$25</c:f>
              <c:strCache>
                <c:ptCount val="1"/>
                <c:pt idx="0">
                  <c:v>Renewables</c:v>
                </c:pt>
              </c:strCache>
            </c:strRef>
          </c:tx>
          <c:spPr>
            <a:solidFill>
              <a:schemeClr val="accent3"/>
            </a:solidFill>
            <a:ln w="25400">
              <a:noFill/>
            </a:ln>
            <a:effectLst/>
          </c:spPr>
          <c:cat>
            <c:numLit>
              <c:formatCode>General</c:formatCode>
              <c:ptCount val="3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numLit>
          </c:cat>
          <c:val>
            <c:numRef>
              <c:f>'[Chart in Microsoft PowerPoint]Slide5_DHModelUpdates'!$V$35:$V$65</c:f>
              <c:numCache>
                <c:formatCode>General</c:formatCode>
                <c:ptCount val="31"/>
                <c:pt idx="0">
                  <c:v>6.96</c:v>
                </c:pt>
                <c:pt idx="1">
                  <c:v>8.42</c:v>
                </c:pt>
                <c:pt idx="2">
                  <c:v>10.23</c:v>
                </c:pt>
                <c:pt idx="3">
                  <c:v>11.96</c:v>
                </c:pt>
                <c:pt idx="4">
                  <c:v>13.74</c:v>
                </c:pt>
                <c:pt idx="5">
                  <c:v>14.05</c:v>
                </c:pt>
                <c:pt idx="6">
                  <c:v>13.94</c:v>
                </c:pt>
                <c:pt idx="7">
                  <c:v>13.8</c:v>
                </c:pt>
                <c:pt idx="8">
                  <c:v>13.58</c:v>
                </c:pt>
                <c:pt idx="9">
                  <c:v>13.33</c:v>
                </c:pt>
                <c:pt idx="10">
                  <c:v>13.1</c:v>
                </c:pt>
                <c:pt idx="11">
                  <c:v>12.98</c:v>
                </c:pt>
                <c:pt idx="12">
                  <c:v>12.84</c:v>
                </c:pt>
                <c:pt idx="13">
                  <c:v>12.739999999999998</c:v>
                </c:pt>
                <c:pt idx="14">
                  <c:v>12.6</c:v>
                </c:pt>
                <c:pt idx="15">
                  <c:v>12.44</c:v>
                </c:pt>
                <c:pt idx="16">
                  <c:v>12.26</c:v>
                </c:pt>
                <c:pt idx="17">
                  <c:v>12.08</c:v>
                </c:pt>
                <c:pt idx="18">
                  <c:v>11.93</c:v>
                </c:pt>
                <c:pt idx="19">
                  <c:v>11.79</c:v>
                </c:pt>
                <c:pt idx="20">
                  <c:v>11.67</c:v>
                </c:pt>
                <c:pt idx="21">
                  <c:v>11.54</c:v>
                </c:pt>
                <c:pt idx="22">
                  <c:v>11.41</c:v>
                </c:pt>
                <c:pt idx="23">
                  <c:v>11.28</c:v>
                </c:pt>
                <c:pt idx="24">
                  <c:v>11.17</c:v>
                </c:pt>
                <c:pt idx="25">
                  <c:v>10.75</c:v>
                </c:pt>
                <c:pt idx="26">
                  <c:v>10.36</c:v>
                </c:pt>
                <c:pt idx="27">
                  <c:v>9.9600000000000009</c:v>
                </c:pt>
                <c:pt idx="28">
                  <c:v>9.59</c:v>
                </c:pt>
                <c:pt idx="29">
                  <c:v>9.2200000000000006</c:v>
                </c:pt>
                <c:pt idx="30">
                  <c:v>8.86</c:v>
                </c:pt>
              </c:numCache>
            </c:numRef>
          </c:val>
        </c:ser>
        <c:dLbls>
          <c:showLegendKey val="0"/>
          <c:showVal val="0"/>
          <c:showCatName val="0"/>
          <c:showSerName val="0"/>
          <c:showPercent val="0"/>
          <c:showBubbleSize val="0"/>
        </c:dLbls>
        <c:axId val="253420480"/>
        <c:axId val="253421040"/>
      </c:areaChart>
      <c:catAx>
        <c:axId val="253420480"/>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3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253421040"/>
        <c:crosses val="autoZero"/>
        <c:auto val="1"/>
        <c:lblAlgn val="ctr"/>
        <c:lblOffset val="100"/>
        <c:tickLblSkip val="10"/>
        <c:tickMarkSkip val="10"/>
        <c:noMultiLvlLbl val="0"/>
      </c:catAx>
      <c:valAx>
        <c:axId val="253421040"/>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3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253420480"/>
        <c:crosses val="autoZero"/>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a:pPr>
      <a:endParaRPr lang="en-US"/>
    </a:p>
  </c:txPr>
  <c:externalData r:id="rId3">
    <c:autoUpdate val="0"/>
  </c:externalData>
  <c:userShapes r:id="rId4"/>
</c:chartSpace>
</file>

<file path=ppt/charts/chart6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1951303217016604"/>
          <c:y val="0.18640087344453843"/>
          <c:w val="0.62767415865921283"/>
          <c:h val="0.6965708625264817"/>
        </c:manualLayout>
      </c:layout>
      <c:areaChart>
        <c:grouping val="stacked"/>
        <c:varyColors val="0"/>
        <c:ser>
          <c:idx val="0"/>
          <c:order val="0"/>
          <c:tx>
            <c:strRef>
              <c:f>Slide5_DHModelUpdates!$B$25</c:f>
              <c:strCache>
                <c:ptCount val="1"/>
                <c:pt idx="0">
                  <c:v>Natural Gas</c:v>
                </c:pt>
              </c:strCache>
            </c:strRef>
          </c:tx>
          <c:spPr>
            <a:solidFill>
              <a:srgbClr val="00B0F0"/>
            </a:solidFill>
            <a:ln>
              <a:noFill/>
            </a:ln>
            <a:effectLst/>
          </c:spPr>
          <c:cat>
            <c:numRef>
              <c:f>Slide5_DHModelUpdates!$A$35:$A$65</c:f>
              <c:numCache>
                <c:formatCode>General</c:formatCode>
                <c:ptCount val="3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numCache>
            </c:numRef>
          </c:cat>
          <c:val>
            <c:numRef>
              <c:f>Slide5_DHModelUpdates!$B$35:$B$65</c:f>
              <c:numCache>
                <c:formatCode>General</c:formatCode>
                <c:ptCount val="31"/>
                <c:pt idx="0">
                  <c:v>498.9</c:v>
                </c:pt>
                <c:pt idx="1">
                  <c:v>528.83000000000004</c:v>
                </c:pt>
                <c:pt idx="2">
                  <c:v>521.73</c:v>
                </c:pt>
                <c:pt idx="3">
                  <c:v>464.96</c:v>
                </c:pt>
                <c:pt idx="4">
                  <c:v>360.79</c:v>
                </c:pt>
                <c:pt idx="5">
                  <c:v>365.28</c:v>
                </c:pt>
                <c:pt idx="6">
                  <c:v>352.93</c:v>
                </c:pt>
                <c:pt idx="7">
                  <c:v>348.93</c:v>
                </c:pt>
                <c:pt idx="8">
                  <c:v>341.67</c:v>
                </c:pt>
                <c:pt idx="9">
                  <c:v>337.46</c:v>
                </c:pt>
                <c:pt idx="10">
                  <c:v>348.09</c:v>
                </c:pt>
                <c:pt idx="11">
                  <c:v>353.35</c:v>
                </c:pt>
                <c:pt idx="12">
                  <c:v>345.64</c:v>
                </c:pt>
                <c:pt idx="13">
                  <c:v>339.09</c:v>
                </c:pt>
                <c:pt idx="14">
                  <c:v>332.6</c:v>
                </c:pt>
                <c:pt idx="15">
                  <c:v>332.13</c:v>
                </c:pt>
                <c:pt idx="16">
                  <c:v>332.07</c:v>
                </c:pt>
                <c:pt idx="17">
                  <c:v>326.58999999999997</c:v>
                </c:pt>
                <c:pt idx="18">
                  <c:v>324.79000000000002</c:v>
                </c:pt>
                <c:pt idx="19">
                  <c:v>318.52999999999997</c:v>
                </c:pt>
                <c:pt idx="20">
                  <c:v>321.55</c:v>
                </c:pt>
                <c:pt idx="21">
                  <c:v>312.93</c:v>
                </c:pt>
                <c:pt idx="22">
                  <c:v>305.02999999999997</c:v>
                </c:pt>
                <c:pt idx="23">
                  <c:v>298.12</c:v>
                </c:pt>
                <c:pt idx="24">
                  <c:v>290.70999999999998</c:v>
                </c:pt>
                <c:pt idx="25">
                  <c:v>283.27999999999997</c:v>
                </c:pt>
                <c:pt idx="26">
                  <c:v>277.06</c:v>
                </c:pt>
                <c:pt idx="27">
                  <c:v>273.57</c:v>
                </c:pt>
                <c:pt idx="28">
                  <c:v>270.11</c:v>
                </c:pt>
                <c:pt idx="29">
                  <c:v>266.41000000000003</c:v>
                </c:pt>
                <c:pt idx="30">
                  <c:v>262.48</c:v>
                </c:pt>
              </c:numCache>
            </c:numRef>
          </c:val>
        </c:ser>
        <c:ser>
          <c:idx val="1"/>
          <c:order val="1"/>
          <c:tx>
            <c:strRef>
              <c:f>Slide5_DHModelUpdates!$C$25</c:f>
              <c:strCache>
                <c:ptCount val="1"/>
                <c:pt idx="0">
                  <c:v>Coal</c:v>
                </c:pt>
              </c:strCache>
            </c:strRef>
          </c:tx>
          <c:spPr>
            <a:solidFill>
              <a:schemeClr val="tx1"/>
            </a:solidFill>
            <a:ln>
              <a:noFill/>
            </a:ln>
            <a:effectLst/>
          </c:spPr>
          <c:cat>
            <c:numRef>
              <c:f>Slide5_DHModelUpdates!$A$35:$A$65</c:f>
              <c:numCache>
                <c:formatCode>General</c:formatCode>
                <c:ptCount val="3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numCache>
            </c:numRef>
          </c:cat>
          <c:val>
            <c:numRef>
              <c:f>Slide5_DHModelUpdates!$C$35:$C$65</c:f>
              <c:numCache>
                <c:formatCode>General</c:formatCode>
                <c:ptCount val="31"/>
                <c:pt idx="0">
                  <c:v>49</c:v>
                </c:pt>
                <c:pt idx="1">
                  <c:v>43.09</c:v>
                </c:pt>
                <c:pt idx="2">
                  <c:v>44.67</c:v>
                </c:pt>
                <c:pt idx="3">
                  <c:v>51.92</c:v>
                </c:pt>
                <c:pt idx="4">
                  <c:v>35.340000000000003</c:v>
                </c:pt>
                <c:pt idx="5">
                  <c:v>36.08</c:v>
                </c:pt>
                <c:pt idx="6">
                  <c:v>34.869999999999997</c:v>
                </c:pt>
                <c:pt idx="7">
                  <c:v>34.75</c:v>
                </c:pt>
                <c:pt idx="8">
                  <c:v>34.29</c:v>
                </c:pt>
                <c:pt idx="9">
                  <c:v>34.619999999999997</c:v>
                </c:pt>
                <c:pt idx="10">
                  <c:v>39.229999999999997</c:v>
                </c:pt>
                <c:pt idx="11">
                  <c:v>42.75</c:v>
                </c:pt>
                <c:pt idx="12">
                  <c:v>42.18</c:v>
                </c:pt>
                <c:pt idx="13">
                  <c:v>42.03</c:v>
                </c:pt>
                <c:pt idx="14">
                  <c:v>41.88</c:v>
                </c:pt>
                <c:pt idx="15">
                  <c:v>44.41</c:v>
                </c:pt>
                <c:pt idx="16">
                  <c:v>47.1</c:v>
                </c:pt>
                <c:pt idx="17">
                  <c:v>47.19</c:v>
                </c:pt>
                <c:pt idx="18">
                  <c:v>48.81</c:v>
                </c:pt>
                <c:pt idx="19">
                  <c:v>48.39</c:v>
                </c:pt>
                <c:pt idx="20">
                  <c:v>51.36</c:v>
                </c:pt>
                <c:pt idx="21">
                  <c:v>50.51</c:v>
                </c:pt>
                <c:pt idx="22">
                  <c:v>49.74</c:v>
                </c:pt>
                <c:pt idx="23">
                  <c:v>49.06</c:v>
                </c:pt>
                <c:pt idx="24">
                  <c:v>48.34</c:v>
                </c:pt>
                <c:pt idx="25">
                  <c:v>47.61</c:v>
                </c:pt>
                <c:pt idx="26">
                  <c:v>47</c:v>
                </c:pt>
                <c:pt idx="27">
                  <c:v>46.66</c:v>
                </c:pt>
                <c:pt idx="28">
                  <c:v>46.32</c:v>
                </c:pt>
                <c:pt idx="29">
                  <c:v>45.96</c:v>
                </c:pt>
                <c:pt idx="30">
                  <c:v>45.57</c:v>
                </c:pt>
              </c:numCache>
            </c:numRef>
          </c:val>
        </c:ser>
        <c:ser>
          <c:idx val="2"/>
          <c:order val="2"/>
          <c:tx>
            <c:strRef>
              <c:f>Slide5_DHModelUpdates!$D$25</c:f>
              <c:strCache>
                <c:ptCount val="1"/>
                <c:pt idx="0">
                  <c:v>Liquids</c:v>
                </c:pt>
              </c:strCache>
            </c:strRef>
          </c:tx>
          <c:spPr>
            <a:solidFill>
              <a:schemeClr val="accent6">
                <a:lumMod val="50000"/>
              </a:schemeClr>
            </a:solidFill>
            <a:ln w="25400">
              <a:noFill/>
            </a:ln>
            <a:effectLst/>
          </c:spPr>
          <c:cat>
            <c:numRef>
              <c:f>Slide5_DHModelUpdates!$A$35:$A$65</c:f>
              <c:numCache>
                <c:formatCode>General</c:formatCode>
                <c:ptCount val="3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numCache>
            </c:numRef>
          </c:cat>
          <c:val>
            <c:numRef>
              <c:f>Slide5_DHModelUpdates!$D$35:$D$65</c:f>
              <c:numCache>
                <c:formatCode>General</c:formatCode>
                <c:ptCount val="31"/>
                <c:pt idx="0">
                  <c:v>25.55</c:v>
                </c:pt>
                <c:pt idx="1">
                  <c:v>22.18</c:v>
                </c:pt>
                <c:pt idx="2">
                  <c:v>18.779999999999998</c:v>
                </c:pt>
                <c:pt idx="3">
                  <c:v>19.02</c:v>
                </c:pt>
                <c:pt idx="4">
                  <c:v>16.41</c:v>
                </c:pt>
                <c:pt idx="5">
                  <c:v>18.82</c:v>
                </c:pt>
                <c:pt idx="6">
                  <c:v>18.25</c:v>
                </c:pt>
                <c:pt idx="7">
                  <c:v>19.939999999999998</c:v>
                </c:pt>
                <c:pt idx="8">
                  <c:v>20.520000000000003</c:v>
                </c:pt>
                <c:pt idx="9">
                  <c:v>21.650000000000002</c:v>
                </c:pt>
                <c:pt idx="10">
                  <c:v>25.599999999999998</c:v>
                </c:pt>
                <c:pt idx="11">
                  <c:v>27.7</c:v>
                </c:pt>
                <c:pt idx="12">
                  <c:v>27.43</c:v>
                </c:pt>
                <c:pt idx="13">
                  <c:v>27.34</c:v>
                </c:pt>
                <c:pt idx="14">
                  <c:v>27.24</c:v>
                </c:pt>
                <c:pt idx="15">
                  <c:v>28.240000000000002</c:v>
                </c:pt>
                <c:pt idx="16">
                  <c:v>29.28</c:v>
                </c:pt>
                <c:pt idx="17">
                  <c:v>29.28</c:v>
                </c:pt>
                <c:pt idx="18">
                  <c:v>29.889999999999997</c:v>
                </c:pt>
                <c:pt idx="19">
                  <c:v>29.68</c:v>
                </c:pt>
                <c:pt idx="20">
                  <c:v>30.79</c:v>
                </c:pt>
                <c:pt idx="21">
                  <c:v>30.4</c:v>
                </c:pt>
                <c:pt idx="22">
                  <c:v>30.04</c:v>
                </c:pt>
                <c:pt idx="23">
                  <c:v>29.72</c:v>
                </c:pt>
                <c:pt idx="24">
                  <c:v>29.39</c:v>
                </c:pt>
                <c:pt idx="25">
                  <c:v>29.05</c:v>
                </c:pt>
                <c:pt idx="26">
                  <c:v>28.76</c:v>
                </c:pt>
                <c:pt idx="27">
                  <c:v>28.599999999999998</c:v>
                </c:pt>
                <c:pt idx="28">
                  <c:v>28.45</c:v>
                </c:pt>
                <c:pt idx="29">
                  <c:v>28.29</c:v>
                </c:pt>
                <c:pt idx="30">
                  <c:v>28.1</c:v>
                </c:pt>
              </c:numCache>
            </c:numRef>
          </c:val>
        </c:ser>
        <c:ser>
          <c:idx val="3"/>
          <c:order val="3"/>
          <c:tx>
            <c:strRef>
              <c:f>Slide5_DHModelUpdates!$E$25</c:f>
              <c:strCache>
                <c:ptCount val="1"/>
                <c:pt idx="0">
                  <c:v>Renewables</c:v>
                </c:pt>
              </c:strCache>
            </c:strRef>
          </c:tx>
          <c:spPr>
            <a:solidFill>
              <a:schemeClr val="accent3"/>
            </a:solidFill>
            <a:ln w="25400">
              <a:noFill/>
            </a:ln>
            <a:effectLst/>
          </c:spPr>
          <c:cat>
            <c:numRef>
              <c:f>Slide5_DHModelUpdates!$A$35:$A$65</c:f>
              <c:numCache>
                <c:formatCode>General</c:formatCode>
                <c:ptCount val="3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numCache>
            </c:numRef>
          </c:cat>
          <c:val>
            <c:numRef>
              <c:f>Slide5_DHModelUpdates!$E$35:$E$65</c:f>
              <c:numCache>
                <c:formatCode>General</c:formatCode>
                <c:ptCount val="31"/>
                <c:pt idx="0">
                  <c:v>3.8200000000000003</c:v>
                </c:pt>
                <c:pt idx="1">
                  <c:v>4.4000000000000004</c:v>
                </c:pt>
                <c:pt idx="2">
                  <c:v>4.75</c:v>
                </c:pt>
                <c:pt idx="3">
                  <c:v>5.6</c:v>
                </c:pt>
                <c:pt idx="4">
                  <c:v>6.28</c:v>
                </c:pt>
                <c:pt idx="5">
                  <c:v>6.24</c:v>
                </c:pt>
                <c:pt idx="6">
                  <c:v>5.9</c:v>
                </c:pt>
                <c:pt idx="7">
                  <c:v>5.7700000000000005</c:v>
                </c:pt>
                <c:pt idx="8">
                  <c:v>5.5699999999999994</c:v>
                </c:pt>
                <c:pt idx="9">
                  <c:v>5.54</c:v>
                </c:pt>
                <c:pt idx="10">
                  <c:v>6.3</c:v>
                </c:pt>
                <c:pt idx="11">
                  <c:v>6.89</c:v>
                </c:pt>
                <c:pt idx="12">
                  <c:v>6.7100000000000009</c:v>
                </c:pt>
                <c:pt idx="13">
                  <c:v>6.6400000000000006</c:v>
                </c:pt>
                <c:pt idx="14">
                  <c:v>6.5600000000000005</c:v>
                </c:pt>
                <c:pt idx="15">
                  <c:v>7.02</c:v>
                </c:pt>
                <c:pt idx="16">
                  <c:v>7.5</c:v>
                </c:pt>
                <c:pt idx="17">
                  <c:v>7.4899999999999993</c:v>
                </c:pt>
                <c:pt idx="18">
                  <c:v>7.7899999999999991</c:v>
                </c:pt>
                <c:pt idx="19">
                  <c:v>7.69</c:v>
                </c:pt>
                <c:pt idx="20">
                  <c:v>8.26</c:v>
                </c:pt>
                <c:pt idx="21">
                  <c:v>8.1</c:v>
                </c:pt>
                <c:pt idx="22">
                  <c:v>7.95</c:v>
                </c:pt>
                <c:pt idx="23">
                  <c:v>7.8199999999999994</c:v>
                </c:pt>
                <c:pt idx="24">
                  <c:v>7.6899999999999995</c:v>
                </c:pt>
                <c:pt idx="25">
                  <c:v>7.31</c:v>
                </c:pt>
                <c:pt idx="26">
                  <c:v>6.9599999999999991</c:v>
                </c:pt>
                <c:pt idx="27">
                  <c:v>6.66</c:v>
                </c:pt>
                <c:pt idx="28">
                  <c:v>6.3699999999999992</c:v>
                </c:pt>
                <c:pt idx="29">
                  <c:v>6.09</c:v>
                </c:pt>
                <c:pt idx="30">
                  <c:v>5.81</c:v>
                </c:pt>
              </c:numCache>
            </c:numRef>
          </c:val>
        </c:ser>
        <c:dLbls>
          <c:showLegendKey val="0"/>
          <c:showVal val="0"/>
          <c:showCatName val="0"/>
          <c:showSerName val="0"/>
          <c:showPercent val="0"/>
          <c:showBubbleSize val="0"/>
        </c:dLbls>
        <c:axId val="254681728"/>
        <c:axId val="254682288"/>
      </c:areaChart>
      <c:catAx>
        <c:axId val="254681728"/>
        <c:scaling>
          <c:orientation val="minMax"/>
        </c:scaling>
        <c:delete val="0"/>
        <c:axPos val="b"/>
        <c:numFmt formatCode="General" sourceLinked="1"/>
        <c:majorTickMark val="out"/>
        <c:minorTickMark val="none"/>
        <c:tickLblPos val="nextTo"/>
        <c:spPr>
          <a:noFill/>
          <a:ln w="12700" cap="flat" cmpd="sng" algn="ctr">
            <a:solidFill>
              <a:schemeClr val="tx1"/>
            </a:solidFill>
            <a:round/>
          </a:ln>
          <a:effectLst/>
        </c:spPr>
        <c:txPr>
          <a:bodyPr rot="-60000000" spcFirstLastPara="1" vertOverflow="ellipsis" vert="horz" wrap="square" anchor="ctr" anchorCtr="1"/>
          <a:lstStyle/>
          <a:p>
            <a:pPr>
              <a:defRPr sz="13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254682288"/>
        <c:crosses val="autoZero"/>
        <c:auto val="1"/>
        <c:lblAlgn val="ctr"/>
        <c:lblOffset val="100"/>
        <c:tickLblSkip val="10"/>
        <c:tickMarkSkip val="10"/>
        <c:noMultiLvlLbl val="0"/>
      </c:catAx>
      <c:valAx>
        <c:axId val="254682288"/>
        <c:scaling>
          <c:orientation val="minMax"/>
          <c:max val="4500"/>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3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254681728"/>
        <c:crosses val="autoZero"/>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a:pPr>
      <a:endParaRPr lang="en-US"/>
    </a:p>
  </c:txPr>
  <c:externalData r:id="rId3">
    <c:autoUpdate val="0"/>
  </c:externalData>
  <c:userShapes r:id="rId4"/>
</c:chartSpace>
</file>

<file path=ppt/charts/chart6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300" b="0" i="0" u="none" strike="noStrike" kern="1200" spc="0" baseline="0">
                <a:solidFill>
                  <a:schemeClr val="accent2"/>
                </a:solidFill>
                <a:latin typeface="Arial" panose="020B0604020202020204" pitchFamily="34" charset="0"/>
                <a:ea typeface="+mn-ea"/>
                <a:cs typeface="Arial" panose="020B0604020202020204" pitchFamily="34" charset="0"/>
              </a:defRPr>
            </a:pPr>
            <a:r>
              <a:rPr lang="en-US" sz="1300" b="1">
                <a:solidFill>
                  <a:sysClr val="windowText" lastClr="000000"/>
                </a:solidFill>
                <a:latin typeface="Arial" panose="020B0604020202020204" pitchFamily="34" charset="0"/>
                <a:cs typeface="Arial" panose="020B0604020202020204" pitchFamily="34" charset="0"/>
              </a:rPr>
              <a:t>Russia</a:t>
            </a:r>
          </a:p>
        </c:rich>
      </c:tx>
      <c:layout>
        <c:manualLayout>
          <c:xMode val="edge"/>
          <c:yMode val="edge"/>
          <c:x val="0.39541666666666669"/>
          <c:y val="0.15598839618731869"/>
        </c:manualLayout>
      </c:layout>
      <c:overlay val="0"/>
      <c:spPr>
        <a:noFill/>
        <a:ln>
          <a:noFill/>
        </a:ln>
        <a:effectLst/>
      </c:spPr>
      <c:txPr>
        <a:bodyPr rot="0" spcFirstLastPara="1" vertOverflow="ellipsis" vert="horz" wrap="square" anchor="ctr" anchorCtr="1"/>
        <a:lstStyle/>
        <a:p>
          <a:pPr>
            <a:defRPr sz="1300" b="0" i="0" u="none" strike="noStrike" kern="1200" spc="0" baseline="0">
              <a:solidFill>
                <a:schemeClr val="accent2"/>
              </a:solidFill>
              <a:latin typeface="Arial" panose="020B0604020202020204" pitchFamily="34" charset="0"/>
              <a:ea typeface="+mn-ea"/>
              <a:cs typeface="Arial" panose="020B0604020202020204" pitchFamily="34" charset="0"/>
            </a:defRPr>
          </a:pPr>
          <a:endParaRPr lang="en-US"/>
        </a:p>
      </c:txPr>
    </c:title>
    <c:autoTitleDeleted val="0"/>
    <c:plotArea>
      <c:layout>
        <c:manualLayout>
          <c:layoutTarget val="inner"/>
          <c:xMode val="edge"/>
          <c:yMode val="edge"/>
          <c:x val="0.21013998250218724"/>
          <c:y val="0.29577314058652882"/>
          <c:w val="0.67867891513560807"/>
          <c:h val="0.60246751663781961"/>
        </c:manualLayout>
      </c:layout>
      <c:areaChart>
        <c:grouping val="stacked"/>
        <c:varyColors val="0"/>
        <c:ser>
          <c:idx val="0"/>
          <c:order val="0"/>
          <c:tx>
            <c:v>Natural Gas</c:v>
          </c:tx>
          <c:spPr>
            <a:solidFill>
              <a:srgbClr val="00B0F0"/>
            </a:solidFill>
            <a:ln>
              <a:noFill/>
            </a:ln>
            <a:effectLst/>
          </c:spPr>
          <c:cat>
            <c:numLit>
              <c:formatCode>General</c:formatCode>
              <c:ptCount val="3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numLit>
          </c:cat>
          <c:val>
            <c:numRef>
              <c:f>'[Chart in Microsoft PowerPoint]Slide5_DHModelUpdates'!$X$35:$X$65</c:f>
              <c:numCache>
                <c:formatCode>General</c:formatCode>
                <c:ptCount val="31"/>
                <c:pt idx="0">
                  <c:v>1946.2</c:v>
                </c:pt>
                <c:pt idx="1">
                  <c:v>2006.16</c:v>
                </c:pt>
                <c:pt idx="2">
                  <c:v>2016.42</c:v>
                </c:pt>
                <c:pt idx="3">
                  <c:v>1435.05</c:v>
                </c:pt>
                <c:pt idx="4">
                  <c:v>1436.85</c:v>
                </c:pt>
                <c:pt idx="5">
                  <c:v>1668.17</c:v>
                </c:pt>
                <c:pt idx="6">
                  <c:v>1725.14</c:v>
                </c:pt>
                <c:pt idx="7">
                  <c:v>1732.48</c:v>
                </c:pt>
                <c:pt idx="8">
                  <c:v>1739.22</c:v>
                </c:pt>
                <c:pt idx="9">
                  <c:v>1695.73</c:v>
                </c:pt>
                <c:pt idx="10">
                  <c:v>1682.54</c:v>
                </c:pt>
                <c:pt idx="11">
                  <c:v>1677.6</c:v>
                </c:pt>
                <c:pt idx="12">
                  <c:v>1698.13</c:v>
                </c:pt>
                <c:pt idx="13">
                  <c:v>1673.69</c:v>
                </c:pt>
                <c:pt idx="14">
                  <c:v>1649.78</c:v>
                </c:pt>
                <c:pt idx="15">
                  <c:v>1663.09</c:v>
                </c:pt>
                <c:pt idx="16">
                  <c:v>1653.86</c:v>
                </c:pt>
                <c:pt idx="17">
                  <c:v>1640.78</c:v>
                </c:pt>
                <c:pt idx="18">
                  <c:v>1607.93</c:v>
                </c:pt>
                <c:pt idx="19">
                  <c:v>1608.08</c:v>
                </c:pt>
                <c:pt idx="20">
                  <c:v>1580.64</c:v>
                </c:pt>
                <c:pt idx="21">
                  <c:v>1587.89</c:v>
                </c:pt>
                <c:pt idx="22">
                  <c:v>1597.68</c:v>
                </c:pt>
                <c:pt idx="23">
                  <c:v>1569.99</c:v>
                </c:pt>
                <c:pt idx="24">
                  <c:v>1542.1</c:v>
                </c:pt>
                <c:pt idx="25">
                  <c:v>1500.1</c:v>
                </c:pt>
                <c:pt idx="26">
                  <c:v>1480.68</c:v>
                </c:pt>
                <c:pt idx="27">
                  <c:v>1470</c:v>
                </c:pt>
                <c:pt idx="28">
                  <c:v>1458.78</c:v>
                </c:pt>
                <c:pt idx="29">
                  <c:v>1441.16</c:v>
                </c:pt>
                <c:pt idx="30">
                  <c:v>1433.3</c:v>
                </c:pt>
              </c:numCache>
            </c:numRef>
          </c:val>
        </c:ser>
        <c:ser>
          <c:idx val="1"/>
          <c:order val="1"/>
          <c:tx>
            <c:v>Coal</c:v>
          </c:tx>
          <c:spPr>
            <a:solidFill>
              <a:schemeClr val="tx1"/>
            </a:solidFill>
            <a:ln>
              <a:noFill/>
            </a:ln>
            <a:effectLst/>
          </c:spPr>
          <c:cat>
            <c:numLit>
              <c:formatCode>General</c:formatCode>
              <c:ptCount val="3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numLit>
          </c:cat>
          <c:val>
            <c:numRef>
              <c:f>'[Chart in Microsoft PowerPoint]Slide5_DHModelUpdates'!$Y$35:$Y$65</c:f>
              <c:numCache>
                <c:formatCode>General</c:formatCode>
                <c:ptCount val="31"/>
                <c:pt idx="0">
                  <c:v>421.13</c:v>
                </c:pt>
                <c:pt idx="1">
                  <c:v>436.42</c:v>
                </c:pt>
                <c:pt idx="2">
                  <c:v>463.84</c:v>
                </c:pt>
                <c:pt idx="3">
                  <c:v>410.85</c:v>
                </c:pt>
                <c:pt idx="4">
                  <c:v>325.88</c:v>
                </c:pt>
                <c:pt idx="5">
                  <c:v>325.89</c:v>
                </c:pt>
                <c:pt idx="6">
                  <c:v>321.60000000000002</c:v>
                </c:pt>
                <c:pt idx="7">
                  <c:v>315.89999999999998</c:v>
                </c:pt>
                <c:pt idx="8">
                  <c:v>311.20999999999998</c:v>
                </c:pt>
                <c:pt idx="9">
                  <c:v>301.35000000000002</c:v>
                </c:pt>
                <c:pt idx="10">
                  <c:v>296.63</c:v>
                </c:pt>
                <c:pt idx="11">
                  <c:v>292.47000000000003</c:v>
                </c:pt>
                <c:pt idx="12">
                  <c:v>292.24</c:v>
                </c:pt>
                <c:pt idx="13">
                  <c:v>286.01</c:v>
                </c:pt>
                <c:pt idx="14">
                  <c:v>279.95999999999998</c:v>
                </c:pt>
                <c:pt idx="15">
                  <c:v>279.38</c:v>
                </c:pt>
                <c:pt idx="16">
                  <c:v>275.5</c:v>
                </c:pt>
                <c:pt idx="17">
                  <c:v>271.02</c:v>
                </c:pt>
                <c:pt idx="18">
                  <c:v>263.57</c:v>
                </c:pt>
                <c:pt idx="19">
                  <c:v>260.98</c:v>
                </c:pt>
                <c:pt idx="20">
                  <c:v>254.76</c:v>
                </c:pt>
                <c:pt idx="21">
                  <c:v>251.92</c:v>
                </c:pt>
                <c:pt idx="22">
                  <c:v>248.94</c:v>
                </c:pt>
                <c:pt idx="23">
                  <c:v>242.66</c:v>
                </c:pt>
                <c:pt idx="24">
                  <c:v>236.33</c:v>
                </c:pt>
                <c:pt idx="25">
                  <c:v>226.81</c:v>
                </c:pt>
                <c:pt idx="26">
                  <c:v>222.4</c:v>
                </c:pt>
                <c:pt idx="27">
                  <c:v>219.98</c:v>
                </c:pt>
                <c:pt idx="28">
                  <c:v>217.44</c:v>
                </c:pt>
                <c:pt idx="29">
                  <c:v>213.43</c:v>
                </c:pt>
                <c:pt idx="30">
                  <c:v>209.44</c:v>
                </c:pt>
              </c:numCache>
            </c:numRef>
          </c:val>
        </c:ser>
        <c:ser>
          <c:idx val="2"/>
          <c:order val="2"/>
          <c:tx>
            <c:v>Liquids</c:v>
          </c:tx>
          <c:spPr>
            <a:solidFill>
              <a:schemeClr val="accent2"/>
            </a:solidFill>
            <a:ln w="25400">
              <a:noFill/>
            </a:ln>
            <a:effectLst/>
          </c:spPr>
          <c:cat>
            <c:numLit>
              <c:formatCode>General</c:formatCode>
              <c:ptCount val="3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numLit>
          </c:cat>
          <c:val>
            <c:numRef>
              <c:f>'[Chart in Microsoft PowerPoint]Slide5_DHModelUpdates'!$Z$35:$Z$65</c:f>
              <c:numCache>
                <c:formatCode>General</c:formatCode>
                <c:ptCount val="31"/>
                <c:pt idx="0">
                  <c:v>289</c:v>
                </c:pt>
                <c:pt idx="1">
                  <c:v>272.05</c:v>
                </c:pt>
                <c:pt idx="2">
                  <c:v>269.18</c:v>
                </c:pt>
                <c:pt idx="3">
                  <c:v>267.28999999999996</c:v>
                </c:pt>
                <c:pt idx="4">
                  <c:v>223.52999999999997</c:v>
                </c:pt>
                <c:pt idx="5">
                  <c:v>218.37</c:v>
                </c:pt>
                <c:pt idx="6">
                  <c:v>212.98</c:v>
                </c:pt>
                <c:pt idx="7">
                  <c:v>207.53</c:v>
                </c:pt>
                <c:pt idx="8">
                  <c:v>202.28</c:v>
                </c:pt>
                <c:pt idx="9">
                  <c:v>195.51999999999998</c:v>
                </c:pt>
                <c:pt idx="10">
                  <c:v>191.26</c:v>
                </c:pt>
                <c:pt idx="11">
                  <c:v>186.21</c:v>
                </c:pt>
                <c:pt idx="12">
                  <c:v>181.60999999999999</c:v>
                </c:pt>
                <c:pt idx="13">
                  <c:v>176.63</c:v>
                </c:pt>
                <c:pt idx="14">
                  <c:v>171.8</c:v>
                </c:pt>
                <c:pt idx="15">
                  <c:v>167.51</c:v>
                </c:pt>
                <c:pt idx="16">
                  <c:v>163.08999999999997</c:v>
                </c:pt>
                <c:pt idx="17">
                  <c:v>158.74</c:v>
                </c:pt>
                <c:pt idx="18">
                  <c:v>153.63</c:v>
                </c:pt>
                <c:pt idx="19">
                  <c:v>150.30000000000001</c:v>
                </c:pt>
                <c:pt idx="20">
                  <c:v>146.03</c:v>
                </c:pt>
                <c:pt idx="21">
                  <c:v>142.36000000000001</c:v>
                </c:pt>
                <c:pt idx="22">
                  <c:v>138.65</c:v>
                </c:pt>
                <c:pt idx="23">
                  <c:v>134.34</c:v>
                </c:pt>
                <c:pt idx="24">
                  <c:v>130</c:v>
                </c:pt>
                <c:pt idx="25">
                  <c:v>123.47</c:v>
                </c:pt>
                <c:pt idx="26">
                  <c:v>120.45</c:v>
                </c:pt>
                <c:pt idx="27">
                  <c:v>118.79</c:v>
                </c:pt>
                <c:pt idx="28">
                  <c:v>117.04</c:v>
                </c:pt>
                <c:pt idx="29">
                  <c:v>114.28</c:v>
                </c:pt>
                <c:pt idx="30">
                  <c:v>111.23</c:v>
                </c:pt>
              </c:numCache>
            </c:numRef>
          </c:val>
        </c:ser>
        <c:ser>
          <c:idx val="3"/>
          <c:order val="3"/>
          <c:tx>
            <c:v>Renewables</c:v>
          </c:tx>
          <c:spPr>
            <a:solidFill>
              <a:schemeClr val="accent3"/>
            </a:solidFill>
            <a:ln w="25400">
              <a:noFill/>
            </a:ln>
            <a:effectLst/>
          </c:spPr>
          <c:cat>
            <c:numLit>
              <c:formatCode>General</c:formatCode>
              <c:ptCount val="3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numLit>
          </c:cat>
          <c:val>
            <c:numRef>
              <c:f>'[Chart in Microsoft PowerPoint]Slide5_DHModelUpdates'!$AA$35:$AA$65</c:f>
              <c:numCache>
                <c:formatCode>General</c:formatCode>
                <c:ptCount val="31"/>
                <c:pt idx="0">
                  <c:v>37.160000000000004</c:v>
                </c:pt>
                <c:pt idx="1">
                  <c:v>36.119999999999997</c:v>
                </c:pt>
                <c:pt idx="2">
                  <c:v>35.18</c:v>
                </c:pt>
                <c:pt idx="3">
                  <c:v>34.31</c:v>
                </c:pt>
                <c:pt idx="4">
                  <c:v>38.14</c:v>
                </c:pt>
                <c:pt idx="5">
                  <c:v>36.4</c:v>
                </c:pt>
                <c:pt idx="6">
                  <c:v>34.69</c:v>
                </c:pt>
                <c:pt idx="7">
                  <c:v>33.019999999999996</c:v>
                </c:pt>
                <c:pt idx="8">
                  <c:v>31.46</c:v>
                </c:pt>
                <c:pt idx="9">
                  <c:v>29.740000000000002</c:v>
                </c:pt>
                <c:pt idx="10">
                  <c:v>28.470000000000002</c:v>
                </c:pt>
                <c:pt idx="11">
                  <c:v>27.139999999999997</c:v>
                </c:pt>
                <c:pt idx="12">
                  <c:v>25.970000000000002</c:v>
                </c:pt>
                <c:pt idx="13">
                  <c:v>24.730000000000004</c:v>
                </c:pt>
                <c:pt idx="14">
                  <c:v>23.55</c:v>
                </c:pt>
                <c:pt idx="15">
                  <c:v>22.55</c:v>
                </c:pt>
                <c:pt idx="16">
                  <c:v>21.52</c:v>
                </c:pt>
                <c:pt idx="17">
                  <c:v>20.54</c:v>
                </c:pt>
                <c:pt idx="18">
                  <c:v>19.46</c:v>
                </c:pt>
                <c:pt idx="19">
                  <c:v>18.690000000000001</c:v>
                </c:pt>
                <c:pt idx="20">
                  <c:v>17.79</c:v>
                </c:pt>
                <c:pt idx="21">
                  <c:v>17.029999999999998</c:v>
                </c:pt>
                <c:pt idx="22">
                  <c:v>16.29</c:v>
                </c:pt>
                <c:pt idx="23">
                  <c:v>15.469999999999999</c:v>
                </c:pt>
                <c:pt idx="24">
                  <c:v>14.690000000000001</c:v>
                </c:pt>
                <c:pt idx="25">
                  <c:v>13.650000000000002</c:v>
                </c:pt>
                <c:pt idx="26">
                  <c:v>13.02</c:v>
                </c:pt>
                <c:pt idx="27">
                  <c:v>12.56</c:v>
                </c:pt>
                <c:pt idx="28">
                  <c:v>12.11</c:v>
                </c:pt>
                <c:pt idx="29">
                  <c:v>11.56</c:v>
                </c:pt>
                <c:pt idx="30">
                  <c:v>10.99</c:v>
                </c:pt>
              </c:numCache>
            </c:numRef>
          </c:val>
        </c:ser>
        <c:dLbls>
          <c:showLegendKey val="0"/>
          <c:showVal val="0"/>
          <c:showCatName val="0"/>
          <c:showSerName val="0"/>
          <c:showPercent val="0"/>
          <c:showBubbleSize val="0"/>
        </c:dLbls>
        <c:axId val="254686208"/>
        <c:axId val="254686768"/>
      </c:areaChart>
      <c:catAx>
        <c:axId val="254686208"/>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3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254686768"/>
        <c:crosses val="autoZero"/>
        <c:auto val="1"/>
        <c:lblAlgn val="ctr"/>
        <c:lblOffset val="100"/>
        <c:tickLblSkip val="10"/>
        <c:tickMarkSkip val="10"/>
        <c:noMultiLvlLbl val="0"/>
      </c:catAx>
      <c:valAx>
        <c:axId val="254686768"/>
        <c:scaling>
          <c:orientation val="minMax"/>
          <c:max val="4500"/>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3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254686208"/>
        <c:crosses val="autoZero"/>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a:pPr>
      <a:endParaRPr lang="en-US"/>
    </a:p>
  </c:txPr>
  <c:externalData r:id="rId3">
    <c:autoUpdate val="0"/>
  </c:externalData>
  <c:userShapes r:id="rId4"/>
</c:chartSpace>
</file>

<file path=ppt/charts/chart67.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9259259259259265E-2"/>
          <c:y val="9.5205548701706597E-2"/>
          <c:w val="0.84662000583260422"/>
          <c:h val="0.81353661059046389"/>
        </c:manualLayout>
      </c:layout>
      <c:lineChart>
        <c:grouping val="standard"/>
        <c:varyColors val="0"/>
        <c:ser>
          <c:idx val="1"/>
          <c:order val="0"/>
          <c:tx>
            <c:strRef>
              <c:f>Slide6_DHCoalChina_b!$B$34</c:f>
              <c:strCache>
                <c:ptCount val="1"/>
                <c:pt idx="0">
                  <c:v>Coal</c:v>
                </c:pt>
              </c:strCache>
            </c:strRef>
          </c:tx>
          <c:spPr>
            <a:ln w="22225" cap="rnd">
              <a:solidFill>
                <a:schemeClr val="tx1"/>
              </a:solidFill>
              <a:round/>
            </a:ln>
            <a:effectLst/>
          </c:spPr>
          <c:marker>
            <c:symbol val="none"/>
          </c:marker>
          <c:cat>
            <c:numRef>
              <c:f>Slide6_DHCoalChina_b!$A$44:$A$74</c:f>
              <c:numCache>
                <c:formatCode>General</c:formatCode>
                <c:ptCount val="3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numCache>
            </c:numRef>
          </c:cat>
          <c:val>
            <c:numRef>
              <c:f>Slide6_DHCoalChina_b!$B$44:$B$74</c:f>
              <c:numCache>
                <c:formatCode>General</c:formatCode>
                <c:ptCount val="31"/>
                <c:pt idx="0">
                  <c:v>3.81013</c:v>
                </c:pt>
                <c:pt idx="1">
                  <c:v>4.0907399999999994</c:v>
                </c:pt>
                <c:pt idx="2">
                  <c:v>5.0183800000000005</c:v>
                </c:pt>
                <c:pt idx="3">
                  <c:v>4.8576600000000001</c:v>
                </c:pt>
                <c:pt idx="4">
                  <c:v>4.67387</c:v>
                </c:pt>
                <c:pt idx="5">
                  <c:v>4.89208</c:v>
                </c:pt>
                <c:pt idx="6">
                  <c:v>4.9167800000000002</c:v>
                </c:pt>
                <c:pt idx="7">
                  <c:v>4.9203599999999996</c:v>
                </c:pt>
                <c:pt idx="8">
                  <c:v>4.8917900000000003</c:v>
                </c:pt>
                <c:pt idx="9">
                  <c:v>4.8467500000000001</c:v>
                </c:pt>
                <c:pt idx="10">
                  <c:v>4.7998599999999998</c:v>
                </c:pt>
                <c:pt idx="11">
                  <c:v>4.7770900000000003</c:v>
                </c:pt>
                <c:pt idx="12">
                  <c:v>4.7518100000000008</c:v>
                </c:pt>
                <c:pt idx="13">
                  <c:v>4.7306899999999992</c:v>
                </c:pt>
                <c:pt idx="14">
                  <c:v>4.6944499999999998</c:v>
                </c:pt>
                <c:pt idx="15">
                  <c:v>4.6558700000000002</c:v>
                </c:pt>
                <c:pt idx="16">
                  <c:v>4.6052600000000004</c:v>
                </c:pt>
                <c:pt idx="17">
                  <c:v>4.5575400000000004</c:v>
                </c:pt>
                <c:pt idx="18">
                  <c:v>4.5128500000000003</c:v>
                </c:pt>
                <c:pt idx="19">
                  <c:v>4.4710000000000001</c:v>
                </c:pt>
                <c:pt idx="20">
                  <c:v>4.4290500000000002</c:v>
                </c:pt>
                <c:pt idx="21">
                  <c:v>4.3849799999999997</c:v>
                </c:pt>
                <c:pt idx="22">
                  <c:v>4.3382299999999994</c:v>
                </c:pt>
                <c:pt idx="23">
                  <c:v>4.2870600000000003</c:v>
                </c:pt>
                <c:pt idx="24">
                  <c:v>4.24193</c:v>
                </c:pt>
                <c:pt idx="25">
                  <c:v>4.1972100000000001</c:v>
                </c:pt>
                <c:pt idx="26">
                  <c:v>4.1521800000000004</c:v>
                </c:pt>
                <c:pt idx="27">
                  <c:v>4.1042500000000004</c:v>
                </c:pt>
                <c:pt idx="28">
                  <c:v>4.0565300000000004</c:v>
                </c:pt>
                <c:pt idx="29">
                  <c:v>4.0084999999999997</c:v>
                </c:pt>
                <c:pt idx="30">
                  <c:v>3.9593600000000002</c:v>
                </c:pt>
              </c:numCache>
            </c:numRef>
          </c:val>
          <c:smooth val="1"/>
        </c:ser>
        <c:ser>
          <c:idx val="2"/>
          <c:order val="1"/>
          <c:tx>
            <c:strRef>
              <c:f>Slide6_DHCoalChina_b!$C$34</c:f>
              <c:strCache>
                <c:ptCount val="1"/>
                <c:pt idx="0">
                  <c:v>Natural Gas</c:v>
                </c:pt>
              </c:strCache>
            </c:strRef>
          </c:tx>
          <c:spPr>
            <a:ln w="22225" cap="rnd">
              <a:solidFill>
                <a:schemeClr val="accent1"/>
              </a:solidFill>
              <a:round/>
            </a:ln>
            <a:effectLst/>
          </c:spPr>
          <c:marker>
            <c:symbol val="none"/>
          </c:marker>
          <c:cat>
            <c:numRef>
              <c:f>Slide6_DHCoalChina_b!$A$44:$A$74</c:f>
              <c:numCache>
                <c:formatCode>General</c:formatCode>
                <c:ptCount val="3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numCache>
            </c:numRef>
          </c:cat>
          <c:val>
            <c:numRef>
              <c:f>Slide6_DHCoalChina_b!$C$44:$C$74</c:f>
              <c:numCache>
                <c:formatCode>General</c:formatCode>
                <c:ptCount val="31"/>
                <c:pt idx="0">
                  <c:v>0.10945999999999999</c:v>
                </c:pt>
                <c:pt idx="1">
                  <c:v>0.10926000000000001</c:v>
                </c:pt>
                <c:pt idx="2">
                  <c:v>0.12481</c:v>
                </c:pt>
                <c:pt idx="3">
                  <c:v>0.15514</c:v>
                </c:pt>
                <c:pt idx="4">
                  <c:v>0.19502</c:v>
                </c:pt>
                <c:pt idx="5">
                  <c:v>0.25877999999999995</c:v>
                </c:pt>
                <c:pt idx="6">
                  <c:v>0.31698000000000004</c:v>
                </c:pt>
                <c:pt idx="7">
                  <c:v>0.38936999999999999</c:v>
                </c:pt>
                <c:pt idx="8">
                  <c:v>0.44751999999999997</c:v>
                </c:pt>
                <c:pt idx="9">
                  <c:v>0.49031000000000002</c:v>
                </c:pt>
                <c:pt idx="10">
                  <c:v>0.52432000000000001</c:v>
                </c:pt>
                <c:pt idx="11">
                  <c:v>0.56254999999999999</c:v>
                </c:pt>
                <c:pt idx="12">
                  <c:v>0.59287999999999996</c:v>
                </c:pt>
                <c:pt idx="13">
                  <c:v>0.62019000000000002</c:v>
                </c:pt>
                <c:pt idx="14">
                  <c:v>0.63888</c:v>
                </c:pt>
                <c:pt idx="15">
                  <c:v>0.65479999999999994</c:v>
                </c:pt>
                <c:pt idx="16">
                  <c:v>0.66540999999999995</c:v>
                </c:pt>
                <c:pt idx="17">
                  <c:v>0.67607000000000006</c:v>
                </c:pt>
                <c:pt idx="18">
                  <c:v>0.68695000000000006</c:v>
                </c:pt>
                <c:pt idx="19">
                  <c:v>0.69801999999999997</c:v>
                </c:pt>
                <c:pt idx="20">
                  <c:v>0.70849000000000006</c:v>
                </c:pt>
                <c:pt idx="21">
                  <c:v>0.71767999999999998</c:v>
                </c:pt>
                <c:pt idx="22">
                  <c:v>0.72532000000000008</c:v>
                </c:pt>
                <c:pt idx="23">
                  <c:v>0.73080000000000001</c:v>
                </c:pt>
                <c:pt idx="24">
                  <c:v>0.73757000000000006</c:v>
                </c:pt>
                <c:pt idx="25">
                  <c:v>0.74363000000000001</c:v>
                </c:pt>
                <c:pt idx="26">
                  <c:v>0.74876999999999994</c:v>
                </c:pt>
                <c:pt idx="27">
                  <c:v>0.75212999999999997</c:v>
                </c:pt>
                <c:pt idx="28">
                  <c:v>0.75473000000000001</c:v>
                </c:pt>
                <c:pt idx="29">
                  <c:v>0.75639999999999996</c:v>
                </c:pt>
                <c:pt idx="30">
                  <c:v>0.75688999999999995</c:v>
                </c:pt>
              </c:numCache>
            </c:numRef>
          </c:val>
          <c:smooth val="0"/>
        </c:ser>
        <c:ser>
          <c:idx val="3"/>
          <c:order val="2"/>
          <c:tx>
            <c:strRef>
              <c:f>'CHI-HT'!#REF!</c:f>
              <c:strCache>
                <c:ptCount val="1"/>
                <c:pt idx="0">
                  <c:v>#REF!</c:v>
                </c:pt>
              </c:strCache>
            </c:strRef>
          </c:tx>
          <c:spPr>
            <a:ln w="28575" cap="rnd">
              <a:solidFill>
                <a:schemeClr val="accent4"/>
              </a:solidFill>
              <a:round/>
            </a:ln>
            <a:effectLst/>
          </c:spPr>
          <c:marker>
            <c:symbol val="none"/>
          </c:marker>
          <c:cat>
            <c:numRef>
              <c:f>Slide6_DHCoalChina_b!$A$44:$A$74</c:f>
              <c:numCache>
                <c:formatCode>General</c:formatCode>
                <c:ptCount val="3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numCache>
            </c:numRef>
          </c:cat>
          <c:val>
            <c:numRef>
              <c:f>'CHI-HT'!#REF!</c:f>
              <c:numCache>
                <c:formatCode>General</c:formatCode>
                <c:ptCount val="1"/>
                <c:pt idx="0">
                  <c:v>1</c:v>
                </c:pt>
              </c:numCache>
            </c:numRef>
          </c:val>
          <c:smooth val="0"/>
        </c:ser>
        <c:ser>
          <c:idx val="0"/>
          <c:order val="3"/>
          <c:tx>
            <c:strRef>
              <c:f>Slide6_DHCoalChina_b!$D$34</c:f>
              <c:strCache>
                <c:ptCount val="1"/>
                <c:pt idx="0">
                  <c:v>Liquids</c:v>
                </c:pt>
              </c:strCache>
            </c:strRef>
          </c:tx>
          <c:spPr>
            <a:ln w="22225" cap="rnd">
              <a:solidFill>
                <a:schemeClr val="accent2"/>
              </a:solidFill>
              <a:round/>
            </a:ln>
            <a:effectLst/>
          </c:spPr>
          <c:marker>
            <c:symbol val="none"/>
          </c:marker>
          <c:cat>
            <c:numRef>
              <c:f>Slide6_DHCoalChina_b!$A$44:$A$74</c:f>
              <c:numCache>
                <c:formatCode>General</c:formatCode>
                <c:ptCount val="3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numCache>
            </c:numRef>
          </c:cat>
          <c:val>
            <c:numRef>
              <c:f>Slide6_DHCoalChina_b!$D$44:$D$74</c:f>
              <c:numCache>
                <c:formatCode>General</c:formatCode>
                <c:ptCount val="31"/>
                <c:pt idx="0">
                  <c:v>0.10786</c:v>
                </c:pt>
                <c:pt idx="1">
                  <c:v>9.2120000000000007E-2</c:v>
                </c:pt>
                <c:pt idx="2">
                  <c:v>0.10412</c:v>
                </c:pt>
                <c:pt idx="3">
                  <c:v>9.7209999999999991E-2</c:v>
                </c:pt>
                <c:pt idx="4">
                  <c:v>0.10119</c:v>
                </c:pt>
                <c:pt idx="5">
                  <c:v>0.15527000000000002</c:v>
                </c:pt>
                <c:pt idx="6">
                  <c:v>0.19388</c:v>
                </c:pt>
                <c:pt idx="7">
                  <c:v>0.22936000000000001</c:v>
                </c:pt>
                <c:pt idx="8">
                  <c:v>0.24921000000000001</c:v>
                </c:pt>
                <c:pt idx="9">
                  <c:v>0.25962000000000002</c:v>
                </c:pt>
                <c:pt idx="10">
                  <c:v>0.26595999999999997</c:v>
                </c:pt>
                <c:pt idx="11">
                  <c:v>0.27262999999999998</c:v>
                </c:pt>
                <c:pt idx="12">
                  <c:v>0.27737000000000001</c:v>
                </c:pt>
                <c:pt idx="13">
                  <c:v>0.28155000000000002</c:v>
                </c:pt>
                <c:pt idx="14">
                  <c:v>0.28393000000000002</c:v>
                </c:pt>
                <c:pt idx="15">
                  <c:v>0.28573000000000004</c:v>
                </c:pt>
                <c:pt idx="16">
                  <c:v>0.28623000000000004</c:v>
                </c:pt>
                <c:pt idx="17">
                  <c:v>0.28667999999999999</c:v>
                </c:pt>
                <c:pt idx="18">
                  <c:v>0.28714000000000001</c:v>
                </c:pt>
                <c:pt idx="19">
                  <c:v>0.28758</c:v>
                </c:pt>
                <c:pt idx="20">
                  <c:v>0.28774</c:v>
                </c:pt>
                <c:pt idx="21">
                  <c:v>0.28747</c:v>
                </c:pt>
                <c:pt idx="22">
                  <c:v>0.28673999999999999</c:v>
                </c:pt>
                <c:pt idx="23">
                  <c:v>0.28554000000000002</c:v>
                </c:pt>
                <c:pt idx="24">
                  <c:v>0.28455999999999998</c:v>
                </c:pt>
                <c:pt idx="25">
                  <c:v>0.28350999999999998</c:v>
                </c:pt>
                <c:pt idx="26">
                  <c:v>0.28227999999999998</c:v>
                </c:pt>
                <c:pt idx="27">
                  <c:v>0.28076000000000001</c:v>
                </c:pt>
                <c:pt idx="28">
                  <c:v>0.27914999999999995</c:v>
                </c:pt>
                <c:pt idx="29">
                  <c:v>0.27739999999999998</c:v>
                </c:pt>
                <c:pt idx="30">
                  <c:v>0.27550000000000002</c:v>
                </c:pt>
              </c:numCache>
            </c:numRef>
          </c:val>
          <c:smooth val="0"/>
        </c:ser>
        <c:ser>
          <c:idx val="4"/>
          <c:order val="4"/>
          <c:tx>
            <c:strRef>
              <c:f>Slide6_DHCoalChina_b!$E$34</c:f>
              <c:strCache>
                <c:ptCount val="1"/>
                <c:pt idx="0">
                  <c:v>Biomass</c:v>
                </c:pt>
              </c:strCache>
            </c:strRef>
          </c:tx>
          <c:spPr>
            <a:ln w="28575" cap="rnd">
              <a:solidFill>
                <a:schemeClr val="accent5"/>
              </a:solidFill>
              <a:round/>
            </a:ln>
            <a:effectLst/>
          </c:spPr>
          <c:marker>
            <c:symbol val="none"/>
          </c:marker>
          <c:cat>
            <c:numRef>
              <c:f>Slide6_DHCoalChina_b!$A$44:$A$74</c:f>
              <c:numCache>
                <c:formatCode>General</c:formatCode>
                <c:ptCount val="3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numCache>
            </c:numRef>
          </c:cat>
          <c:val>
            <c:numRef>
              <c:f>Slide6_DHCoalChina_b!$E$44:$E$74</c:f>
              <c:numCache>
                <c:formatCode>General</c:formatCode>
                <c:ptCount val="31"/>
                <c:pt idx="0">
                  <c:v>7.2999999999999996E-4</c:v>
                </c:pt>
                <c:pt idx="1">
                  <c:v>8.1999999999999998E-4</c:v>
                </c:pt>
                <c:pt idx="2">
                  <c:v>8.4999999999999995E-4</c:v>
                </c:pt>
                <c:pt idx="3">
                  <c:v>1.01E-3</c:v>
                </c:pt>
                <c:pt idx="4">
                  <c:v>1.15E-3</c:v>
                </c:pt>
                <c:pt idx="5">
                  <c:v>1.6999999999999999E-3</c:v>
                </c:pt>
                <c:pt idx="6">
                  <c:v>1.97E-3</c:v>
                </c:pt>
                <c:pt idx="7">
                  <c:v>2.1900000000000001E-3</c:v>
                </c:pt>
                <c:pt idx="8">
                  <c:v>2.3500000000000001E-3</c:v>
                </c:pt>
                <c:pt idx="9">
                  <c:v>2.4700000000000004E-3</c:v>
                </c:pt>
                <c:pt idx="10">
                  <c:v>2.5800000000000003E-3</c:v>
                </c:pt>
                <c:pt idx="11">
                  <c:v>2.7400000000000002E-3</c:v>
                </c:pt>
                <c:pt idx="12">
                  <c:v>2.8799999999999997E-3</c:v>
                </c:pt>
                <c:pt idx="13">
                  <c:v>3.0200000000000001E-3</c:v>
                </c:pt>
                <c:pt idx="14">
                  <c:v>3.1199999999999999E-3</c:v>
                </c:pt>
                <c:pt idx="15">
                  <c:v>3.2000000000000002E-3</c:v>
                </c:pt>
                <c:pt idx="16">
                  <c:v>3.2499999999999999E-3</c:v>
                </c:pt>
                <c:pt idx="17">
                  <c:v>3.3E-3</c:v>
                </c:pt>
                <c:pt idx="18">
                  <c:v>3.3500000000000001E-3</c:v>
                </c:pt>
                <c:pt idx="19">
                  <c:v>3.3999999999999998E-3</c:v>
                </c:pt>
                <c:pt idx="20">
                  <c:v>3.4399999999999999E-3</c:v>
                </c:pt>
                <c:pt idx="21">
                  <c:v>3.47E-3</c:v>
                </c:pt>
                <c:pt idx="22">
                  <c:v>3.5000000000000001E-3</c:v>
                </c:pt>
                <c:pt idx="23">
                  <c:v>3.5099999999999997E-3</c:v>
                </c:pt>
                <c:pt idx="24">
                  <c:v>3.5299999999999997E-3</c:v>
                </c:pt>
                <c:pt idx="25">
                  <c:v>3.3999999999999998E-3</c:v>
                </c:pt>
                <c:pt idx="26">
                  <c:v>3.2699999999999999E-3</c:v>
                </c:pt>
                <c:pt idx="27">
                  <c:v>3.13E-3</c:v>
                </c:pt>
                <c:pt idx="28">
                  <c:v>3.0000000000000001E-3</c:v>
                </c:pt>
                <c:pt idx="29">
                  <c:v>2.8799999999999997E-3</c:v>
                </c:pt>
                <c:pt idx="30">
                  <c:v>2.7499999999999998E-3</c:v>
                </c:pt>
              </c:numCache>
            </c:numRef>
          </c:val>
          <c:smooth val="0"/>
        </c:ser>
        <c:ser>
          <c:idx val="5"/>
          <c:order val="5"/>
          <c:tx>
            <c:strRef>
              <c:f>Slide6_DHCoalChina_b!$F$34</c:f>
              <c:strCache>
                <c:ptCount val="1"/>
                <c:pt idx="0">
                  <c:v>Geothermal</c:v>
                </c:pt>
              </c:strCache>
            </c:strRef>
          </c:tx>
          <c:spPr>
            <a:ln w="28575" cap="rnd">
              <a:solidFill>
                <a:schemeClr val="accent6"/>
              </a:solidFill>
              <a:round/>
            </a:ln>
            <a:effectLst/>
          </c:spPr>
          <c:marker>
            <c:symbol val="none"/>
          </c:marker>
          <c:cat>
            <c:numRef>
              <c:f>Slide6_DHCoalChina_b!$A$44:$A$74</c:f>
              <c:numCache>
                <c:formatCode>General</c:formatCode>
                <c:ptCount val="3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numCache>
            </c:numRef>
          </c:cat>
          <c:val>
            <c:numRef>
              <c:f>Slide6_DHCoalChina_b!$F$44:$F$74</c:f>
              <c:numCache>
                <c:formatCode>General</c:formatCode>
                <c:ptCount val="31"/>
                <c:pt idx="0">
                  <c:v>0</c:v>
                </c:pt>
                <c:pt idx="1">
                  <c:v>0</c:v>
                </c:pt>
                <c:pt idx="2">
                  <c:v>0</c:v>
                </c:pt>
                <c:pt idx="3">
                  <c:v>0</c:v>
                </c:pt>
                <c:pt idx="4">
                  <c:v>0</c:v>
                </c:pt>
                <c:pt idx="5">
                  <c:v>0</c:v>
                </c:pt>
                <c:pt idx="6">
                  <c:v>0</c:v>
                </c:pt>
                <c:pt idx="7">
                  <c:v>0</c:v>
                </c:pt>
                <c:pt idx="8">
                  <c:v>0</c:v>
                </c:pt>
                <c:pt idx="9">
                  <c:v>0</c:v>
                </c:pt>
                <c:pt idx="10">
                  <c:v>0</c:v>
                </c:pt>
                <c:pt idx="11">
                  <c:v>0</c:v>
                </c:pt>
                <c:pt idx="12">
                  <c:v>0</c:v>
                </c:pt>
                <c:pt idx="13">
                  <c:v>0</c:v>
                </c:pt>
                <c:pt idx="14">
                  <c:v>0</c:v>
                </c:pt>
                <c:pt idx="15">
                  <c:v>0</c:v>
                </c:pt>
                <c:pt idx="16">
                  <c:v>0</c:v>
                </c:pt>
                <c:pt idx="17">
                  <c:v>0</c:v>
                </c:pt>
                <c:pt idx="18">
                  <c:v>0</c:v>
                </c:pt>
                <c:pt idx="19">
                  <c:v>0</c:v>
                </c:pt>
                <c:pt idx="20">
                  <c:v>0</c:v>
                </c:pt>
                <c:pt idx="21">
                  <c:v>0</c:v>
                </c:pt>
                <c:pt idx="22">
                  <c:v>0</c:v>
                </c:pt>
                <c:pt idx="23">
                  <c:v>0</c:v>
                </c:pt>
                <c:pt idx="24">
                  <c:v>0</c:v>
                </c:pt>
                <c:pt idx="25">
                  <c:v>0</c:v>
                </c:pt>
                <c:pt idx="26">
                  <c:v>0</c:v>
                </c:pt>
                <c:pt idx="27">
                  <c:v>0</c:v>
                </c:pt>
                <c:pt idx="28">
                  <c:v>0</c:v>
                </c:pt>
                <c:pt idx="29">
                  <c:v>0</c:v>
                </c:pt>
                <c:pt idx="30">
                  <c:v>0</c:v>
                </c:pt>
              </c:numCache>
            </c:numRef>
          </c:val>
          <c:smooth val="0"/>
        </c:ser>
        <c:ser>
          <c:idx val="6"/>
          <c:order val="6"/>
          <c:tx>
            <c:strRef>
              <c:f>Slide6_DHCoalChina_b!$G$34</c:f>
              <c:strCache>
                <c:ptCount val="1"/>
                <c:pt idx="0">
                  <c:v>Waste</c:v>
                </c:pt>
              </c:strCache>
            </c:strRef>
          </c:tx>
          <c:spPr>
            <a:ln w="22225" cap="rnd">
              <a:solidFill>
                <a:schemeClr val="accent1">
                  <a:lumMod val="60000"/>
                </a:schemeClr>
              </a:solidFill>
              <a:round/>
            </a:ln>
            <a:effectLst/>
          </c:spPr>
          <c:marker>
            <c:symbol val="none"/>
          </c:marker>
          <c:cat>
            <c:numRef>
              <c:f>Slide6_DHCoalChina_b!$A$44:$A$74</c:f>
              <c:numCache>
                <c:formatCode>General</c:formatCode>
                <c:ptCount val="3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numCache>
            </c:numRef>
          </c:cat>
          <c:val>
            <c:numRef>
              <c:f>Slide6_DHCoalChina_b!$G$44:$G$74</c:f>
              <c:numCache>
                <c:formatCode>General</c:formatCode>
                <c:ptCount val="31"/>
                <c:pt idx="0">
                  <c:v>0</c:v>
                </c:pt>
                <c:pt idx="1">
                  <c:v>0</c:v>
                </c:pt>
                <c:pt idx="2">
                  <c:v>0</c:v>
                </c:pt>
                <c:pt idx="3">
                  <c:v>0</c:v>
                </c:pt>
                <c:pt idx="4">
                  <c:v>0</c:v>
                </c:pt>
                <c:pt idx="5">
                  <c:v>8.1999999999999998E-4</c:v>
                </c:pt>
                <c:pt idx="6">
                  <c:v>1.24E-3</c:v>
                </c:pt>
                <c:pt idx="7">
                  <c:v>1.6200000000000001E-3</c:v>
                </c:pt>
                <c:pt idx="8">
                  <c:v>1.89E-3</c:v>
                </c:pt>
                <c:pt idx="9">
                  <c:v>2.1199999999999999E-3</c:v>
                </c:pt>
                <c:pt idx="10">
                  <c:v>2.33E-3</c:v>
                </c:pt>
                <c:pt idx="11">
                  <c:v>2.5999999999999999E-3</c:v>
                </c:pt>
                <c:pt idx="12">
                  <c:v>2.8399999999999996E-3</c:v>
                </c:pt>
                <c:pt idx="13">
                  <c:v>3.0800000000000003E-3</c:v>
                </c:pt>
                <c:pt idx="14">
                  <c:v>3.2599999999999999E-3</c:v>
                </c:pt>
                <c:pt idx="15">
                  <c:v>3.4100000000000003E-3</c:v>
                </c:pt>
                <c:pt idx="16">
                  <c:v>3.5299999999999997E-3</c:v>
                </c:pt>
                <c:pt idx="17">
                  <c:v>3.64E-3</c:v>
                </c:pt>
                <c:pt idx="18">
                  <c:v>3.7400000000000003E-3</c:v>
                </c:pt>
                <c:pt idx="19">
                  <c:v>3.8399999999999997E-3</c:v>
                </c:pt>
                <c:pt idx="20">
                  <c:v>3.9399999999999999E-3</c:v>
                </c:pt>
                <c:pt idx="21">
                  <c:v>4.0199999999999993E-3</c:v>
                </c:pt>
                <c:pt idx="22">
                  <c:v>4.0800000000000003E-3</c:v>
                </c:pt>
                <c:pt idx="23">
                  <c:v>4.13E-3</c:v>
                </c:pt>
                <c:pt idx="24">
                  <c:v>4.1900000000000001E-3</c:v>
                </c:pt>
                <c:pt idx="25">
                  <c:v>4.0300000000000006E-3</c:v>
                </c:pt>
                <c:pt idx="26">
                  <c:v>3.8799999999999998E-3</c:v>
                </c:pt>
                <c:pt idx="27">
                  <c:v>3.7299999999999998E-3</c:v>
                </c:pt>
                <c:pt idx="28">
                  <c:v>3.5800000000000003E-3</c:v>
                </c:pt>
                <c:pt idx="29">
                  <c:v>3.4300000000000003E-3</c:v>
                </c:pt>
                <c:pt idx="30">
                  <c:v>3.29E-3</c:v>
                </c:pt>
              </c:numCache>
            </c:numRef>
          </c:val>
          <c:smooth val="0"/>
        </c:ser>
        <c:dLbls>
          <c:showLegendKey val="0"/>
          <c:showVal val="0"/>
          <c:showCatName val="0"/>
          <c:showSerName val="0"/>
          <c:showPercent val="0"/>
          <c:showBubbleSize val="0"/>
        </c:dLbls>
        <c:smooth val="0"/>
        <c:axId val="254692368"/>
        <c:axId val="254692928"/>
        <c:extLst/>
      </c:lineChart>
      <c:catAx>
        <c:axId val="254692368"/>
        <c:scaling>
          <c:orientation val="minMax"/>
        </c:scaling>
        <c:delete val="0"/>
        <c:axPos val="b"/>
        <c:numFmt formatCode="General" sourceLinked="1"/>
        <c:majorTickMark val="out"/>
        <c:minorTickMark val="none"/>
        <c:tickLblPos val="nextTo"/>
        <c:spPr>
          <a:noFill/>
          <a:ln w="12700"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254692928"/>
        <c:crosses val="autoZero"/>
        <c:auto val="1"/>
        <c:lblAlgn val="ctr"/>
        <c:lblOffset val="100"/>
        <c:tickLblSkip val="5"/>
        <c:tickMarkSkip val="5"/>
        <c:noMultiLvlLbl val="0"/>
      </c:catAx>
      <c:valAx>
        <c:axId val="254692928"/>
        <c:scaling>
          <c:orientation val="minMax"/>
        </c:scaling>
        <c:delete val="0"/>
        <c:axPos val="l"/>
        <c:majorGridlines>
          <c:spPr>
            <a:ln w="9525" cap="flat" cmpd="sng" algn="ctr">
              <a:solidFill>
                <a:schemeClr val="bg1">
                  <a:lumMod val="7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254692368"/>
        <c:crosses val="autoZero"/>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000">
          <a:solidFill>
            <a:sysClr val="windowText" lastClr="000000"/>
          </a:solidFill>
        </a:defRPr>
      </a:pPr>
      <a:endParaRPr lang="en-US"/>
    </a:p>
  </c:txPr>
  <c:externalData r:id="rId3">
    <c:autoUpdate val="0"/>
  </c:externalData>
  <c:userShapes r:id="rId4"/>
</c:chartSpace>
</file>

<file path=ppt/charts/chart68.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9305920093321672E-2"/>
          <c:y val="0.11470043892660758"/>
          <c:w val="0.85442650313872059"/>
          <c:h val="0.79274906799646083"/>
        </c:manualLayout>
      </c:layout>
      <c:areaChart>
        <c:grouping val="standard"/>
        <c:varyColors val="0"/>
        <c:ser>
          <c:idx val="0"/>
          <c:order val="0"/>
          <c:tx>
            <c:strRef>
              <c:f>Slide6_DHCoalChina_b!$B$4</c:f>
              <c:strCache>
                <c:ptCount val="1"/>
                <c:pt idx="0">
                  <c:v>residential (a)</c:v>
                </c:pt>
              </c:strCache>
            </c:strRef>
          </c:tx>
          <c:spPr>
            <a:solidFill>
              <a:schemeClr val="accent5"/>
            </a:solidFill>
            <a:ln>
              <a:noFill/>
            </a:ln>
            <a:effectLst/>
          </c:spPr>
          <c:cat>
            <c:numRef>
              <c:f>Slide6_DHCoalChina_b!$D$3:$AH$3</c:f>
              <c:numCache>
                <c:formatCode>General</c:formatCode>
                <c:ptCount val="3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numCache>
            </c:numRef>
          </c:cat>
          <c:val>
            <c:numRef>
              <c:f>Slide6_DHCoalChina_b!$D$4:$AH$4</c:f>
              <c:numCache>
                <c:formatCode>General</c:formatCode>
                <c:ptCount val="31"/>
                <c:pt idx="0">
                  <c:v>2.8944999999999999</c:v>
                </c:pt>
                <c:pt idx="1">
                  <c:v>2.9590999999999998</c:v>
                </c:pt>
                <c:pt idx="2">
                  <c:v>3.2892000000000001</c:v>
                </c:pt>
                <c:pt idx="3">
                  <c:v>3.2212000000000001</c:v>
                </c:pt>
                <c:pt idx="4">
                  <c:v>3.1278999999999999</c:v>
                </c:pt>
                <c:pt idx="5">
                  <c:v>3.0962000000000001</c:v>
                </c:pt>
                <c:pt idx="6">
                  <c:v>3.0365000000000002</c:v>
                </c:pt>
                <c:pt idx="7">
                  <c:v>2.9727999999999999</c:v>
                </c:pt>
                <c:pt idx="8">
                  <c:v>2.9140999999999999</c:v>
                </c:pt>
                <c:pt idx="9">
                  <c:v>2.8597000000000001</c:v>
                </c:pt>
                <c:pt idx="10">
                  <c:v>2.8142999999999998</c:v>
                </c:pt>
                <c:pt idx="11">
                  <c:v>2.7690000000000001</c:v>
                </c:pt>
                <c:pt idx="12">
                  <c:v>2.7263000000000002</c:v>
                </c:pt>
                <c:pt idx="13">
                  <c:v>2.6846999999999999</c:v>
                </c:pt>
                <c:pt idx="14">
                  <c:v>2.6453000000000002</c:v>
                </c:pt>
                <c:pt idx="15">
                  <c:v>2.6072000000000002</c:v>
                </c:pt>
                <c:pt idx="16">
                  <c:v>2.5706000000000002</c:v>
                </c:pt>
                <c:pt idx="17">
                  <c:v>2.5344000000000002</c:v>
                </c:pt>
                <c:pt idx="18">
                  <c:v>2.4986999999999999</c:v>
                </c:pt>
                <c:pt idx="19">
                  <c:v>2.4632999999999998</c:v>
                </c:pt>
                <c:pt idx="20">
                  <c:v>2.4275000000000002</c:v>
                </c:pt>
                <c:pt idx="21">
                  <c:v>2.3923999999999999</c:v>
                </c:pt>
                <c:pt idx="22">
                  <c:v>2.3582999999999998</c:v>
                </c:pt>
                <c:pt idx="23">
                  <c:v>2.3254000000000001</c:v>
                </c:pt>
                <c:pt idx="24">
                  <c:v>2.2930999999999999</c:v>
                </c:pt>
                <c:pt idx="25">
                  <c:v>2.2621000000000002</c:v>
                </c:pt>
                <c:pt idx="26">
                  <c:v>2.2321</c:v>
                </c:pt>
                <c:pt idx="27">
                  <c:v>2.2033999999999998</c:v>
                </c:pt>
                <c:pt idx="28">
                  <c:v>2.1762000000000001</c:v>
                </c:pt>
                <c:pt idx="29">
                  <c:v>2.1501999999999999</c:v>
                </c:pt>
                <c:pt idx="30">
                  <c:v>2.1257000000000001</c:v>
                </c:pt>
              </c:numCache>
            </c:numRef>
          </c:val>
        </c:ser>
        <c:ser>
          <c:idx val="1"/>
          <c:order val="1"/>
          <c:tx>
            <c:strRef>
              <c:f>Slide6_DHCoalChina_b!$B$5</c:f>
              <c:strCache>
                <c:ptCount val="1"/>
                <c:pt idx="0">
                  <c:v>district heat contribution (b)</c:v>
                </c:pt>
              </c:strCache>
            </c:strRef>
          </c:tx>
          <c:spPr>
            <a:solidFill>
              <a:schemeClr val="accent3"/>
            </a:solidFill>
            <a:ln>
              <a:noFill/>
            </a:ln>
            <a:effectLst/>
          </c:spPr>
          <c:cat>
            <c:numRef>
              <c:f>Slide6_DHCoalChina_b!$D$3:$AH$3</c:f>
              <c:numCache>
                <c:formatCode>General</c:formatCode>
                <c:ptCount val="3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numCache>
            </c:numRef>
          </c:cat>
          <c:val>
            <c:numRef>
              <c:f>Slide6_DHCoalChina_b!$D$5:$AH$5</c:f>
              <c:numCache>
                <c:formatCode>General</c:formatCode>
                <c:ptCount val="31"/>
                <c:pt idx="0">
                  <c:v>0.88170021057129333</c:v>
                </c:pt>
                <c:pt idx="1">
                  <c:v>0.92293787163001473</c:v>
                </c:pt>
                <c:pt idx="2">
                  <c:v>1.1667157838204045</c:v>
                </c:pt>
                <c:pt idx="3">
                  <c:v>1.1265006958726664</c:v>
                </c:pt>
                <c:pt idx="4">
                  <c:v>1.1134603547542725</c:v>
                </c:pt>
                <c:pt idx="5">
                  <c:v>1.1087577827121162</c:v>
                </c:pt>
                <c:pt idx="6">
                  <c:v>1.0861813207419053</c:v>
                </c:pt>
                <c:pt idx="7">
                  <c:v>1.0600083006802168</c:v>
                </c:pt>
                <c:pt idx="8">
                  <c:v>1.0384335086429111</c:v>
                </c:pt>
                <c:pt idx="9">
                  <c:v>1.0210163897193207</c:v>
                </c:pt>
                <c:pt idx="10">
                  <c:v>1.0065415916303693</c:v>
                </c:pt>
                <c:pt idx="11">
                  <c:v>0.99196353100287205</c:v>
                </c:pt>
                <c:pt idx="12">
                  <c:v>0.97937211843045957</c:v>
                </c:pt>
                <c:pt idx="13">
                  <c:v>0.96758724127248441</c:v>
                </c:pt>
                <c:pt idx="14">
                  <c:v>0.95734660965486629</c:v>
                </c:pt>
                <c:pt idx="15">
                  <c:v>0.94756677733552963</c:v>
                </c:pt>
                <c:pt idx="16">
                  <c:v>0.93857051362322752</c:v>
                </c:pt>
                <c:pt idx="17">
                  <c:v>0.92942985652701071</c:v>
                </c:pt>
                <c:pt idx="18">
                  <c:v>0.9200350693331476</c:v>
                </c:pt>
                <c:pt idx="19">
                  <c:v>0.91039224637142513</c:v>
                </c:pt>
                <c:pt idx="20">
                  <c:v>0.90051063797612529</c:v>
                </c:pt>
                <c:pt idx="21">
                  <c:v>0.89059033188329983</c:v>
                </c:pt>
                <c:pt idx="22">
                  <c:v>0.88068868410877665</c:v>
                </c:pt>
                <c:pt idx="23">
                  <c:v>0.87095553316556751</c:v>
                </c:pt>
                <c:pt idx="24">
                  <c:v>0.86089619706322007</c:v>
                </c:pt>
                <c:pt idx="25">
                  <c:v>0.85092056158109231</c:v>
                </c:pt>
                <c:pt idx="26">
                  <c:v>0.84086974197075959</c:v>
                </c:pt>
                <c:pt idx="27">
                  <c:v>0.83110451657665319</c:v>
                </c:pt>
                <c:pt idx="28">
                  <c:v>0.82136006459442057</c:v>
                </c:pt>
                <c:pt idx="29">
                  <c:v>0.81162863523820605</c:v>
                </c:pt>
                <c:pt idx="30">
                  <c:v>0.80201178321661726</c:v>
                </c:pt>
              </c:numCache>
            </c:numRef>
          </c:val>
        </c:ser>
        <c:dLbls>
          <c:showLegendKey val="0"/>
          <c:showVal val="0"/>
          <c:showCatName val="0"/>
          <c:showSerName val="0"/>
          <c:showPercent val="0"/>
          <c:showBubbleSize val="0"/>
        </c:dLbls>
        <c:axId val="254695728"/>
        <c:axId val="254696288"/>
      </c:areaChart>
      <c:catAx>
        <c:axId val="254695728"/>
        <c:scaling>
          <c:orientation val="minMax"/>
        </c:scaling>
        <c:delete val="0"/>
        <c:axPos val="b"/>
        <c:numFmt formatCode="General" sourceLinked="1"/>
        <c:majorTickMark val="out"/>
        <c:minorTickMark val="none"/>
        <c:tickLblPos val="nextTo"/>
        <c:spPr>
          <a:noFill/>
          <a:ln w="12700"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254696288"/>
        <c:crosses val="autoZero"/>
        <c:auto val="1"/>
        <c:lblAlgn val="ctr"/>
        <c:lblOffset val="100"/>
        <c:tickLblSkip val="5"/>
        <c:tickMarkSkip val="5"/>
        <c:noMultiLvlLbl val="0"/>
      </c:catAx>
      <c:valAx>
        <c:axId val="254696288"/>
        <c:scaling>
          <c:orientation val="minMax"/>
          <c:max val="6"/>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254695728"/>
        <c:crosses val="autoZero"/>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a:pPr>
      <a:endParaRPr lang="en-US"/>
    </a:p>
  </c:txPr>
  <c:externalData r:id="rId3">
    <c:autoUpdate val="0"/>
  </c:externalData>
  <c:userShapes r:id="rId4"/>
</c:chartSpace>
</file>

<file path=ppt/charts/chart69.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9.669036162146398E-2"/>
          <c:y val="2.5415641942394995E-2"/>
          <c:w val="0.626827981474542"/>
          <c:h val="0.89104401319913751"/>
        </c:manualLayout>
      </c:layout>
      <c:areaChart>
        <c:grouping val="stacked"/>
        <c:varyColors val="0"/>
        <c:ser>
          <c:idx val="1"/>
          <c:order val="0"/>
          <c:tx>
            <c:strRef>
              <c:f>'GO by sector'!$C$1</c:f>
              <c:strCache>
                <c:ptCount val="1"/>
                <c:pt idx="0">
                  <c:v>Non-intensive</c:v>
                </c:pt>
              </c:strCache>
            </c:strRef>
          </c:tx>
          <c:spPr>
            <a:solidFill>
              <a:schemeClr val="accent2"/>
            </a:solidFill>
            <a:ln>
              <a:noFill/>
            </a:ln>
            <a:effectLst/>
          </c:spPr>
          <c:cat>
            <c:numRef>
              <c:f>'GO by sector'!$A$16:$A$41</c:f>
              <c:numCache>
                <c:formatCode>General</c:formatCode>
                <c:ptCount val="2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numCache>
            </c:numRef>
          </c:cat>
          <c:val>
            <c:numRef>
              <c:f>'GO by sector'!$C$16:$C$41</c:f>
              <c:numCache>
                <c:formatCode>General</c:formatCode>
                <c:ptCount val="26"/>
                <c:pt idx="0">
                  <c:v>88157.2734375</c:v>
                </c:pt>
                <c:pt idx="1">
                  <c:v>91676.9921875</c:v>
                </c:pt>
                <c:pt idx="2">
                  <c:v>95485.65625</c:v>
                </c:pt>
                <c:pt idx="3">
                  <c:v>99347.796875</c:v>
                </c:pt>
                <c:pt idx="4">
                  <c:v>102712.570312</c:v>
                </c:pt>
                <c:pt idx="5">
                  <c:v>106315.96875</c:v>
                </c:pt>
                <c:pt idx="6">
                  <c:v>110507.140625</c:v>
                </c:pt>
                <c:pt idx="7">
                  <c:v>114850.960938</c:v>
                </c:pt>
                <c:pt idx="8">
                  <c:v>118994.414062</c:v>
                </c:pt>
                <c:pt idx="9">
                  <c:v>122912.820312</c:v>
                </c:pt>
                <c:pt idx="10">
                  <c:v>126699.585938</c:v>
                </c:pt>
                <c:pt idx="11">
                  <c:v>130539.203125</c:v>
                </c:pt>
                <c:pt idx="12">
                  <c:v>134550.859375</c:v>
                </c:pt>
                <c:pt idx="13">
                  <c:v>138703.671875</c:v>
                </c:pt>
                <c:pt idx="14">
                  <c:v>142991.09375</c:v>
                </c:pt>
                <c:pt idx="15">
                  <c:v>147276.5625</c:v>
                </c:pt>
                <c:pt idx="16">
                  <c:v>151516.671875</c:v>
                </c:pt>
                <c:pt idx="17">
                  <c:v>155712.59375</c:v>
                </c:pt>
                <c:pt idx="18">
                  <c:v>159839.890625</c:v>
                </c:pt>
                <c:pt idx="19">
                  <c:v>164087.15625</c:v>
                </c:pt>
                <c:pt idx="20">
                  <c:v>168348.71875</c:v>
                </c:pt>
                <c:pt idx="21">
                  <c:v>172610.578125</c:v>
                </c:pt>
                <c:pt idx="22">
                  <c:v>176696.9375</c:v>
                </c:pt>
                <c:pt idx="23">
                  <c:v>180767.46875</c:v>
                </c:pt>
                <c:pt idx="24">
                  <c:v>184826.8125</c:v>
                </c:pt>
                <c:pt idx="25">
                  <c:v>188875.21875</c:v>
                </c:pt>
              </c:numCache>
            </c:numRef>
          </c:val>
        </c:ser>
        <c:ser>
          <c:idx val="0"/>
          <c:order val="1"/>
          <c:tx>
            <c:strRef>
              <c:f>'GO by sector'!$D$1</c:f>
              <c:strCache>
                <c:ptCount val="1"/>
                <c:pt idx="0">
                  <c:v>intensive</c:v>
                </c:pt>
              </c:strCache>
            </c:strRef>
          </c:tx>
          <c:spPr>
            <a:solidFill>
              <a:schemeClr val="accent1"/>
            </a:solidFill>
            <a:ln>
              <a:noFill/>
            </a:ln>
            <a:effectLst/>
          </c:spPr>
          <c:cat>
            <c:numRef>
              <c:f>'GO by sector'!$A$16:$A$41</c:f>
              <c:numCache>
                <c:formatCode>General</c:formatCode>
                <c:ptCount val="2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numCache>
            </c:numRef>
          </c:cat>
          <c:val>
            <c:numRef>
              <c:f>'GO by sector'!$D$16:$D$41</c:f>
              <c:numCache>
                <c:formatCode>General</c:formatCode>
                <c:ptCount val="26"/>
                <c:pt idx="0">
                  <c:v>44673.71875</c:v>
                </c:pt>
                <c:pt idx="1">
                  <c:v>46514.6914062</c:v>
                </c:pt>
                <c:pt idx="2">
                  <c:v>48272.015625</c:v>
                </c:pt>
                <c:pt idx="3">
                  <c:v>50115.34375</c:v>
                </c:pt>
                <c:pt idx="4">
                  <c:v>51819.859375</c:v>
                </c:pt>
                <c:pt idx="5">
                  <c:v>53528</c:v>
                </c:pt>
                <c:pt idx="6">
                  <c:v>55390.8203125</c:v>
                </c:pt>
                <c:pt idx="7">
                  <c:v>57356.6445312</c:v>
                </c:pt>
                <c:pt idx="8">
                  <c:v>59311.3984375</c:v>
                </c:pt>
                <c:pt idx="9">
                  <c:v>61191.3046875</c:v>
                </c:pt>
                <c:pt idx="10">
                  <c:v>63048.1054688</c:v>
                </c:pt>
                <c:pt idx="11">
                  <c:v>64985.4726562</c:v>
                </c:pt>
                <c:pt idx="12">
                  <c:v>66934.765625</c:v>
                </c:pt>
                <c:pt idx="13">
                  <c:v>68984.640625</c:v>
                </c:pt>
                <c:pt idx="14">
                  <c:v>71126.609375</c:v>
                </c:pt>
                <c:pt idx="15">
                  <c:v>73318.6796875</c:v>
                </c:pt>
                <c:pt idx="16">
                  <c:v>75534.5078125</c:v>
                </c:pt>
                <c:pt idx="17">
                  <c:v>77728.484375</c:v>
                </c:pt>
                <c:pt idx="18">
                  <c:v>79894.78125</c:v>
                </c:pt>
                <c:pt idx="19">
                  <c:v>82106.375</c:v>
                </c:pt>
                <c:pt idx="20">
                  <c:v>84366.9765625</c:v>
                </c:pt>
                <c:pt idx="21">
                  <c:v>86652.84375</c:v>
                </c:pt>
                <c:pt idx="22">
                  <c:v>88894.1171875</c:v>
                </c:pt>
                <c:pt idx="23">
                  <c:v>91108.1328125</c:v>
                </c:pt>
                <c:pt idx="24">
                  <c:v>93328.2109375</c:v>
                </c:pt>
                <c:pt idx="25">
                  <c:v>95579.296875</c:v>
                </c:pt>
              </c:numCache>
            </c:numRef>
          </c:val>
        </c:ser>
        <c:ser>
          <c:idx val="2"/>
          <c:order val="2"/>
          <c:tx>
            <c:strRef>
              <c:f>'GO by sector'!$B$1</c:f>
              <c:strCache>
                <c:ptCount val="1"/>
                <c:pt idx="0">
                  <c:v>Services</c:v>
                </c:pt>
              </c:strCache>
            </c:strRef>
          </c:tx>
          <c:spPr>
            <a:solidFill>
              <a:schemeClr val="bg1">
                <a:lumMod val="65000"/>
              </a:schemeClr>
            </a:solidFill>
            <a:ln>
              <a:noFill/>
            </a:ln>
            <a:effectLst/>
          </c:spPr>
          <c:cat>
            <c:numRef>
              <c:f>'GO by sector'!$A$16:$A$41</c:f>
              <c:numCache>
                <c:formatCode>General</c:formatCode>
                <c:ptCount val="2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numCache>
            </c:numRef>
          </c:cat>
          <c:val>
            <c:numRef>
              <c:f>'GO by sector'!$B$16:$B$41</c:f>
              <c:numCache>
                <c:formatCode>General</c:formatCode>
                <c:ptCount val="26"/>
                <c:pt idx="0">
                  <c:v>113116.210938</c:v>
                </c:pt>
                <c:pt idx="1">
                  <c:v>117057.171875</c:v>
                </c:pt>
                <c:pt idx="2">
                  <c:v>121426.992188</c:v>
                </c:pt>
                <c:pt idx="3">
                  <c:v>125823.242188</c:v>
                </c:pt>
                <c:pt idx="4">
                  <c:v>130095.234375</c:v>
                </c:pt>
                <c:pt idx="5">
                  <c:v>134550.15625</c:v>
                </c:pt>
                <c:pt idx="6">
                  <c:v>139505.125</c:v>
                </c:pt>
                <c:pt idx="7">
                  <c:v>144578.765625</c:v>
                </c:pt>
                <c:pt idx="8">
                  <c:v>149547.703125</c:v>
                </c:pt>
                <c:pt idx="9">
                  <c:v>154377.59375</c:v>
                </c:pt>
                <c:pt idx="10">
                  <c:v>159161.734375</c:v>
                </c:pt>
                <c:pt idx="11">
                  <c:v>164014.9375</c:v>
                </c:pt>
                <c:pt idx="12">
                  <c:v>168957.75</c:v>
                </c:pt>
                <c:pt idx="13">
                  <c:v>174001.46875</c:v>
                </c:pt>
                <c:pt idx="14">
                  <c:v>179128.546875</c:v>
                </c:pt>
                <c:pt idx="15">
                  <c:v>184338.875</c:v>
                </c:pt>
                <c:pt idx="16">
                  <c:v>189602.203125</c:v>
                </c:pt>
                <c:pt idx="17">
                  <c:v>194919.5</c:v>
                </c:pt>
                <c:pt idx="18">
                  <c:v>200336.53125</c:v>
                </c:pt>
                <c:pt idx="19">
                  <c:v>205961.8125</c:v>
                </c:pt>
                <c:pt idx="20">
                  <c:v>211702.53125</c:v>
                </c:pt>
                <c:pt idx="21">
                  <c:v>217527.34375</c:v>
                </c:pt>
                <c:pt idx="22">
                  <c:v>223325.96875</c:v>
                </c:pt>
                <c:pt idx="23">
                  <c:v>229240.9375</c:v>
                </c:pt>
                <c:pt idx="24">
                  <c:v>235280.65625</c:v>
                </c:pt>
                <c:pt idx="25">
                  <c:v>241413.21875</c:v>
                </c:pt>
              </c:numCache>
            </c:numRef>
          </c:val>
        </c:ser>
        <c:dLbls>
          <c:showLegendKey val="0"/>
          <c:showVal val="0"/>
          <c:showCatName val="0"/>
          <c:showSerName val="0"/>
          <c:showPercent val="0"/>
          <c:showBubbleSize val="0"/>
        </c:dLbls>
        <c:axId val="252477856"/>
        <c:axId val="252478416"/>
      </c:areaChart>
      <c:catAx>
        <c:axId val="252477856"/>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300" b="0" i="0" u="none" strike="noStrike" kern="1200" baseline="0">
                <a:solidFill>
                  <a:sysClr val="windowText" lastClr="000000"/>
                </a:solidFill>
                <a:latin typeface="+mn-lt"/>
                <a:ea typeface="+mn-ea"/>
                <a:cs typeface="+mn-cs"/>
              </a:defRPr>
            </a:pPr>
            <a:endParaRPr lang="en-US"/>
          </a:p>
        </c:txPr>
        <c:crossAx val="252478416"/>
        <c:crosses val="autoZero"/>
        <c:auto val="1"/>
        <c:lblAlgn val="ctr"/>
        <c:lblOffset val="100"/>
        <c:tickLblSkip val="5"/>
        <c:tickMarkSkip val="5"/>
        <c:noMultiLvlLbl val="0"/>
      </c:catAx>
      <c:valAx>
        <c:axId val="252478416"/>
        <c:scaling>
          <c:orientation val="minMax"/>
          <c:max val="550000"/>
          <c:min val="0"/>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300" b="0" i="0" u="none" strike="noStrike" kern="1200" baseline="0">
                <a:solidFill>
                  <a:sysClr val="windowText" lastClr="000000"/>
                </a:solidFill>
                <a:latin typeface="+mn-lt"/>
                <a:ea typeface="+mn-ea"/>
                <a:cs typeface="+mn-cs"/>
              </a:defRPr>
            </a:pPr>
            <a:endParaRPr lang="en-US"/>
          </a:p>
        </c:txPr>
        <c:crossAx val="252477856"/>
        <c:crosses val="autoZero"/>
        <c:crossBetween val="between"/>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a:pPr>
      <a:endParaRPr lang="en-US"/>
    </a:p>
  </c:txPr>
  <c:externalData r:id="rId3">
    <c:autoUpdate val="0"/>
  </c:externalData>
  <c:userShapes r:id="rId4"/>
</c:chartSpace>
</file>

<file path=ppt/charts/chart70.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1113448159790633"/>
          <c:y val="7.3780990224519144E-2"/>
          <c:w val="0.57158963365378956"/>
          <c:h val="0.83562736159528062"/>
        </c:manualLayout>
      </c:layout>
      <c:barChart>
        <c:barDir val="col"/>
        <c:grouping val="stacked"/>
        <c:varyColors val="0"/>
        <c:ser>
          <c:idx val="0"/>
          <c:order val="0"/>
          <c:tx>
            <c:strRef>
              <c:f>'GO by sector'!$L$41</c:f>
              <c:strCache>
                <c:ptCount val="1"/>
                <c:pt idx="0">
                  <c:v>non-energy-intensive manufacturing and non-manufacturing</c:v>
                </c:pt>
              </c:strCache>
            </c:strRef>
          </c:tx>
          <c:spPr>
            <a:solidFill>
              <a:schemeClr val="accent2">
                <a:lumMod val="75000"/>
              </a:schemeClr>
            </a:solidFill>
            <a:ln>
              <a:noFill/>
            </a:ln>
            <a:effectLst/>
          </c:spPr>
          <c:invertIfNegative val="0"/>
          <c:cat>
            <c:numRef>
              <c:f>'GO by sector'!$M$40:$O$40</c:f>
              <c:numCache>
                <c:formatCode>General</c:formatCode>
                <c:ptCount val="3"/>
                <c:pt idx="0">
                  <c:v>2015</c:v>
                </c:pt>
                <c:pt idx="1">
                  <c:v>2030</c:v>
                </c:pt>
                <c:pt idx="2">
                  <c:v>2040</c:v>
                </c:pt>
              </c:numCache>
            </c:numRef>
          </c:cat>
          <c:val>
            <c:numRef>
              <c:f>'GO by sector'!$M$41:$O$41</c:f>
              <c:numCache>
                <c:formatCode>General</c:formatCode>
                <c:ptCount val="3"/>
                <c:pt idx="0">
                  <c:v>41.990099999999998</c:v>
                </c:pt>
                <c:pt idx="1">
                  <c:v>47.286700000000003</c:v>
                </c:pt>
                <c:pt idx="2">
                  <c:v>52.693300000000001</c:v>
                </c:pt>
              </c:numCache>
            </c:numRef>
          </c:val>
        </c:ser>
        <c:ser>
          <c:idx val="2"/>
          <c:order val="1"/>
          <c:tx>
            <c:strRef>
              <c:f>'GO by sector'!$L$43</c:f>
              <c:strCache>
                <c:ptCount val="1"/>
                <c:pt idx="0">
                  <c:v>non-manufacturing</c:v>
                </c:pt>
              </c:strCache>
            </c:strRef>
          </c:tx>
          <c:spPr>
            <a:solidFill>
              <a:schemeClr val="accent2">
                <a:lumMod val="40000"/>
                <a:lumOff val="60000"/>
              </a:schemeClr>
            </a:solidFill>
            <a:ln>
              <a:noFill/>
            </a:ln>
            <a:effectLst/>
          </c:spPr>
          <c:invertIfNegative val="0"/>
          <c:cat>
            <c:numRef>
              <c:f>'GO by sector'!$M$40:$O$40</c:f>
              <c:numCache>
                <c:formatCode>General</c:formatCode>
                <c:ptCount val="3"/>
                <c:pt idx="0">
                  <c:v>2015</c:v>
                </c:pt>
                <c:pt idx="1">
                  <c:v>2030</c:v>
                </c:pt>
                <c:pt idx="2">
                  <c:v>2040</c:v>
                </c:pt>
              </c:numCache>
            </c:numRef>
          </c:cat>
          <c:val>
            <c:numRef>
              <c:f>'GO by sector'!$M$43:$O$43</c:f>
              <c:numCache>
                <c:formatCode>General</c:formatCode>
                <c:ptCount val="3"/>
                <c:pt idx="0">
                  <c:v>31.942</c:v>
                </c:pt>
                <c:pt idx="1">
                  <c:v>34.777999999999999</c:v>
                </c:pt>
                <c:pt idx="2">
                  <c:v>36.770000000000003</c:v>
                </c:pt>
              </c:numCache>
            </c:numRef>
          </c:val>
        </c:ser>
        <c:ser>
          <c:idx val="1"/>
          <c:order val="2"/>
          <c:tx>
            <c:strRef>
              <c:f>'GO by sector'!$L$42</c:f>
              <c:strCache>
                <c:ptCount val="1"/>
                <c:pt idx="0">
                  <c:v>energy-intensive manufacturing</c:v>
                </c:pt>
              </c:strCache>
            </c:strRef>
          </c:tx>
          <c:spPr>
            <a:solidFill>
              <a:schemeClr val="accent1"/>
            </a:solidFill>
            <a:ln>
              <a:noFill/>
            </a:ln>
            <a:effectLst/>
          </c:spPr>
          <c:invertIfNegative val="0"/>
          <c:cat>
            <c:numRef>
              <c:f>'GO by sector'!$M$40:$O$40</c:f>
              <c:numCache>
                <c:formatCode>General</c:formatCode>
                <c:ptCount val="3"/>
                <c:pt idx="0">
                  <c:v>2015</c:v>
                </c:pt>
                <c:pt idx="1">
                  <c:v>2030</c:v>
                </c:pt>
                <c:pt idx="2">
                  <c:v>2040</c:v>
                </c:pt>
              </c:numCache>
            </c:numRef>
          </c:cat>
          <c:val>
            <c:numRef>
              <c:f>'GO by sector'!$M$42:$O$42</c:f>
              <c:numCache>
                <c:formatCode>General</c:formatCode>
                <c:ptCount val="3"/>
                <c:pt idx="0">
                  <c:v>163.38470000000001</c:v>
                </c:pt>
                <c:pt idx="1">
                  <c:v>177.66370000000001</c:v>
                </c:pt>
                <c:pt idx="2">
                  <c:v>190.3443</c:v>
                </c:pt>
              </c:numCache>
            </c:numRef>
          </c:val>
        </c:ser>
        <c:dLbls>
          <c:showLegendKey val="0"/>
          <c:showVal val="0"/>
          <c:showCatName val="0"/>
          <c:showSerName val="0"/>
          <c:showPercent val="0"/>
          <c:showBubbleSize val="0"/>
        </c:dLbls>
        <c:gapWidth val="219"/>
        <c:overlap val="100"/>
        <c:axId val="252482336"/>
        <c:axId val="252482896"/>
        <c:extLst/>
      </c:barChart>
      <c:catAx>
        <c:axId val="252482336"/>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300" b="0" i="0" u="none" strike="noStrike" kern="1200" baseline="0">
                <a:solidFill>
                  <a:sysClr val="windowText" lastClr="000000"/>
                </a:solidFill>
                <a:latin typeface="+mn-lt"/>
                <a:ea typeface="+mn-ea"/>
                <a:cs typeface="+mn-cs"/>
              </a:defRPr>
            </a:pPr>
            <a:endParaRPr lang="en-US"/>
          </a:p>
        </c:txPr>
        <c:crossAx val="252482896"/>
        <c:crosses val="autoZero"/>
        <c:auto val="1"/>
        <c:lblAlgn val="ctr"/>
        <c:lblOffset val="100"/>
        <c:noMultiLvlLbl val="0"/>
      </c:catAx>
      <c:valAx>
        <c:axId val="25248289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300" b="0" i="0" u="none" strike="noStrike" kern="1200" baseline="0">
                <a:solidFill>
                  <a:sysClr val="windowText" lastClr="000000"/>
                </a:solidFill>
                <a:latin typeface="+mn-lt"/>
                <a:ea typeface="+mn-ea"/>
                <a:cs typeface="+mn-cs"/>
              </a:defRPr>
            </a:pPr>
            <a:endParaRPr lang="en-US"/>
          </a:p>
        </c:txPr>
        <c:crossAx val="252482336"/>
        <c:crosses val="autoZero"/>
        <c:crossBetween val="between"/>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3">
    <c:autoUpdate val="0"/>
  </c:externalData>
  <c:userShapes r:id="rId4"/>
</c:chartSpace>
</file>

<file path=ppt/charts/chart7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9.915275890738752E-2"/>
          <c:y val="7.9869134005308165E-2"/>
          <c:w val="0.78624379609161388"/>
          <c:h val="0.79041855062234867"/>
        </c:manualLayout>
      </c:layout>
      <c:lineChart>
        <c:grouping val="standard"/>
        <c:varyColors val="0"/>
        <c:ser>
          <c:idx val="0"/>
          <c:order val="0"/>
          <c:tx>
            <c:strRef>
              <c:f>'Ind Output line v consump bar'!$C$3</c:f>
              <c:strCache>
                <c:ptCount val="1"/>
                <c:pt idx="0">
                  <c:v>OECD</c:v>
                </c:pt>
              </c:strCache>
            </c:strRef>
          </c:tx>
          <c:spPr>
            <a:ln w="22225" cap="rnd">
              <a:solidFill>
                <a:schemeClr val="tx2"/>
              </a:solidFill>
              <a:round/>
            </a:ln>
            <a:effectLst/>
          </c:spPr>
          <c:marker>
            <c:symbol val="none"/>
          </c:marker>
          <c:cat>
            <c:numRef>
              <c:f>'Ind Output line v consump bar'!$I$2:$AH$2</c:f>
              <c:numCache>
                <c:formatCode>General</c:formatCode>
                <c:ptCount val="2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numCache>
            </c:numRef>
          </c:cat>
          <c:val>
            <c:numRef>
              <c:f>'Ind Output line v consump bar'!$I$3:$AH$3</c:f>
              <c:numCache>
                <c:formatCode>0.0%</c:formatCode>
                <c:ptCount val="26"/>
                <c:pt idx="0">
                  <c:v>2.5265933399403639E-2</c:v>
                </c:pt>
                <c:pt idx="1">
                  <c:v>8.7918190678979435E-3</c:v>
                </c:pt>
                <c:pt idx="2">
                  <c:v>1.9629712633486118E-2</c:v>
                </c:pt>
                <c:pt idx="3">
                  <c:v>2.0871849538983023E-2</c:v>
                </c:pt>
                <c:pt idx="4">
                  <c:v>1.7391524972841355E-2</c:v>
                </c:pt>
                <c:pt idx="5">
                  <c:v>1.3903572643518158E-2</c:v>
                </c:pt>
                <c:pt idx="6">
                  <c:v>1.7459707279667613E-2</c:v>
                </c:pt>
                <c:pt idx="7">
                  <c:v>1.9817188220472515E-2</c:v>
                </c:pt>
                <c:pt idx="8">
                  <c:v>1.8326904449830206E-2</c:v>
                </c:pt>
                <c:pt idx="9">
                  <c:v>1.5906134267759109E-2</c:v>
                </c:pt>
                <c:pt idx="10">
                  <c:v>1.3517993800847172E-2</c:v>
                </c:pt>
                <c:pt idx="11">
                  <c:v>1.2572754030251376E-2</c:v>
                </c:pt>
                <c:pt idx="12">
                  <c:v>1.2660979722227017E-2</c:v>
                </c:pt>
                <c:pt idx="13">
                  <c:v>1.31149461860951E-2</c:v>
                </c:pt>
                <c:pt idx="14">
                  <c:v>1.2818888576020981E-2</c:v>
                </c:pt>
                <c:pt idx="15">
                  <c:v>1.2400820171059257E-2</c:v>
                </c:pt>
                <c:pt idx="16">
                  <c:v>1.1960361833976529E-2</c:v>
                </c:pt>
                <c:pt idx="17">
                  <c:v>1.1568313486644E-2</c:v>
                </c:pt>
                <c:pt idx="18">
                  <c:v>1.1418594588137765E-2</c:v>
                </c:pt>
                <c:pt idx="19">
                  <c:v>1.1522965232953597E-2</c:v>
                </c:pt>
                <c:pt idx="20">
                  <c:v>1.1763611183736478E-2</c:v>
                </c:pt>
                <c:pt idx="21">
                  <c:v>1.141393937855173E-2</c:v>
                </c:pt>
                <c:pt idx="22">
                  <c:v>1.0863303545400882E-2</c:v>
                </c:pt>
                <c:pt idx="23">
                  <c:v>1.0245291546053137E-2</c:v>
                </c:pt>
                <c:pt idx="24">
                  <c:v>1.0241082321236661E-2</c:v>
                </c:pt>
                <c:pt idx="25">
                  <c:v>1.0147539455994448E-2</c:v>
                </c:pt>
              </c:numCache>
            </c:numRef>
          </c:val>
          <c:smooth val="0"/>
        </c:ser>
        <c:ser>
          <c:idx val="2"/>
          <c:order val="1"/>
          <c:tx>
            <c:strRef>
              <c:f>'Ind Output line v consump bar'!$C$4</c:f>
              <c:strCache>
                <c:ptCount val="1"/>
                <c:pt idx="0">
                  <c:v>non-OECD</c:v>
                </c:pt>
              </c:strCache>
            </c:strRef>
          </c:tx>
          <c:spPr>
            <a:ln w="22225" cap="rnd">
              <a:solidFill>
                <a:schemeClr val="accent5"/>
              </a:solidFill>
              <a:round/>
            </a:ln>
            <a:effectLst/>
          </c:spPr>
          <c:marker>
            <c:symbol val="none"/>
          </c:marker>
          <c:cat>
            <c:numRef>
              <c:f>'Ind Output line v consump bar'!$I$2:$AH$2</c:f>
              <c:numCache>
                <c:formatCode>General</c:formatCode>
                <c:ptCount val="2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numCache>
            </c:numRef>
          </c:cat>
          <c:val>
            <c:numRef>
              <c:f>'Ind Output line v consump bar'!$I$4:$AH$4</c:f>
              <c:numCache>
                <c:formatCode>0.0%</c:formatCode>
                <c:ptCount val="26"/>
                <c:pt idx="0">
                  <c:v>4.9786570063302449E-2</c:v>
                </c:pt>
                <c:pt idx="1">
                  <c:v>5.0059581374562789E-2</c:v>
                </c:pt>
                <c:pt idx="2">
                  <c:v>4.6374602434198886E-2</c:v>
                </c:pt>
                <c:pt idx="3">
                  <c:v>4.5102490258777328E-2</c:v>
                </c:pt>
                <c:pt idx="4">
                  <c:v>3.856153435621068E-2</c:v>
                </c:pt>
                <c:pt idx="5">
                  <c:v>4.0007915116074155E-2</c:v>
                </c:pt>
                <c:pt idx="6">
                  <c:v>4.335439277426012E-2</c:v>
                </c:pt>
                <c:pt idx="7">
                  <c:v>4.2801839878735759E-2</c:v>
                </c:pt>
                <c:pt idx="8">
                  <c:v>3.9785527933301257E-2</c:v>
                </c:pt>
                <c:pt idx="9">
                  <c:v>3.6684396173986222E-2</c:v>
                </c:pt>
                <c:pt idx="10">
                  <c:v>3.4864739940126954E-2</c:v>
                </c:pt>
                <c:pt idx="11">
                  <c:v>3.4746285466062954E-2</c:v>
                </c:pt>
                <c:pt idx="12">
                  <c:v>3.4684319202918701E-2</c:v>
                </c:pt>
                <c:pt idx="13">
                  <c:v>3.4857349184950648E-2</c:v>
                </c:pt>
                <c:pt idx="14">
                  <c:v>3.5049196157252105E-2</c:v>
                </c:pt>
                <c:pt idx="15">
                  <c:v>3.4193208715692425E-2</c:v>
                </c:pt>
                <c:pt idx="16">
                  <c:v>3.3006181875628871E-2</c:v>
                </c:pt>
                <c:pt idx="17">
                  <c:v>3.1652222640083938E-2</c:v>
                </c:pt>
                <c:pt idx="18">
                  <c:v>3.0186426413765677E-2</c:v>
                </c:pt>
                <c:pt idx="19">
                  <c:v>3.0084390231578384E-2</c:v>
                </c:pt>
                <c:pt idx="20">
                  <c:v>2.9439819437480308E-2</c:v>
                </c:pt>
                <c:pt idx="21">
                  <c:v>2.8760755344866995E-2</c:v>
                </c:pt>
                <c:pt idx="22">
                  <c:v>2.7025310620005794E-2</c:v>
                </c:pt>
                <c:pt idx="23">
                  <c:v>2.6216471255573914E-2</c:v>
                </c:pt>
                <c:pt idx="24">
                  <c:v>2.5505440836342652E-2</c:v>
                </c:pt>
                <c:pt idx="25">
                  <c:v>2.495500353743263E-2</c:v>
                </c:pt>
              </c:numCache>
            </c:numRef>
          </c:val>
          <c:smooth val="0"/>
        </c:ser>
        <c:dLbls>
          <c:showLegendKey val="0"/>
          <c:showVal val="0"/>
          <c:showCatName val="0"/>
          <c:showSerName val="0"/>
          <c:showPercent val="0"/>
          <c:showBubbleSize val="0"/>
        </c:dLbls>
        <c:smooth val="0"/>
        <c:axId val="252485696"/>
        <c:axId val="252486256"/>
      </c:lineChart>
      <c:catAx>
        <c:axId val="252485696"/>
        <c:scaling>
          <c:orientation val="minMax"/>
        </c:scaling>
        <c:delete val="0"/>
        <c:axPos val="b"/>
        <c:numFmt formatCode="General" sourceLinked="1"/>
        <c:majorTickMark val="out"/>
        <c:minorTickMark val="none"/>
        <c:tickLblPos val="nextTo"/>
        <c:spPr>
          <a:noFill/>
          <a:ln w="12700"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252486256"/>
        <c:crosses val="autoZero"/>
        <c:auto val="1"/>
        <c:lblAlgn val="ctr"/>
        <c:lblOffset val="100"/>
        <c:tickLblSkip val="5"/>
        <c:tickMarkSkip val="5"/>
        <c:noMultiLvlLbl val="0"/>
      </c:catAx>
      <c:valAx>
        <c:axId val="252486256"/>
        <c:scaling>
          <c:orientation val="minMax"/>
        </c:scaling>
        <c:delete val="0"/>
        <c:axPos val="l"/>
        <c:majorGridlines>
          <c:spPr>
            <a:ln w="9525" cap="flat" cmpd="sng" algn="ctr">
              <a:solidFill>
                <a:schemeClr val="tx1">
                  <a:lumMod val="15000"/>
                  <a:lumOff val="85000"/>
                </a:schemeClr>
              </a:solidFill>
              <a:round/>
            </a:ln>
            <a:effectLst/>
          </c:spPr>
        </c:majorGridlines>
        <c:numFmt formatCode="0.0%" sourceLinked="0"/>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252485696"/>
        <c:crosses val="autoZero"/>
        <c:crossBetween val="between"/>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sz="900" b="0"/>
      </a:pPr>
      <a:endParaRPr lang="en-US"/>
    </a:p>
  </c:txPr>
  <c:externalData r:id="rId3">
    <c:autoUpdate val="0"/>
  </c:externalData>
  <c:userShapes r:id="rId4"/>
</c:chartSpace>
</file>

<file path=ppt/charts/chart7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7820064158646835E-2"/>
          <c:y val="0.11514574327289856"/>
          <c:w val="0.66724530401441751"/>
          <c:h val="0.745625555331493"/>
        </c:manualLayout>
      </c:layout>
      <c:barChart>
        <c:barDir val="col"/>
        <c:grouping val="stacked"/>
        <c:varyColors val="0"/>
        <c:ser>
          <c:idx val="2"/>
          <c:order val="0"/>
          <c:tx>
            <c:strRef>
              <c:f>'Ind Output line v consump bar'!$C$12</c:f>
              <c:strCache>
                <c:ptCount val="1"/>
                <c:pt idx="0">
                  <c:v>OECD</c:v>
                </c:pt>
              </c:strCache>
            </c:strRef>
          </c:tx>
          <c:spPr>
            <a:solidFill>
              <a:schemeClr val="tx2"/>
            </a:solidFill>
            <a:ln>
              <a:noFill/>
            </a:ln>
            <a:effectLst/>
          </c:spPr>
          <c:invertIfNegative val="0"/>
          <c:cat>
            <c:numRef>
              <c:f>'Ind Output line v consump bar'!$E$11:$J$11</c:f>
              <c:numCache>
                <c:formatCode>General</c:formatCode>
                <c:ptCount val="6"/>
                <c:pt idx="0">
                  <c:v>2015</c:v>
                </c:pt>
                <c:pt idx="1">
                  <c:v>2020</c:v>
                </c:pt>
                <c:pt idx="2">
                  <c:v>2025</c:v>
                </c:pt>
                <c:pt idx="3">
                  <c:v>2030</c:v>
                </c:pt>
                <c:pt idx="4">
                  <c:v>2035</c:v>
                </c:pt>
                <c:pt idx="5">
                  <c:v>2040</c:v>
                </c:pt>
              </c:numCache>
            </c:numRef>
          </c:cat>
          <c:val>
            <c:numRef>
              <c:f>'Ind Output line v consump bar'!$E$12:$J$12</c:f>
              <c:numCache>
                <c:formatCode>General</c:formatCode>
                <c:ptCount val="6"/>
                <c:pt idx="0">
                  <c:v>74.499099999999999</c:v>
                </c:pt>
                <c:pt idx="1">
                  <c:v>74.592799999999997</c:v>
                </c:pt>
                <c:pt idx="2">
                  <c:v>76.397499999999994</c:v>
                </c:pt>
                <c:pt idx="3">
                  <c:v>76.9846</c:v>
                </c:pt>
                <c:pt idx="4">
                  <c:v>77.924499999999995</c:v>
                </c:pt>
                <c:pt idx="5">
                  <c:v>79.237799999999993</c:v>
                </c:pt>
              </c:numCache>
            </c:numRef>
          </c:val>
        </c:ser>
        <c:ser>
          <c:idx val="4"/>
          <c:order val="1"/>
          <c:tx>
            <c:strRef>
              <c:f>'Ind Output line v consump bar'!$C$13</c:f>
              <c:strCache>
                <c:ptCount val="1"/>
                <c:pt idx="0">
                  <c:v>non-OECD</c:v>
                </c:pt>
              </c:strCache>
            </c:strRef>
          </c:tx>
          <c:spPr>
            <a:solidFill>
              <a:schemeClr val="accent5"/>
            </a:solidFill>
            <a:ln>
              <a:noFill/>
            </a:ln>
            <a:effectLst/>
          </c:spPr>
          <c:invertIfNegative val="0"/>
          <c:cat>
            <c:numRef>
              <c:f>'Ind Output line v consump bar'!$E$11:$J$11</c:f>
              <c:numCache>
                <c:formatCode>General</c:formatCode>
                <c:ptCount val="6"/>
                <c:pt idx="0">
                  <c:v>2015</c:v>
                </c:pt>
                <c:pt idx="1">
                  <c:v>2020</c:v>
                </c:pt>
                <c:pt idx="2">
                  <c:v>2025</c:v>
                </c:pt>
                <c:pt idx="3">
                  <c:v>2030</c:v>
                </c:pt>
                <c:pt idx="4">
                  <c:v>2035</c:v>
                </c:pt>
                <c:pt idx="5">
                  <c:v>2040</c:v>
                </c:pt>
              </c:numCache>
            </c:numRef>
          </c:cat>
          <c:val>
            <c:numRef>
              <c:f>'Ind Output line v consump bar'!$E$13:$J$13</c:f>
              <c:numCache>
                <c:formatCode>General</c:formatCode>
                <c:ptCount val="6"/>
                <c:pt idx="0">
                  <c:v>162.76599999999999</c:v>
                </c:pt>
                <c:pt idx="1">
                  <c:v>167.3554</c:v>
                </c:pt>
                <c:pt idx="2">
                  <c:v>175.483</c:v>
                </c:pt>
                <c:pt idx="3">
                  <c:v>182.6969</c:v>
                </c:pt>
                <c:pt idx="4">
                  <c:v>191.18790000000001</c:v>
                </c:pt>
                <c:pt idx="5">
                  <c:v>200.5284</c:v>
                </c:pt>
              </c:numCache>
            </c:numRef>
          </c:val>
        </c:ser>
        <c:dLbls>
          <c:showLegendKey val="0"/>
          <c:showVal val="0"/>
          <c:showCatName val="0"/>
          <c:showSerName val="0"/>
          <c:showPercent val="0"/>
          <c:showBubbleSize val="0"/>
        </c:dLbls>
        <c:gapWidth val="184"/>
        <c:overlap val="100"/>
        <c:axId val="252489056"/>
        <c:axId val="252489616"/>
        <c:extLst/>
      </c:barChart>
      <c:catAx>
        <c:axId val="252489056"/>
        <c:scaling>
          <c:orientation val="minMax"/>
        </c:scaling>
        <c:delete val="0"/>
        <c:axPos val="b"/>
        <c:numFmt formatCode="General" sourceLinked="1"/>
        <c:majorTickMark val="out"/>
        <c:minorTickMark val="none"/>
        <c:tickLblPos val="nextTo"/>
        <c:spPr>
          <a:noFill/>
          <a:ln w="12700"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252489616"/>
        <c:crosses val="autoZero"/>
        <c:auto val="1"/>
        <c:lblAlgn val="ctr"/>
        <c:lblOffset val="100"/>
        <c:noMultiLvlLbl val="0"/>
      </c:catAx>
      <c:valAx>
        <c:axId val="252489616"/>
        <c:scaling>
          <c:orientation val="minMax"/>
        </c:scaling>
        <c:delete val="0"/>
        <c:axPos val="l"/>
        <c:majorGridlines>
          <c:spPr>
            <a:ln w="9525" cap="flat" cmpd="sng" algn="ctr">
              <a:solidFill>
                <a:schemeClr val="bg1">
                  <a:lumMod val="7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252489056"/>
        <c:crosses val="autoZero"/>
        <c:crossBetween val="between"/>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3">
    <c:autoUpdate val="0"/>
  </c:externalData>
  <c:userShapes r:id="rId4"/>
</c:chartSpace>
</file>

<file path=ppt/charts/chart7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7820064158646835E-2"/>
          <c:y val="9.8655079105823842E-2"/>
          <c:w val="0.84811550706710204"/>
          <c:h val="0.76211598937129765"/>
        </c:manualLayout>
      </c:layout>
      <c:barChart>
        <c:barDir val="col"/>
        <c:grouping val="stacked"/>
        <c:varyColors val="0"/>
        <c:ser>
          <c:idx val="0"/>
          <c:order val="0"/>
          <c:tx>
            <c:strRef>
              <c:f>'OECD Eur v non OECD Asia fuel '!$C$7</c:f>
              <c:strCache>
                <c:ptCount val="1"/>
                <c:pt idx="0">
                  <c:v>Energy-intensive manufacturing</c:v>
                </c:pt>
              </c:strCache>
            </c:strRef>
          </c:tx>
          <c:spPr>
            <a:solidFill>
              <a:schemeClr val="tx2"/>
            </a:solidFill>
            <a:ln>
              <a:noFill/>
            </a:ln>
            <a:effectLst/>
          </c:spPr>
          <c:invertIfNegative val="0"/>
          <c:cat>
            <c:numRef>
              <c:f>'OECD Eur v non OECD Asia fuel '!$D$6:$I$6</c:f>
              <c:numCache>
                <c:formatCode>General</c:formatCode>
                <c:ptCount val="6"/>
                <c:pt idx="0">
                  <c:v>2015</c:v>
                </c:pt>
                <c:pt idx="1">
                  <c:v>2020</c:v>
                </c:pt>
                <c:pt idx="2">
                  <c:v>2025</c:v>
                </c:pt>
                <c:pt idx="3">
                  <c:v>2030</c:v>
                </c:pt>
                <c:pt idx="4">
                  <c:v>2035</c:v>
                </c:pt>
                <c:pt idx="5">
                  <c:v>2040</c:v>
                </c:pt>
              </c:numCache>
            </c:numRef>
          </c:cat>
          <c:val>
            <c:numRef>
              <c:f>'OECD Eur v non OECD Asia fuel '!$D$7:$I$7</c:f>
              <c:numCache>
                <c:formatCode>General</c:formatCode>
                <c:ptCount val="6"/>
                <c:pt idx="0">
                  <c:v>17.332699999999999</c:v>
                </c:pt>
                <c:pt idx="1">
                  <c:v>16.6449</c:v>
                </c:pt>
                <c:pt idx="2">
                  <c:v>16.370899999999999</c:v>
                </c:pt>
                <c:pt idx="3">
                  <c:v>16.4024</c:v>
                </c:pt>
                <c:pt idx="4">
                  <c:v>16.453499999999998</c:v>
                </c:pt>
                <c:pt idx="5">
                  <c:v>16.456099999999999</c:v>
                </c:pt>
              </c:numCache>
            </c:numRef>
          </c:val>
        </c:ser>
        <c:ser>
          <c:idx val="1"/>
          <c:order val="1"/>
          <c:tx>
            <c:strRef>
              <c:f>'OECD Eur v non OECD Asia fuel '!$C$8</c:f>
              <c:strCache>
                <c:ptCount val="1"/>
                <c:pt idx="0">
                  <c:v>Nonenergy-intensive manufacturing</c:v>
                </c:pt>
              </c:strCache>
            </c:strRef>
          </c:tx>
          <c:spPr>
            <a:solidFill>
              <a:schemeClr val="accent3"/>
            </a:solidFill>
            <a:ln>
              <a:noFill/>
            </a:ln>
            <a:effectLst/>
          </c:spPr>
          <c:invertIfNegative val="0"/>
          <c:cat>
            <c:numRef>
              <c:f>'OECD Eur v non OECD Asia fuel '!$D$6:$I$6</c:f>
              <c:numCache>
                <c:formatCode>General</c:formatCode>
                <c:ptCount val="6"/>
                <c:pt idx="0">
                  <c:v>2015</c:v>
                </c:pt>
                <c:pt idx="1">
                  <c:v>2020</c:v>
                </c:pt>
                <c:pt idx="2">
                  <c:v>2025</c:v>
                </c:pt>
                <c:pt idx="3">
                  <c:v>2030</c:v>
                </c:pt>
                <c:pt idx="4">
                  <c:v>2035</c:v>
                </c:pt>
                <c:pt idx="5">
                  <c:v>2040</c:v>
                </c:pt>
              </c:numCache>
            </c:numRef>
          </c:cat>
          <c:val>
            <c:numRef>
              <c:f>'OECD Eur v non OECD Asia fuel '!$D$8:$I$8</c:f>
              <c:numCache>
                <c:formatCode>General</c:formatCode>
                <c:ptCount val="6"/>
                <c:pt idx="0">
                  <c:v>4.6222000000000003</c:v>
                </c:pt>
                <c:pt idx="1">
                  <c:v>4.3997999999999999</c:v>
                </c:pt>
                <c:pt idx="2">
                  <c:v>4.2163000000000004</c:v>
                </c:pt>
                <c:pt idx="3">
                  <c:v>4.1679000000000004</c:v>
                </c:pt>
                <c:pt idx="4">
                  <c:v>4.1500000000000004</c:v>
                </c:pt>
                <c:pt idx="5">
                  <c:v>4.1588000000000003</c:v>
                </c:pt>
              </c:numCache>
            </c:numRef>
          </c:val>
        </c:ser>
        <c:ser>
          <c:idx val="2"/>
          <c:order val="2"/>
          <c:tx>
            <c:strRef>
              <c:f>'OECD Eur v non OECD Asia fuel '!$C$9</c:f>
              <c:strCache>
                <c:ptCount val="1"/>
                <c:pt idx="0">
                  <c:v>Non-manufacturing</c:v>
                </c:pt>
              </c:strCache>
            </c:strRef>
          </c:tx>
          <c:spPr>
            <a:solidFill>
              <a:schemeClr val="accent5"/>
            </a:solidFill>
            <a:ln>
              <a:noFill/>
            </a:ln>
            <a:effectLst/>
          </c:spPr>
          <c:invertIfNegative val="0"/>
          <c:cat>
            <c:numRef>
              <c:f>'OECD Eur v non OECD Asia fuel '!$D$6:$I$6</c:f>
              <c:numCache>
                <c:formatCode>General</c:formatCode>
                <c:ptCount val="6"/>
                <c:pt idx="0">
                  <c:v>2015</c:v>
                </c:pt>
                <c:pt idx="1">
                  <c:v>2020</c:v>
                </c:pt>
                <c:pt idx="2">
                  <c:v>2025</c:v>
                </c:pt>
                <c:pt idx="3">
                  <c:v>2030</c:v>
                </c:pt>
                <c:pt idx="4">
                  <c:v>2035</c:v>
                </c:pt>
                <c:pt idx="5">
                  <c:v>2040</c:v>
                </c:pt>
              </c:numCache>
            </c:numRef>
          </c:cat>
          <c:val>
            <c:numRef>
              <c:f>'OECD Eur v non OECD Asia fuel '!$D$9:$I$9</c:f>
              <c:numCache>
                <c:formatCode>General</c:formatCode>
                <c:ptCount val="6"/>
                <c:pt idx="0">
                  <c:v>2.2863000000000002</c:v>
                </c:pt>
                <c:pt idx="1">
                  <c:v>2.1922999999999999</c:v>
                </c:pt>
                <c:pt idx="2">
                  <c:v>2.2181999999999999</c:v>
                </c:pt>
                <c:pt idx="3">
                  <c:v>2.1949000000000001</c:v>
                </c:pt>
                <c:pt idx="4">
                  <c:v>2.1545000000000001</c:v>
                </c:pt>
                <c:pt idx="5">
                  <c:v>2.1053999999999999</c:v>
                </c:pt>
              </c:numCache>
            </c:numRef>
          </c:val>
        </c:ser>
        <c:dLbls>
          <c:showLegendKey val="0"/>
          <c:showVal val="0"/>
          <c:showCatName val="0"/>
          <c:showSerName val="0"/>
          <c:showPercent val="0"/>
          <c:showBubbleSize val="0"/>
        </c:dLbls>
        <c:gapWidth val="219"/>
        <c:overlap val="100"/>
        <c:axId val="256562288"/>
        <c:axId val="256562848"/>
        <c:extLst>
          <c:ext xmlns:c15="http://schemas.microsoft.com/office/drawing/2012/chart" uri="{02D57815-91ED-43cb-92C2-25804820EDAC}">
            <c15:filteredBarSeries>
              <c15:ser>
                <c:idx val="3"/>
                <c:order val="3"/>
                <c:tx>
                  <c:strRef>
                    <c:extLst>
                      <c:ext uri="{02D57815-91ED-43cb-92C2-25804820EDAC}">
                        <c15:formulaRef>
                          <c15:sqref>'OECD Eur v OECD Asia fuel bar'!#REF!</c15:sqref>
                        </c15:formulaRef>
                      </c:ext>
                    </c:extLst>
                    <c:strCache>
                      <c:ptCount val="1"/>
                      <c:pt idx="0">
                        <c:v>#REF!</c:v>
                      </c:pt>
                    </c:strCache>
                  </c:strRef>
                </c:tx>
                <c:spPr>
                  <a:solidFill>
                    <a:schemeClr val="accent4"/>
                  </a:solidFill>
                  <a:ln>
                    <a:noFill/>
                  </a:ln>
                  <a:effectLst/>
                </c:spPr>
                <c:invertIfNegative val="0"/>
                <c:cat>
                  <c:numRef>
                    <c:extLst>
                      <c:ext uri="{02D57815-91ED-43cb-92C2-25804820EDAC}">
                        <c15:formulaRef>
                          <c15:sqref>'OECD Eur v non OECD Asia fuel '!$D$6:$I$6</c15:sqref>
                        </c15:formulaRef>
                      </c:ext>
                    </c:extLst>
                    <c:numCache>
                      <c:formatCode>General</c:formatCode>
                      <c:ptCount val="6"/>
                      <c:pt idx="0">
                        <c:v>2015</c:v>
                      </c:pt>
                      <c:pt idx="1">
                        <c:v>2020</c:v>
                      </c:pt>
                      <c:pt idx="2">
                        <c:v>2025</c:v>
                      </c:pt>
                      <c:pt idx="3">
                        <c:v>2030</c:v>
                      </c:pt>
                      <c:pt idx="4">
                        <c:v>2035</c:v>
                      </c:pt>
                      <c:pt idx="5">
                        <c:v>2040</c:v>
                      </c:pt>
                    </c:numCache>
                  </c:numRef>
                </c:cat>
                <c:val>
                  <c:numRef>
                    <c:extLst>
                      <c:ext uri="{02D57815-91ED-43cb-92C2-25804820EDAC}">
                        <c15:formulaRef>
                          <c15:sqref>'OECD Eur v OECD Asia fuel bar'!#REF!</c15:sqref>
                        </c15:formulaRef>
                      </c:ext>
                    </c:extLst>
                    <c:numCache>
                      <c:formatCode>General</c:formatCode>
                      <c:ptCount val="1"/>
                      <c:pt idx="0">
                        <c:v>1</c:v>
                      </c:pt>
                    </c:numCache>
                  </c:numRef>
                </c:val>
              </c15:ser>
            </c15:filteredBarSeries>
            <c15:filteredBarSeries>
              <c15:ser>
                <c:idx val="4"/>
                <c:order val="4"/>
                <c:tx>
                  <c:strRef>
                    <c:extLst xmlns:c15="http://schemas.microsoft.com/office/drawing/2012/chart">
                      <c:ext xmlns:c15="http://schemas.microsoft.com/office/drawing/2012/chart" uri="{02D57815-91ED-43cb-92C2-25804820EDAC}">
                        <c15:formulaRef>
                          <c15:sqref>'OECD Eur v OECD Asia fuel bar'!#REF!</c15:sqref>
                        </c15:formulaRef>
                      </c:ext>
                    </c:extLst>
                    <c:strCache>
                      <c:ptCount val="1"/>
                      <c:pt idx="0">
                        <c:v>#REF!</c:v>
                      </c:pt>
                    </c:strCache>
                  </c:strRef>
                </c:tx>
                <c:spPr>
                  <a:solidFill>
                    <a:schemeClr val="accent3"/>
                  </a:solidFill>
                  <a:ln>
                    <a:noFill/>
                  </a:ln>
                  <a:effectLst/>
                </c:spPr>
                <c:invertIfNegative val="0"/>
                <c:cat>
                  <c:numRef>
                    <c:extLst xmlns:c15="http://schemas.microsoft.com/office/drawing/2012/chart">
                      <c:ext xmlns:c15="http://schemas.microsoft.com/office/drawing/2012/chart" uri="{02D57815-91ED-43cb-92C2-25804820EDAC}">
                        <c15:formulaRef>
                          <c15:sqref>'OECD Eur v non OECD Asia fuel '!$D$6:$I$6</c15:sqref>
                        </c15:formulaRef>
                      </c:ext>
                    </c:extLst>
                    <c:numCache>
                      <c:formatCode>General</c:formatCode>
                      <c:ptCount val="6"/>
                      <c:pt idx="0">
                        <c:v>2015</c:v>
                      </c:pt>
                      <c:pt idx="1">
                        <c:v>2020</c:v>
                      </c:pt>
                      <c:pt idx="2">
                        <c:v>2025</c:v>
                      </c:pt>
                      <c:pt idx="3">
                        <c:v>2030</c:v>
                      </c:pt>
                      <c:pt idx="4">
                        <c:v>2035</c:v>
                      </c:pt>
                      <c:pt idx="5">
                        <c:v>2040</c:v>
                      </c:pt>
                    </c:numCache>
                  </c:numRef>
                </c:cat>
                <c:val>
                  <c:numRef>
                    <c:extLst xmlns:c15="http://schemas.microsoft.com/office/drawing/2012/chart">
                      <c:ext xmlns:c15="http://schemas.microsoft.com/office/drawing/2012/chart" uri="{02D57815-91ED-43cb-92C2-25804820EDAC}">
                        <c15:formulaRef>
                          <c15:sqref>'OECD Eur v OECD Asia fuel bar'!#REF!</c15:sqref>
                        </c15:formulaRef>
                      </c:ext>
                    </c:extLst>
                    <c:numCache>
                      <c:formatCode>General</c:formatCode>
                      <c:ptCount val="1"/>
                      <c:pt idx="0">
                        <c:v>1</c:v>
                      </c:pt>
                    </c:numCache>
                  </c:numRef>
                </c:val>
              </c15:ser>
            </c15:filteredBarSeries>
          </c:ext>
        </c:extLst>
      </c:barChart>
      <c:catAx>
        <c:axId val="256562288"/>
        <c:scaling>
          <c:orientation val="minMax"/>
        </c:scaling>
        <c:delete val="0"/>
        <c:axPos val="b"/>
        <c:numFmt formatCode="General" sourceLinked="1"/>
        <c:majorTickMark val="out"/>
        <c:minorTickMark val="none"/>
        <c:tickLblPos val="nextTo"/>
        <c:spPr>
          <a:noFill/>
          <a:ln w="12700"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256562848"/>
        <c:crosses val="autoZero"/>
        <c:auto val="1"/>
        <c:lblAlgn val="ctr"/>
        <c:lblOffset val="100"/>
        <c:noMultiLvlLbl val="0"/>
      </c:catAx>
      <c:valAx>
        <c:axId val="256562848"/>
        <c:scaling>
          <c:orientation val="minMax"/>
        </c:scaling>
        <c:delete val="0"/>
        <c:axPos val="l"/>
        <c:majorGridlines>
          <c:spPr>
            <a:ln w="9525" cap="flat" cmpd="sng" algn="ctr">
              <a:solidFill>
                <a:schemeClr val="bg1">
                  <a:lumMod val="7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256562288"/>
        <c:crosses val="autoZero"/>
        <c:crossBetween val="between"/>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sz="900" b="0"/>
      </a:pPr>
      <a:endParaRPr lang="en-US"/>
    </a:p>
  </c:txPr>
  <c:externalData r:id="rId3">
    <c:autoUpdate val="0"/>
  </c:externalData>
  <c:userShapes r:id="rId4"/>
</c:chartSpace>
</file>

<file path=ppt/charts/chart7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9.9152758907387506E-2"/>
          <c:y val="0.12884942166240482"/>
          <c:w val="0.74679481582923191"/>
          <c:h val="0.73192174526519083"/>
        </c:manualLayout>
      </c:layout>
      <c:barChart>
        <c:barDir val="col"/>
        <c:grouping val="stacked"/>
        <c:varyColors val="0"/>
        <c:ser>
          <c:idx val="2"/>
          <c:order val="2"/>
          <c:tx>
            <c:strRef>
              <c:f>'OECD Eur v non OECD Asia fuel '!$C$10</c:f>
              <c:strCache>
                <c:ptCount val="1"/>
                <c:pt idx="0">
                  <c:v>Energy-intensive manufacturing</c:v>
                </c:pt>
              </c:strCache>
            </c:strRef>
          </c:tx>
          <c:spPr>
            <a:solidFill>
              <a:schemeClr val="tx2"/>
            </a:solidFill>
            <a:ln>
              <a:noFill/>
            </a:ln>
            <a:effectLst/>
          </c:spPr>
          <c:invertIfNegative val="0"/>
          <c:cat>
            <c:numRef>
              <c:f>'OECD Eur v non OECD Asia fuel '!$D$6:$I$6</c:f>
              <c:numCache>
                <c:formatCode>General</c:formatCode>
                <c:ptCount val="6"/>
                <c:pt idx="0">
                  <c:v>2015</c:v>
                </c:pt>
                <c:pt idx="1">
                  <c:v>2020</c:v>
                </c:pt>
                <c:pt idx="2">
                  <c:v>2025</c:v>
                </c:pt>
                <c:pt idx="3">
                  <c:v>2030</c:v>
                </c:pt>
                <c:pt idx="4">
                  <c:v>2035</c:v>
                </c:pt>
                <c:pt idx="5">
                  <c:v>2040</c:v>
                </c:pt>
              </c:numCache>
            </c:numRef>
          </c:cat>
          <c:val>
            <c:numRef>
              <c:f>'OECD Eur v non OECD Asia fuel '!$D$10:$I$10</c:f>
              <c:numCache>
                <c:formatCode>General</c:formatCode>
                <c:ptCount val="6"/>
                <c:pt idx="0">
                  <c:v>10.7712</c:v>
                </c:pt>
                <c:pt idx="1">
                  <c:v>11.2669</c:v>
                </c:pt>
                <c:pt idx="2">
                  <c:v>12.545199999999999</c:v>
                </c:pt>
                <c:pt idx="3">
                  <c:v>14.079800000000001</c:v>
                </c:pt>
                <c:pt idx="4">
                  <c:v>15.7287</c:v>
                </c:pt>
                <c:pt idx="5">
                  <c:v>17.6876</c:v>
                </c:pt>
              </c:numCache>
            </c:numRef>
          </c:val>
        </c:ser>
        <c:ser>
          <c:idx val="3"/>
          <c:order val="3"/>
          <c:tx>
            <c:strRef>
              <c:f>'OECD Eur v non OECD Asia fuel '!$C$11</c:f>
              <c:strCache>
                <c:ptCount val="1"/>
                <c:pt idx="0">
                  <c:v>Nonenergy-intensive manufacturing</c:v>
                </c:pt>
              </c:strCache>
            </c:strRef>
          </c:tx>
          <c:spPr>
            <a:solidFill>
              <a:schemeClr val="accent3"/>
            </a:solidFill>
            <a:ln>
              <a:noFill/>
            </a:ln>
            <a:effectLst/>
          </c:spPr>
          <c:invertIfNegative val="0"/>
          <c:cat>
            <c:numRef>
              <c:f>'OECD Eur v non OECD Asia fuel '!$D$6:$I$6</c:f>
              <c:numCache>
                <c:formatCode>General</c:formatCode>
                <c:ptCount val="6"/>
                <c:pt idx="0">
                  <c:v>2015</c:v>
                </c:pt>
                <c:pt idx="1">
                  <c:v>2020</c:v>
                </c:pt>
                <c:pt idx="2">
                  <c:v>2025</c:v>
                </c:pt>
                <c:pt idx="3">
                  <c:v>2030</c:v>
                </c:pt>
                <c:pt idx="4">
                  <c:v>2035</c:v>
                </c:pt>
                <c:pt idx="5">
                  <c:v>2040</c:v>
                </c:pt>
              </c:numCache>
            </c:numRef>
          </c:cat>
          <c:val>
            <c:numRef>
              <c:f>'OECD Eur v non OECD Asia fuel '!$D$11:$I$11</c:f>
              <c:numCache>
                <c:formatCode>General</c:formatCode>
                <c:ptCount val="6"/>
                <c:pt idx="0">
                  <c:v>4.2771999999999997</c:v>
                </c:pt>
                <c:pt idx="1">
                  <c:v>4.2077</c:v>
                </c:pt>
                <c:pt idx="2">
                  <c:v>4.5941000000000001</c:v>
                </c:pt>
                <c:pt idx="3">
                  <c:v>5.0815000000000001</c:v>
                </c:pt>
                <c:pt idx="4">
                  <c:v>5.6167999999999996</c:v>
                </c:pt>
                <c:pt idx="5">
                  <c:v>6.2358000000000002</c:v>
                </c:pt>
              </c:numCache>
            </c:numRef>
          </c:val>
        </c:ser>
        <c:ser>
          <c:idx val="4"/>
          <c:order val="4"/>
          <c:tx>
            <c:strRef>
              <c:f>'OECD Eur v non OECD Asia fuel '!$C$12</c:f>
              <c:strCache>
                <c:ptCount val="1"/>
                <c:pt idx="0">
                  <c:v>Non-manufacturing</c:v>
                </c:pt>
              </c:strCache>
            </c:strRef>
          </c:tx>
          <c:spPr>
            <a:solidFill>
              <a:schemeClr val="accent5"/>
            </a:solidFill>
            <a:ln>
              <a:noFill/>
            </a:ln>
            <a:effectLst/>
          </c:spPr>
          <c:invertIfNegative val="0"/>
          <c:cat>
            <c:numRef>
              <c:f>'OECD Eur v non OECD Asia fuel '!$D$6:$I$6</c:f>
              <c:numCache>
                <c:formatCode>General</c:formatCode>
                <c:ptCount val="6"/>
                <c:pt idx="0">
                  <c:v>2015</c:v>
                </c:pt>
                <c:pt idx="1">
                  <c:v>2020</c:v>
                </c:pt>
                <c:pt idx="2">
                  <c:v>2025</c:v>
                </c:pt>
                <c:pt idx="3">
                  <c:v>2030</c:v>
                </c:pt>
                <c:pt idx="4">
                  <c:v>2035</c:v>
                </c:pt>
                <c:pt idx="5">
                  <c:v>2040</c:v>
                </c:pt>
              </c:numCache>
            </c:numRef>
          </c:cat>
          <c:val>
            <c:numRef>
              <c:f>'OECD Eur v non OECD Asia fuel '!$D$12:$I$12</c:f>
              <c:numCache>
                <c:formatCode>General</c:formatCode>
                <c:ptCount val="6"/>
                <c:pt idx="0">
                  <c:v>2.7906</c:v>
                </c:pt>
                <c:pt idx="1">
                  <c:v>2.9901</c:v>
                </c:pt>
                <c:pt idx="2">
                  <c:v>3.3873000000000002</c:v>
                </c:pt>
                <c:pt idx="3">
                  <c:v>3.8043</c:v>
                </c:pt>
                <c:pt idx="4">
                  <c:v>4.2378</c:v>
                </c:pt>
                <c:pt idx="5">
                  <c:v>4.7416</c:v>
                </c:pt>
              </c:numCache>
            </c:numRef>
          </c:val>
        </c:ser>
        <c:dLbls>
          <c:showLegendKey val="0"/>
          <c:showVal val="0"/>
          <c:showCatName val="0"/>
          <c:showSerName val="0"/>
          <c:showPercent val="0"/>
          <c:showBubbleSize val="0"/>
        </c:dLbls>
        <c:gapWidth val="219"/>
        <c:overlap val="100"/>
        <c:axId val="256567328"/>
        <c:axId val="256567888"/>
        <c:extLst>
          <c:ext xmlns:c15="http://schemas.microsoft.com/office/drawing/2012/chart" uri="{02D57815-91ED-43cb-92C2-25804820EDAC}">
            <c15:filteredBarSeries>
              <c15:ser>
                <c:idx val="0"/>
                <c:order val="0"/>
                <c:tx>
                  <c:strRef>
                    <c:extLst>
                      <c:ext uri="{02D57815-91ED-43cb-92C2-25804820EDAC}">
                        <c15:formulaRef>
                          <c15:sqref>'OECD Eur v OECD Asia fuel bar'!#REF!</c15:sqref>
                        </c15:formulaRef>
                      </c:ext>
                    </c:extLst>
                    <c:strCache>
                      <c:ptCount val="1"/>
                      <c:pt idx="0">
                        <c:v>#REF!</c:v>
                      </c:pt>
                    </c:strCache>
                  </c:strRef>
                </c:tx>
                <c:spPr>
                  <a:solidFill>
                    <a:schemeClr val="accent2"/>
                  </a:solidFill>
                  <a:ln>
                    <a:noFill/>
                  </a:ln>
                  <a:effectLst/>
                </c:spPr>
                <c:invertIfNegative val="0"/>
                <c:cat>
                  <c:numRef>
                    <c:extLst>
                      <c:ext uri="{02D57815-91ED-43cb-92C2-25804820EDAC}">
                        <c15:formulaRef>
                          <c15:sqref>'OECD Eur v non OECD Asia fuel '!$D$6:$I$6</c15:sqref>
                        </c15:formulaRef>
                      </c:ext>
                    </c:extLst>
                    <c:numCache>
                      <c:formatCode>General</c:formatCode>
                      <c:ptCount val="6"/>
                      <c:pt idx="0">
                        <c:v>2015</c:v>
                      </c:pt>
                      <c:pt idx="1">
                        <c:v>2020</c:v>
                      </c:pt>
                      <c:pt idx="2">
                        <c:v>2025</c:v>
                      </c:pt>
                      <c:pt idx="3">
                        <c:v>2030</c:v>
                      </c:pt>
                      <c:pt idx="4">
                        <c:v>2035</c:v>
                      </c:pt>
                      <c:pt idx="5">
                        <c:v>2040</c:v>
                      </c:pt>
                    </c:numCache>
                  </c:numRef>
                </c:cat>
                <c:val>
                  <c:numRef>
                    <c:extLst>
                      <c:ext uri="{02D57815-91ED-43cb-92C2-25804820EDAC}">
                        <c15:formulaRef>
                          <c15:sqref>'OECD Eur v OECD Asia fuel bar'!#REF!</c15:sqref>
                        </c15:formulaRef>
                      </c:ext>
                    </c:extLst>
                    <c:numCache>
                      <c:formatCode>General</c:formatCode>
                      <c:ptCount val="1"/>
                      <c:pt idx="0">
                        <c:v>1</c:v>
                      </c:pt>
                    </c:numCache>
                  </c:numRef>
                </c:val>
              </c15:ser>
            </c15:filteredBarSeries>
            <c15:filteredBarSeries>
              <c15:ser>
                <c:idx val="1"/>
                <c:order val="1"/>
                <c:tx>
                  <c:strRef>
                    <c:extLst xmlns:c15="http://schemas.microsoft.com/office/drawing/2012/chart">
                      <c:ext xmlns:c15="http://schemas.microsoft.com/office/drawing/2012/chart" uri="{02D57815-91ED-43cb-92C2-25804820EDAC}">
                        <c15:formulaRef>
                          <c15:sqref>'OECD Eur v OECD Asia fuel bar'!#REF!</c15:sqref>
                        </c15:formulaRef>
                      </c:ext>
                    </c:extLst>
                    <c:strCache>
                      <c:ptCount val="1"/>
                      <c:pt idx="0">
                        <c:v>#REF!</c:v>
                      </c:pt>
                    </c:strCache>
                  </c:strRef>
                </c:tx>
                <c:spPr>
                  <a:solidFill>
                    <a:schemeClr val="accent1"/>
                  </a:solidFill>
                  <a:ln>
                    <a:noFill/>
                  </a:ln>
                  <a:effectLst/>
                </c:spPr>
                <c:invertIfNegative val="0"/>
                <c:cat>
                  <c:numRef>
                    <c:extLst xmlns:c15="http://schemas.microsoft.com/office/drawing/2012/chart">
                      <c:ext xmlns:c15="http://schemas.microsoft.com/office/drawing/2012/chart" uri="{02D57815-91ED-43cb-92C2-25804820EDAC}">
                        <c15:formulaRef>
                          <c15:sqref>'OECD Eur v non OECD Asia fuel '!$D$6:$I$6</c15:sqref>
                        </c15:formulaRef>
                      </c:ext>
                    </c:extLst>
                    <c:numCache>
                      <c:formatCode>General</c:formatCode>
                      <c:ptCount val="6"/>
                      <c:pt idx="0">
                        <c:v>2015</c:v>
                      </c:pt>
                      <c:pt idx="1">
                        <c:v>2020</c:v>
                      </c:pt>
                      <c:pt idx="2">
                        <c:v>2025</c:v>
                      </c:pt>
                      <c:pt idx="3">
                        <c:v>2030</c:v>
                      </c:pt>
                      <c:pt idx="4">
                        <c:v>2035</c:v>
                      </c:pt>
                      <c:pt idx="5">
                        <c:v>2040</c:v>
                      </c:pt>
                    </c:numCache>
                  </c:numRef>
                </c:cat>
                <c:val>
                  <c:numRef>
                    <c:extLst xmlns:c15="http://schemas.microsoft.com/office/drawing/2012/chart">
                      <c:ext xmlns:c15="http://schemas.microsoft.com/office/drawing/2012/chart" uri="{02D57815-91ED-43cb-92C2-25804820EDAC}">
                        <c15:formulaRef>
                          <c15:sqref>'OECD Eur v OECD Asia fuel bar'!#REF!</c15:sqref>
                        </c15:formulaRef>
                      </c:ext>
                    </c:extLst>
                    <c:numCache>
                      <c:formatCode>General</c:formatCode>
                      <c:ptCount val="1"/>
                      <c:pt idx="0">
                        <c:v>1</c:v>
                      </c:pt>
                    </c:numCache>
                  </c:numRef>
                </c:val>
              </c15:ser>
            </c15:filteredBarSeries>
          </c:ext>
        </c:extLst>
      </c:barChart>
      <c:catAx>
        <c:axId val="256567328"/>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256567888"/>
        <c:crosses val="autoZero"/>
        <c:auto val="1"/>
        <c:lblAlgn val="ctr"/>
        <c:lblOffset val="100"/>
        <c:noMultiLvlLbl val="0"/>
      </c:catAx>
      <c:valAx>
        <c:axId val="256567888"/>
        <c:scaling>
          <c:orientation val="minMax"/>
          <c:max val="30"/>
        </c:scaling>
        <c:delete val="0"/>
        <c:axPos val="l"/>
        <c:majorGridlines>
          <c:spPr>
            <a:ln w="9525" cap="flat" cmpd="sng" algn="ctr">
              <a:solidFill>
                <a:schemeClr val="bg1">
                  <a:lumMod val="7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256567328"/>
        <c:crosses val="autoZero"/>
        <c:crossBetween val="between"/>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3">
    <c:autoUpdate val="0"/>
  </c:externalData>
  <c:userShapes r:id="rId4"/>
</c:chartSpace>
</file>

<file path=ppt/charts/chart7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7820064158646835E-2"/>
          <c:y val="0.17605442513303365"/>
          <c:w val="0.83827753330764709"/>
          <c:h val="0.68471683487188939"/>
        </c:manualLayout>
      </c:layout>
      <c:barChart>
        <c:barDir val="col"/>
        <c:grouping val="stacked"/>
        <c:varyColors val="0"/>
        <c:ser>
          <c:idx val="0"/>
          <c:order val="0"/>
          <c:tx>
            <c:strRef>
              <c:f>'OECD-nonOECD fuel bar'!$C$7</c:f>
              <c:strCache>
                <c:ptCount val="1"/>
                <c:pt idx="0">
                  <c:v>liquids</c:v>
                </c:pt>
              </c:strCache>
            </c:strRef>
          </c:tx>
          <c:spPr>
            <a:solidFill>
              <a:schemeClr val="accent2"/>
            </a:solidFill>
            <a:ln>
              <a:noFill/>
            </a:ln>
            <a:effectLst/>
          </c:spPr>
          <c:invertIfNegative val="0"/>
          <c:cat>
            <c:numRef>
              <c:f>'OECD-nonOECD fuel bar'!$D$6:$J$6</c:f>
              <c:numCache>
                <c:formatCode>General</c:formatCode>
                <c:ptCount val="7"/>
                <c:pt idx="0">
                  <c:v>2010</c:v>
                </c:pt>
                <c:pt idx="1">
                  <c:v>2015</c:v>
                </c:pt>
                <c:pt idx="2">
                  <c:v>2020</c:v>
                </c:pt>
                <c:pt idx="3">
                  <c:v>2025</c:v>
                </c:pt>
                <c:pt idx="4">
                  <c:v>2030</c:v>
                </c:pt>
                <c:pt idx="5">
                  <c:v>2035</c:v>
                </c:pt>
                <c:pt idx="6">
                  <c:v>2040</c:v>
                </c:pt>
              </c:numCache>
            </c:numRef>
          </c:cat>
          <c:val>
            <c:numRef>
              <c:f>'OECD-nonOECD fuel bar'!$D$7:$J$7</c:f>
              <c:numCache>
                <c:formatCode>General</c:formatCode>
                <c:ptCount val="7"/>
                <c:pt idx="0">
                  <c:v>27.6006</c:v>
                </c:pt>
                <c:pt idx="1">
                  <c:v>27.420400000000001</c:v>
                </c:pt>
                <c:pt idx="2">
                  <c:v>27.046600000000002</c:v>
                </c:pt>
                <c:pt idx="3">
                  <c:v>27.4404</c:v>
                </c:pt>
                <c:pt idx="4">
                  <c:v>27.7164</c:v>
                </c:pt>
                <c:pt idx="5">
                  <c:v>28.026700000000002</c:v>
                </c:pt>
                <c:pt idx="6">
                  <c:v>28.472999999999999</c:v>
                </c:pt>
              </c:numCache>
            </c:numRef>
          </c:val>
        </c:ser>
        <c:ser>
          <c:idx val="1"/>
          <c:order val="1"/>
          <c:tx>
            <c:strRef>
              <c:f>'OECD-nonOECD fuel bar'!$C$8</c:f>
              <c:strCache>
                <c:ptCount val="1"/>
                <c:pt idx="0">
                  <c:v>natural gas</c:v>
                </c:pt>
              </c:strCache>
            </c:strRef>
          </c:tx>
          <c:spPr>
            <a:solidFill>
              <a:schemeClr val="accent1"/>
            </a:solidFill>
            <a:ln>
              <a:noFill/>
            </a:ln>
            <a:effectLst/>
          </c:spPr>
          <c:invertIfNegative val="0"/>
          <c:cat>
            <c:numRef>
              <c:f>'OECD-nonOECD fuel bar'!$D$6:$J$6</c:f>
              <c:numCache>
                <c:formatCode>General</c:formatCode>
                <c:ptCount val="7"/>
                <c:pt idx="0">
                  <c:v>2010</c:v>
                </c:pt>
                <c:pt idx="1">
                  <c:v>2015</c:v>
                </c:pt>
                <c:pt idx="2">
                  <c:v>2020</c:v>
                </c:pt>
                <c:pt idx="3">
                  <c:v>2025</c:v>
                </c:pt>
                <c:pt idx="4">
                  <c:v>2030</c:v>
                </c:pt>
                <c:pt idx="5">
                  <c:v>2035</c:v>
                </c:pt>
                <c:pt idx="6">
                  <c:v>2040</c:v>
                </c:pt>
              </c:numCache>
            </c:numRef>
          </c:cat>
          <c:val>
            <c:numRef>
              <c:f>'OECD-nonOECD fuel bar'!$D$8:$J$8</c:f>
              <c:numCache>
                <c:formatCode>General</c:formatCode>
                <c:ptCount val="7"/>
                <c:pt idx="0">
                  <c:v>20.5108</c:v>
                </c:pt>
                <c:pt idx="1">
                  <c:v>22.3308</c:v>
                </c:pt>
                <c:pt idx="2">
                  <c:v>22.782299999999999</c:v>
                </c:pt>
                <c:pt idx="3">
                  <c:v>23.656400000000001</c:v>
                </c:pt>
                <c:pt idx="4">
                  <c:v>23.932099999999998</c:v>
                </c:pt>
                <c:pt idx="5">
                  <c:v>24.485499999999998</c:v>
                </c:pt>
                <c:pt idx="6">
                  <c:v>25.142499999999998</c:v>
                </c:pt>
              </c:numCache>
            </c:numRef>
          </c:val>
        </c:ser>
        <c:ser>
          <c:idx val="2"/>
          <c:order val="2"/>
          <c:tx>
            <c:strRef>
              <c:f>'OECD-nonOECD fuel bar'!$C$9</c:f>
              <c:strCache>
                <c:ptCount val="1"/>
                <c:pt idx="0">
                  <c:v>coal</c:v>
                </c:pt>
              </c:strCache>
            </c:strRef>
          </c:tx>
          <c:spPr>
            <a:solidFill>
              <a:schemeClr val="tx1"/>
            </a:solidFill>
            <a:ln>
              <a:noFill/>
            </a:ln>
            <a:effectLst/>
          </c:spPr>
          <c:invertIfNegative val="0"/>
          <c:cat>
            <c:numRef>
              <c:f>'OECD-nonOECD fuel bar'!$D$6:$J$6</c:f>
              <c:numCache>
                <c:formatCode>General</c:formatCode>
                <c:ptCount val="7"/>
                <c:pt idx="0">
                  <c:v>2010</c:v>
                </c:pt>
                <c:pt idx="1">
                  <c:v>2015</c:v>
                </c:pt>
                <c:pt idx="2">
                  <c:v>2020</c:v>
                </c:pt>
                <c:pt idx="3">
                  <c:v>2025</c:v>
                </c:pt>
                <c:pt idx="4">
                  <c:v>2030</c:v>
                </c:pt>
                <c:pt idx="5">
                  <c:v>2035</c:v>
                </c:pt>
                <c:pt idx="6">
                  <c:v>2040</c:v>
                </c:pt>
              </c:numCache>
            </c:numRef>
          </c:cat>
          <c:val>
            <c:numRef>
              <c:f>'OECD-nonOECD fuel bar'!$D$9:$J$9</c:f>
              <c:numCache>
                <c:formatCode>General</c:formatCode>
                <c:ptCount val="7"/>
                <c:pt idx="0">
                  <c:v>8.1309000000000005</c:v>
                </c:pt>
                <c:pt idx="1">
                  <c:v>7.6856</c:v>
                </c:pt>
                <c:pt idx="2">
                  <c:v>7.5654000000000003</c:v>
                </c:pt>
                <c:pt idx="3">
                  <c:v>7.6692999999999998</c:v>
                </c:pt>
                <c:pt idx="4">
                  <c:v>7.6227</c:v>
                </c:pt>
                <c:pt idx="5">
                  <c:v>7.5507999999999997</c:v>
                </c:pt>
                <c:pt idx="6">
                  <c:v>7.5180999999999996</c:v>
                </c:pt>
              </c:numCache>
            </c:numRef>
          </c:val>
        </c:ser>
        <c:ser>
          <c:idx val="3"/>
          <c:order val="3"/>
          <c:tx>
            <c:strRef>
              <c:f>'OECD-nonOECD fuel bar'!$C$10</c:f>
              <c:strCache>
                <c:ptCount val="1"/>
                <c:pt idx="0">
                  <c:v>electricity</c:v>
                </c:pt>
              </c:strCache>
            </c:strRef>
          </c:tx>
          <c:spPr>
            <a:solidFill>
              <a:schemeClr val="accent4"/>
            </a:solidFill>
            <a:ln>
              <a:noFill/>
            </a:ln>
            <a:effectLst/>
          </c:spPr>
          <c:invertIfNegative val="0"/>
          <c:cat>
            <c:numRef>
              <c:f>'OECD-nonOECD fuel bar'!$D$6:$J$6</c:f>
              <c:numCache>
                <c:formatCode>General</c:formatCode>
                <c:ptCount val="7"/>
                <c:pt idx="0">
                  <c:v>2010</c:v>
                </c:pt>
                <c:pt idx="1">
                  <c:v>2015</c:v>
                </c:pt>
                <c:pt idx="2">
                  <c:v>2020</c:v>
                </c:pt>
                <c:pt idx="3">
                  <c:v>2025</c:v>
                </c:pt>
                <c:pt idx="4">
                  <c:v>2030</c:v>
                </c:pt>
                <c:pt idx="5">
                  <c:v>2035</c:v>
                </c:pt>
                <c:pt idx="6">
                  <c:v>2040</c:v>
                </c:pt>
              </c:numCache>
            </c:numRef>
          </c:cat>
          <c:val>
            <c:numRef>
              <c:f>'OECD-nonOECD fuel bar'!$D$10:$J$10</c:f>
              <c:numCache>
                <c:formatCode>General</c:formatCode>
                <c:ptCount val="7"/>
                <c:pt idx="0">
                  <c:v>10.9655</c:v>
                </c:pt>
                <c:pt idx="1">
                  <c:v>10.9575</c:v>
                </c:pt>
                <c:pt idx="2">
                  <c:v>11.3453</c:v>
                </c:pt>
                <c:pt idx="3">
                  <c:v>11.7342</c:v>
                </c:pt>
                <c:pt idx="4">
                  <c:v>11.8432</c:v>
                </c:pt>
                <c:pt idx="5">
                  <c:v>12.033300000000001</c:v>
                </c:pt>
                <c:pt idx="6">
                  <c:v>12.2864</c:v>
                </c:pt>
              </c:numCache>
            </c:numRef>
          </c:val>
        </c:ser>
        <c:ser>
          <c:idx val="4"/>
          <c:order val="4"/>
          <c:tx>
            <c:strRef>
              <c:f>'OECD-nonOECD fuel bar'!$C$11</c:f>
              <c:strCache>
                <c:ptCount val="1"/>
                <c:pt idx="0">
                  <c:v>renewables</c:v>
                </c:pt>
              </c:strCache>
            </c:strRef>
          </c:tx>
          <c:spPr>
            <a:solidFill>
              <a:schemeClr val="accent3"/>
            </a:solidFill>
            <a:ln>
              <a:noFill/>
            </a:ln>
            <a:effectLst/>
          </c:spPr>
          <c:invertIfNegative val="0"/>
          <c:cat>
            <c:numRef>
              <c:f>'OECD-nonOECD fuel bar'!$D$6:$J$6</c:f>
              <c:numCache>
                <c:formatCode>General</c:formatCode>
                <c:ptCount val="7"/>
                <c:pt idx="0">
                  <c:v>2010</c:v>
                </c:pt>
                <c:pt idx="1">
                  <c:v>2015</c:v>
                </c:pt>
                <c:pt idx="2">
                  <c:v>2020</c:v>
                </c:pt>
                <c:pt idx="3">
                  <c:v>2025</c:v>
                </c:pt>
                <c:pt idx="4">
                  <c:v>2030</c:v>
                </c:pt>
                <c:pt idx="5">
                  <c:v>2035</c:v>
                </c:pt>
                <c:pt idx="6">
                  <c:v>2040</c:v>
                </c:pt>
              </c:numCache>
            </c:numRef>
          </c:cat>
          <c:val>
            <c:numRef>
              <c:f>'OECD-nonOECD fuel bar'!$D$11:$J$11</c:f>
              <c:numCache>
                <c:formatCode>General</c:formatCode>
                <c:ptCount val="7"/>
                <c:pt idx="0">
                  <c:v>5.3754</c:v>
                </c:pt>
                <c:pt idx="1">
                  <c:v>6.1048</c:v>
                </c:pt>
                <c:pt idx="2">
                  <c:v>5.8532000000000002</c:v>
                </c:pt>
                <c:pt idx="3">
                  <c:v>5.8974000000000002</c:v>
                </c:pt>
                <c:pt idx="4">
                  <c:v>5.8703000000000003</c:v>
                </c:pt>
                <c:pt idx="5">
                  <c:v>5.8282999999999996</c:v>
                </c:pt>
                <c:pt idx="6">
                  <c:v>5.8178000000000001</c:v>
                </c:pt>
              </c:numCache>
            </c:numRef>
          </c:val>
        </c:ser>
        <c:dLbls>
          <c:showLegendKey val="0"/>
          <c:showVal val="0"/>
          <c:showCatName val="0"/>
          <c:showSerName val="0"/>
          <c:showPercent val="0"/>
          <c:showBubbleSize val="0"/>
        </c:dLbls>
        <c:gapWidth val="219"/>
        <c:overlap val="100"/>
        <c:axId val="256846224"/>
        <c:axId val="256846784"/>
      </c:barChart>
      <c:catAx>
        <c:axId val="256846224"/>
        <c:scaling>
          <c:orientation val="minMax"/>
        </c:scaling>
        <c:delete val="0"/>
        <c:axPos val="b"/>
        <c:numFmt formatCode="General" sourceLinked="1"/>
        <c:majorTickMark val="out"/>
        <c:minorTickMark val="none"/>
        <c:tickLblPos val="nextTo"/>
        <c:spPr>
          <a:noFill/>
          <a:ln w="12700" cap="flat" cmpd="sng" algn="ctr">
            <a:solidFill>
              <a:sysClr val="windowText" lastClr="000000"/>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256846784"/>
        <c:crosses val="autoZero"/>
        <c:auto val="1"/>
        <c:lblAlgn val="ctr"/>
        <c:lblOffset val="100"/>
        <c:noMultiLvlLbl val="0"/>
      </c:catAx>
      <c:valAx>
        <c:axId val="256846784"/>
        <c:scaling>
          <c:orientation val="minMax"/>
          <c:max val="20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256846224"/>
        <c:crosses val="autoZero"/>
        <c:crossBetween val="between"/>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sz="900" b="0"/>
      </a:pPr>
      <a:endParaRPr lang="en-US"/>
    </a:p>
  </c:txPr>
  <c:externalData r:id="rId3">
    <c:autoUpdate val="0"/>
  </c:externalData>
  <c:userShapes r:id="rId4"/>
</c:chartSpace>
</file>

<file path=ppt/charts/chart7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2493257356072435"/>
          <c:y val="0.19422339763483198"/>
          <c:w val="0.8176744469004118"/>
          <c:h val="0.67580703665397168"/>
        </c:manualLayout>
      </c:layout>
      <c:barChart>
        <c:barDir val="col"/>
        <c:grouping val="stacked"/>
        <c:varyColors val="0"/>
        <c:ser>
          <c:idx val="0"/>
          <c:order val="0"/>
          <c:tx>
            <c:strRef>
              <c:f>'OECD-nonOECD fuel bar'!$C$12</c:f>
              <c:strCache>
                <c:ptCount val="1"/>
                <c:pt idx="0">
                  <c:v>liquids</c:v>
                </c:pt>
              </c:strCache>
            </c:strRef>
          </c:tx>
          <c:spPr>
            <a:solidFill>
              <a:schemeClr val="accent2"/>
            </a:solidFill>
            <a:ln>
              <a:noFill/>
            </a:ln>
            <a:effectLst/>
          </c:spPr>
          <c:invertIfNegative val="0"/>
          <c:cat>
            <c:numRef>
              <c:f>'OECD-nonOECD fuel bar'!$D$6:$J$6</c:f>
              <c:numCache>
                <c:formatCode>General</c:formatCode>
                <c:ptCount val="7"/>
                <c:pt idx="0">
                  <c:v>2010</c:v>
                </c:pt>
                <c:pt idx="1">
                  <c:v>2015</c:v>
                </c:pt>
                <c:pt idx="2">
                  <c:v>2020</c:v>
                </c:pt>
                <c:pt idx="3">
                  <c:v>2025</c:v>
                </c:pt>
                <c:pt idx="4">
                  <c:v>2030</c:v>
                </c:pt>
                <c:pt idx="5">
                  <c:v>2035</c:v>
                </c:pt>
                <c:pt idx="6">
                  <c:v>2040</c:v>
                </c:pt>
              </c:numCache>
            </c:numRef>
          </c:cat>
          <c:val>
            <c:numRef>
              <c:f>'OECD-nonOECD fuel bar'!$D$12:$J$12</c:f>
              <c:numCache>
                <c:formatCode>General</c:formatCode>
                <c:ptCount val="7"/>
                <c:pt idx="0">
                  <c:v>35.425899999999999</c:v>
                </c:pt>
                <c:pt idx="1">
                  <c:v>41.531100000000002</c:v>
                </c:pt>
                <c:pt idx="2">
                  <c:v>42.553199999999997</c:v>
                </c:pt>
                <c:pt idx="3">
                  <c:v>45.171999999999997</c:v>
                </c:pt>
                <c:pt idx="4">
                  <c:v>47.914400000000001</c:v>
                </c:pt>
                <c:pt idx="5">
                  <c:v>50.890900000000002</c:v>
                </c:pt>
                <c:pt idx="6">
                  <c:v>54.138599999999997</c:v>
                </c:pt>
              </c:numCache>
            </c:numRef>
          </c:val>
        </c:ser>
        <c:ser>
          <c:idx val="1"/>
          <c:order val="1"/>
          <c:tx>
            <c:strRef>
              <c:f>'OECD-nonOECD fuel bar'!$C$13</c:f>
              <c:strCache>
                <c:ptCount val="1"/>
                <c:pt idx="0">
                  <c:v>natural gas</c:v>
                </c:pt>
              </c:strCache>
            </c:strRef>
          </c:tx>
          <c:spPr>
            <a:solidFill>
              <a:schemeClr val="accent1"/>
            </a:solidFill>
            <a:ln>
              <a:noFill/>
            </a:ln>
            <a:effectLst/>
          </c:spPr>
          <c:invertIfNegative val="0"/>
          <c:cat>
            <c:numRef>
              <c:f>'OECD-nonOECD fuel bar'!$D$6:$J$6</c:f>
              <c:numCache>
                <c:formatCode>General</c:formatCode>
                <c:ptCount val="7"/>
                <c:pt idx="0">
                  <c:v>2010</c:v>
                </c:pt>
                <c:pt idx="1">
                  <c:v>2015</c:v>
                </c:pt>
                <c:pt idx="2">
                  <c:v>2020</c:v>
                </c:pt>
                <c:pt idx="3">
                  <c:v>2025</c:v>
                </c:pt>
                <c:pt idx="4">
                  <c:v>2030</c:v>
                </c:pt>
                <c:pt idx="5">
                  <c:v>2035</c:v>
                </c:pt>
                <c:pt idx="6">
                  <c:v>2040</c:v>
                </c:pt>
              </c:numCache>
            </c:numRef>
          </c:cat>
          <c:val>
            <c:numRef>
              <c:f>'OECD-nonOECD fuel bar'!$D$13:$J$13</c:f>
              <c:numCache>
                <c:formatCode>General</c:formatCode>
                <c:ptCount val="7"/>
                <c:pt idx="0">
                  <c:v>26.265799999999999</c:v>
                </c:pt>
                <c:pt idx="1">
                  <c:v>30.499400000000001</c:v>
                </c:pt>
                <c:pt idx="2">
                  <c:v>32.015500000000003</c:v>
                </c:pt>
                <c:pt idx="3">
                  <c:v>35.2121</c:v>
                </c:pt>
                <c:pt idx="4">
                  <c:v>38.576799999999999</c:v>
                </c:pt>
                <c:pt idx="5">
                  <c:v>42.507599999999996</c:v>
                </c:pt>
                <c:pt idx="6">
                  <c:v>46.424599999999998</c:v>
                </c:pt>
              </c:numCache>
            </c:numRef>
          </c:val>
        </c:ser>
        <c:ser>
          <c:idx val="2"/>
          <c:order val="2"/>
          <c:tx>
            <c:strRef>
              <c:f>'OECD-nonOECD fuel bar'!$C$14</c:f>
              <c:strCache>
                <c:ptCount val="1"/>
                <c:pt idx="0">
                  <c:v>coal</c:v>
                </c:pt>
              </c:strCache>
            </c:strRef>
          </c:tx>
          <c:spPr>
            <a:solidFill>
              <a:schemeClr val="tx1"/>
            </a:solidFill>
            <a:ln>
              <a:noFill/>
            </a:ln>
            <a:effectLst/>
          </c:spPr>
          <c:invertIfNegative val="0"/>
          <c:cat>
            <c:numRef>
              <c:f>'OECD-nonOECD fuel bar'!$D$6:$J$6</c:f>
              <c:numCache>
                <c:formatCode>General</c:formatCode>
                <c:ptCount val="7"/>
                <c:pt idx="0">
                  <c:v>2010</c:v>
                </c:pt>
                <c:pt idx="1">
                  <c:v>2015</c:v>
                </c:pt>
                <c:pt idx="2">
                  <c:v>2020</c:v>
                </c:pt>
                <c:pt idx="3">
                  <c:v>2025</c:v>
                </c:pt>
                <c:pt idx="4">
                  <c:v>2030</c:v>
                </c:pt>
                <c:pt idx="5">
                  <c:v>2035</c:v>
                </c:pt>
                <c:pt idx="6">
                  <c:v>2040</c:v>
                </c:pt>
              </c:numCache>
            </c:numRef>
          </c:cat>
          <c:val>
            <c:numRef>
              <c:f>'OECD-nonOECD fuel bar'!$D$14:$J$14</c:f>
              <c:numCache>
                <c:formatCode>General</c:formatCode>
                <c:ptCount val="7"/>
                <c:pt idx="0">
                  <c:v>47.2682</c:v>
                </c:pt>
                <c:pt idx="1">
                  <c:v>55.4788</c:v>
                </c:pt>
                <c:pt idx="2">
                  <c:v>55.569000000000003</c:v>
                </c:pt>
                <c:pt idx="3">
                  <c:v>55.475499999999997</c:v>
                </c:pt>
                <c:pt idx="4">
                  <c:v>54.5197</c:v>
                </c:pt>
                <c:pt idx="5">
                  <c:v>53.807499999999997</c:v>
                </c:pt>
                <c:pt idx="6">
                  <c:v>53.533299999999997</c:v>
                </c:pt>
              </c:numCache>
            </c:numRef>
          </c:val>
        </c:ser>
        <c:ser>
          <c:idx val="3"/>
          <c:order val="3"/>
          <c:tx>
            <c:strRef>
              <c:f>'OECD-nonOECD fuel bar'!$C$15</c:f>
              <c:strCache>
                <c:ptCount val="1"/>
                <c:pt idx="0">
                  <c:v>electricity</c:v>
                </c:pt>
              </c:strCache>
            </c:strRef>
          </c:tx>
          <c:spPr>
            <a:solidFill>
              <a:schemeClr val="accent4"/>
            </a:solidFill>
            <a:ln>
              <a:noFill/>
            </a:ln>
            <a:effectLst/>
          </c:spPr>
          <c:invertIfNegative val="0"/>
          <c:cat>
            <c:numRef>
              <c:f>'OECD-nonOECD fuel bar'!$D$6:$J$6</c:f>
              <c:numCache>
                <c:formatCode>General</c:formatCode>
                <c:ptCount val="7"/>
                <c:pt idx="0">
                  <c:v>2010</c:v>
                </c:pt>
                <c:pt idx="1">
                  <c:v>2015</c:v>
                </c:pt>
                <c:pt idx="2">
                  <c:v>2020</c:v>
                </c:pt>
                <c:pt idx="3">
                  <c:v>2025</c:v>
                </c:pt>
                <c:pt idx="4">
                  <c:v>2030</c:v>
                </c:pt>
                <c:pt idx="5">
                  <c:v>2035</c:v>
                </c:pt>
                <c:pt idx="6">
                  <c:v>2040</c:v>
                </c:pt>
              </c:numCache>
            </c:numRef>
          </c:cat>
          <c:val>
            <c:numRef>
              <c:f>'OECD-nonOECD fuel bar'!$D$15:$J$15</c:f>
              <c:numCache>
                <c:formatCode>General</c:formatCode>
                <c:ptCount val="7"/>
                <c:pt idx="0">
                  <c:v>18.388999999999999</c:v>
                </c:pt>
                <c:pt idx="1">
                  <c:v>23.298300000000001</c:v>
                </c:pt>
                <c:pt idx="2">
                  <c:v>25.202200000000001</c:v>
                </c:pt>
                <c:pt idx="3">
                  <c:v>26.635899999999999</c:v>
                </c:pt>
                <c:pt idx="4">
                  <c:v>27.4984</c:v>
                </c:pt>
                <c:pt idx="5">
                  <c:v>28.411300000000001</c:v>
                </c:pt>
                <c:pt idx="6">
                  <c:v>29.2989</c:v>
                </c:pt>
              </c:numCache>
            </c:numRef>
          </c:val>
        </c:ser>
        <c:ser>
          <c:idx val="4"/>
          <c:order val="4"/>
          <c:tx>
            <c:strRef>
              <c:f>'OECD-nonOECD fuel bar'!$C$16</c:f>
              <c:strCache>
                <c:ptCount val="1"/>
                <c:pt idx="0">
                  <c:v>renewables</c:v>
                </c:pt>
              </c:strCache>
            </c:strRef>
          </c:tx>
          <c:spPr>
            <a:solidFill>
              <a:schemeClr val="accent3"/>
            </a:solidFill>
            <a:ln>
              <a:noFill/>
            </a:ln>
            <a:effectLst/>
          </c:spPr>
          <c:invertIfNegative val="0"/>
          <c:cat>
            <c:numRef>
              <c:f>'OECD-nonOECD fuel bar'!$D$6:$J$6</c:f>
              <c:numCache>
                <c:formatCode>General</c:formatCode>
                <c:ptCount val="7"/>
                <c:pt idx="0">
                  <c:v>2010</c:v>
                </c:pt>
                <c:pt idx="1">
                  <c:v>2015</c:v>
                </c:pt>
                <c:pt idx="2">
                  <c:v>2020</c:v>
                </c:pt>
                <c:pt idx="3">
                  <c:v>2025</c:v>
                </c:pt>
                <c:pt idx="4">
                  <c:v>2030</c:v>
                </c:pt>
                <c:pt idx="5">
                  <c:v>2035</c:v>
                </c:pt>
                <c:pt idx="6">
                  <c:v>2040</c:v>
                </c:pt>
              </c:numCache>
            </c:numRef>
          </c:cat>
          <c:val>
            <c:numRef>
              <c:f>'OECD-nonOECD fuel bar'!$D$16:$J$16</c:f>
              <c:numCache>
                <c:formatCode>General</c:formatCode>
                <c:ptCount val="7"/>
                <c:pt idx="0">
                  <c:v>10.652699999999999</c:v>
                </c:pt>
                <c:pt idx="1">
                  <c:v>11.958399999999999</c:v>
                </c:pt>
                <c:pt idx="2">
                  <c:v>12.0154</c:v>
                </c:pt>
                <c:pt idx="3">
                  <c:v>12.987500000000001</c:v>
                </c:pt>
                <c:pt idx="4">
                  <c:v>14.1875</c:v>
                </c:pt>
                <c:pt idx="5">
                  <c:v>15.570499999999999</c:v>
                </c:pt>
                <c:pt idx="6">
                  <c:v>17.132999999999999</c:v>
                </c:pt>
              </c:numCache>
            </c:numRef>
          </c:val>
        </c:ser>
        <c:dLbls>
          <c:showLegendKey val="0"/>
          <c:showVal val="0"/>
          <c:showCatName val="0"/>
          <c:showSerName val="0"/>
          <c:showPercent val="0"/>
          <c:showBubbleSize val="0"/>
        </c:dLbls>
        <c:gapWidth val="219"/>
        <c:overlap val="100"/>
        <c:axId val="256851264"/>
        <c:axId val="256851824"/>
      </c:barChart>
      <c:catAx>
        <c:axId val="256851264"/>
        <c:scaling>
          <c:orientation val="minMax"/>
        </c:scaling>
        <c:delete val="0"/>
        <c:axPos val="b"/>
        <c:numFmt formatCode="General" sourceLinked="1"/>
        <c:majorTickMark val="out"/>
        <c:minorTickMark val="none"/>
        <c:tickLblPos val="nextTo"/>
        <c:spPr>
          <a:noFill/>
          <a:ln w="12700"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256851824"/>
        <c:crosses val="autoZero"/>
        <c:auto val="1"/>
        <c:lblAlgn val="ctr"/>
        <c:lblOffset val="100"/>
        <c:noMultiLvlLbl val="0"/>
      </c:catAx>
      <c:valAx>
        <c:axId val="256851824"/>
        <c:scaling>
          <c:orientation val="minMax"/>
          <c:max val="200"/>
        </c:scaling>
        <c:delete val="0"/>
        <c:axPos val="l"/>
        <c:majorGridlines>
          <c:spPr>
            <a:ln w="9525" cap="flat" cmpd="sng" algn="ctr">
              <a:solidFill>
                <a:schemeClr val="bg1">
                  <a:lumMod val="7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256851264"/>
        <c:crosses val="autoZero"/>
        <c:crossBetween val="between"/>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3">
    <c:autoUpdate val="0"/>
  </c:externalData>
  <c:userShapes r:id="rId4"/>
</c:chartSpace>
</file>

<file path=ppt/charts/chart77.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7820064158646835E-2"/>
          <c:y val="0.13252480436849418"/>
          <c:w val="0.84286837943334014"/>
          <c:h val="0.72824650788620471"/>
        </c:manualLayout>
      </c:layout>
      <c:barChart>
        <c:barDir val="col"/>
        <c:grouping val="stacked"/>
        <c:varyColors val="0"/>
        <c:ser>
          <c:idx val="0"/>
          <c:order val="0"/>
          <c:tx>
            <c:strRef>
              <c:f>'China v India ind fuel bar '!$C$7</c:f>
              <c:strCache>
                <c:ptCount val="1"/>
                <c:pt idx="0">
                  <c:v>liquids</c:v>
                </c:pt>
              </c:strCache>
            </c:strRef>
          </c:tx>
          <c:spPr>
            <a:solidFill>
              <a:schemeClr val="accent2"/>
            </a:solidFill>
            <a:ln>
              <a:noFill/>
            </a:ln>
            <a:effectLst/>
          </c:spPr>
          <c:invertIfNegative val="0"/>
          <c:cat>
            <c:numRef>
              <c:f>'China v India ind fuel bar '!$D$6:$J$6</c:f>
              <c:numCache>
                <c:formatCode>General</c:formatCode>
                <c:ptCount val="7"/>
                <c:pt idx="0">
                  <c:v>2010</c:v>
                </c:pt>
                <c:pt idx="1">
                  <c:v>2015</c:v>
                </c:pt>
                <c:pt idx="2">
                  <c:v>2020</c:v>
                </c:pt>
                <c:pt idx="3">
                  <c:v>2025</c:v>
                </c:pt>
                <c:pt idx="4">
                  <c:v>2030</c:v>
                </c:pt>
                <c:pt idx="5">
                  <c:v>2035</c:v>
                </c:pt>
                <c:pt idx="6">
                  <c:v>2040</c:v>
                </c:pt>
              </c:numCache>
            </c:numRef>
          </c:cat>
          <c:val>
            <c:numRef>
              <c:f>'China v India ind fuel bar '!$D$7:$J$7</c:f>
              <c:numCache>
                <c:formatCode>General</c:formatCode>
                <c:ptCount val="7"/>
                <c:pt idx="0">
                  <c:v>8.1603999999999992</c:v>
                </c:pt>
                <c:pt idx="1">
                  <c:v>10.677899999999999</c:v>
                </c:pt>
                <c:pt idx="2">
                  <c:v>11.916700000000001</c:v>
                </c:pt>
                <c:pt idx="3">
                  <c:v>12.603199999999999</c:v>
                </c:pt>
                <c:pt idx="4">
                  <c:v>12.966100000000001</c:v>
                </c:pt>
                <c:pt idx="5">
                  <c:v>13.183299999999999</c:v>
                </c:pt>
                <c:pt idx="6">
                  <c:v>13.2989</c:v>
                </c:pt>
              </c:numCache>
            </c:numRef>
          </c:val>
        </c:ser>
        <c:ser>
          <c:idx val="1"/>
          <c:order val="1"/>
          <c:tx>
            <c:strRef>
              <c:f>'China v India ind fuel bar '!$C$8</c:f>
              <c:strCache>
                <c:ptCount val="1"/>
                <c:pt idx="0">
                  <c:v>natural gas</c:v>
                </c:pt>
              </c:strCache>
            </c:strRef>
          </c:tx>
          <c:spPr>
            <a:solidFill>
              <a:schemeClr val="accent1"/>
            </a:solidFill>
            <a:ln>
              <a:noFill/>
            </a:ln>
            <a:effectLst/>
          </c:spPr>
          <c:invertIfNegative val="0"/>
          <c:cat>
            <c:numRef>
              <c:f>'China v India ind fuel bar '!$D$6:$J$6</c:f>
              <c:numCache>
                <c:formatCode>General</c:formatCode>
                <c:ptCount val="7"/>
                <c:pt idx="0">
                  <c:v>2010</c:v>
                </c:pt>
                <c:pt idx="1">
                  <c:v>2015</c:v>
                </c:pt>
                <c:pt idx="2">
                  <c:v>2020</c:v>
                </c:pt>
                <c:pt idx="3">
                  <c:v>2025</c:v>
                </c:pt>
                <c:pt idx="4">
                  <c:v>2030</c:v>
                </c:pt>
                <c:pt idx="5">
                  <c:v>2035</c:v>
                </c:pt>
                <c:pt idx="6">
                  <c:v>2040</c:v>
                </c:pt>
              </c:numCache>
            </c:numRef>
          </c:cat>
          <c:val>
            <c:numRef>
              <c:f>'China v India ind fuel bar '!$D$8:$J$8</c:f>
              <c:numCache>
                <c:formatCode>General</c:formatCode>
                <c:ptCount val="7"/>
                <c:pt idx="0">
                  <c:v>1.9766999999999999</c:v>
                </c:pt>
                <c:pt idx="1">
                  <c:v>4.0934999999999997</c:v>
                </c:pt>
                <c:pt idx="2">
                  <c:v>5.4858000000000002</c:v>
                </c:pt>
                <c:pt idx="3">
                  <c:v>6.8963999999999999</c:v>
                </c:pt>
                <c:pt idx="4">
                  <c:v>8.0169999999999995</c:v>
                </c:pt>
                <c:pt idx="5">
                  <c:v>9.3976000000000006</c:v>
                </c:pt>
                <c:pt idx="6">
                  <c:v>10.562799999999999</c:v>
                </c:pt>
              </c:numCache>
            </c:numRef>
          </c:val>
        </c:ser>
        <c:ser>
          <c:idx val="2"/>
          <c:order val="2"/>
          <c:tx>
            <c:strRef>
              <c:f>'China v India ind fuel bar '!$C$9</c:f>
              <c:strCache>
                <c:ptCount val="1"/>
                <c:pt idx="0">
                  <c:v>coal</c:v>
                </c:pt>
              </c:strCache>
            </c:strRef>
          </c:tx>
          <c:spPr>
            <a:solidFill>
              <a:schemeClr val="tx1"/>
            </a:solidFill>
            <a:ln>
              <a:noFill/>
            </a:ln>
            <a:effectLst/>
          </c:spPr>
          <c:invertIfNegative val="0"/>
          <c:cat>
            <c:numRef>
              <c:f>'China v India ind fuel bar '!$D$6:$J$6</c:f>
              <c:numCache>
                <c:formatCode>General</c:formatCode>
                <c:ptCount val="7"/>
                <c:pt idx="0">
                  <c:v>2010</c:v>
                </c:pt>
                <c:pt idx="1">
                  <c:v>2015</c:v>
                </c:pt>
                <c:pt idx="2">
                  <c:v>2020</c:v>
                </c:pt>
                <c:pt idx="3">
                  <c:v>2025</c:v>
                </c:pt>
                <c:pt idx="4">
                  <c:v>2030</c:v>
                </c:pt>
                <c:pt idx="5">
                  <c:v>2035</c:v>
                </c:pt>
                <c:pt idx="6">
                  <c:v>2040</c:v>
                </c:pt>
              </c:numCache>
            </c:numRef>
          </c:cat>
          <c:val>
            <c:numRef>
              <c:f>'China v India ind fuel bar '!$D$9:$J$9</c:f>
              <c:numCache>
                <c:formatCode>General</c:formatCode>
                <c:ptCount val="7"/>
                <c:pt idx="0">
                  <c:v>34.544600000000003</c:v>
                </c:pt>
                <c:pt idx="1">
                  <c:v>41.521099999999997</c:v>
                </c:pt>
                <c:pt idx="2">
                  <c:v>41.0931</c:v>
                </c:pt>
                <c:pt idx="3">
                  <c:v>39.518000000000001</c:v>
                </c:pt>
                <c:pt idx="4">
                  <c:v>36.658700000000003</c:v>
                </c:pt>
                <c:pt idx="5">
                  <c:v>33.718699999999998</c:v>
                </c:pt>
                <c:pt idx="6">
                  <c:v>30.992799999999999</c:v>
                </c:pt>
              </c:numCache>
            </c:numRef>
          </c:val>
        </c:ser>
        <c:ser>
          <c:idx val="3"/>
          <c:order val="3"/>
          <c:tx>
            <c:strRef>
              <c:f>'China v India ind fuel bar '!$C$10</c:f>
              <c:strCache>
                <c:ptCount val="1"/>
                <c:pt idx="0">
                  <c:v>electricity</c:v>
                </c:pt>
              </c:strCache>
            </c:strRef>
          </c:tx>
          <c:spPr>
            <a:solidFill>
              <a:schemeClr val="accent4"/>
            </a:solidFill>
            <a:ln>
              <a:noFill/>
            </a:ln>
            <a:effectLst/>
          </c:spPr>
          <c:invertIfNegative val="0"/>
          <c:cat>
            <c:numRef>
              <c:f>'China v India ind fuel bar '!$D$6:$J$6</c:f>
              <c:numCache>
                <c:formatCode>General</c:formatCode>
                <c:ptCount val="7"/>
                <c:pt idx="0">
                  <c:v>2010</c:v>
                </c:pt>
                <c:pt idx="1">
                  <c:v>2015</c:v>
                </c:pt>
                <c:pt idx="2">
                  <c:v>2020</c:v>
                </c:pt>
                <c:pt idx="3">
                  <c:v>2025</c:v>
                </c:pt>
                <c:pt idx="4">
                  <c:v>2030</c:v>
                </c:pt>
                <c:pt idx="5">
                  <c:v>2035</c:v>
                </c:pt>
                <c:pt idx="6">
                  <c:v>2040</c:v>
                </c:pt>
              </c:numCache>
            </c:numRef>
          </c:cat>
          <c:val>
            <c:numRef>
              <c:f>'China v India ind fuel bar '!$D$10:$J$10</c:f>
              <c:numCache>
                <c:formatCode>General</c:formatCode>
                <c:ptCount val="7"/>
                <c:pt idx="0">
                  <c:v>10.045199999999999</c:v>
                </c:pt>
                <c:pt idx="1">
                  <c:v>14.3026</c:v>
                </c:pt>
                <c:pt idx="2">
                  <c:v>16.035299999999999</c:v>
                </c:pt>
                <c:pt idx="3">
                  <c:v>16.751899999999999</c:v>
                </c:pt>
                <c:pt idx="4">
                  <c:v>16.791799999999999</c:v>
                </c:pt>
                <c:pt idx="5">
                  <c:v>16.798999999999999</c:v>
                </c:pt>
                <c:pt idx="6">
                  <c:v>16.7026</c:v>
                </c:pt>
              </c:numCache>
            </c:numRef>
          </c:val>
        </c:ser>
        <c:ser>
          <c:idx val="4"/>
          <c:order val="4"/>
          <c:tx>
            <c:strRef>
              <c:f>'China v India ind fuel bar '!$C$11</c:f>
              <c:strCache>
                <c:ptCount val="1"/>
                <c:pt idx="0">
                  <c:v>renewables</c:v>
                </c:pt>
              </c:strCache>
            </c:strRef>
          </c:tx>
          <c:spPr>
            <a:solidFill>
              <a:schemeClr val="accent3"/>
            </a:solidFill>
            <a:ln>
              <a:noFill/>
            </a:ln>
            <a:effectLst/>
          </c:spPr>
          <c:invertIfNegative val="0"/>
          <c:cat>
            <c:numRef>
              <c:f>'China v India ind fuel bar '!$D$6:$J$6</c:f>
              <c:numCache>
                <c:formatCode>General</c:formatCode>
                <c:ptCount val="7"/>
                <c:pt idx="0">
                  <c:v>2010</c:v>
                </c:pt>
                <c:pt idx="1">
                  <c:v>2015</c:v>
                </c:pt>
                <c:pt idx="2">
                  <c:v>2020</c:v>
                </c:pt>
                <c:pt idx="3">
                  <c:v>2025</c:v>
                </c:pt>
                <c:pt idx="4">
                  <c:v>2030</c:v>
                </c:pt>
                <c:pt idx="5">
                  <c:v>2035</c:v>
                </c:pt>
                <c:pt idx="6">
                  <c:v>2040</c:v>
                </c:pt>
              </c:numCache>
            </c:numRef>
          </c:cat>
          <c:val>
            <c:numRef>
              <c:f>'China v India ind fuel bar '!$D$11:$J$11</c:f>
              <c:numCache>
                <c:formatCode>General</c:formatCode>
                <c:ptCount val="7"/>
                <c:pt idx="0">
                  <c:v>0.51370000000000005</c:v>
                </c:pt>
                <c:pt idx="1">
                  <c:v>1.0229999999999999</c:v>
                </c:pt>
                <c:pt idx="2">
                  <c:v>1.1927000000000001</c:v>
                </c:pt>
                <c:pt idx="3">
                  <c:v>1.2659</c:v>
                </c:pt>
                <c:pt idx="4">
                  <c:v>1.3220000000000001</c:v>
                </c:pt>
                <c:pt idx="5">
                  <c:v>1.3969</c:v>
                </c:pt>
                <c:pt idx="6">
                  <c:v>1.4824999999999999</c:v>
                </c:pt>
              </c:numCache>
            </c:numRef>
          </c:val>
        </c:ser>
        <c:dLbls>
          <c:showLegendKey val="0"/>
          <c:showVal val="0"/>
          <c:showCatName val="0"/>
          <c:showSerName val="0"/>
          <c:showPercent val="0"/>
          <c:showBubbleSize val="0"/>
        </c:dLbls>
        <c:gapWidth val="219"/>
        <c:overlap val="100"/>
        <c:axId val="256856304"/>
        <c:axId val="256856864"/>
      </c:barChart>
      <c:catAx>
        <c:axId val="256856304"/>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256856864"/>
        <c:crosses val="autoZero"/>
        <c:auto val="1"/>
        <c:lblAlgn val="ctr"/>
        <c:lblOffset val="100"/>
        <c:noMultiLvlLbl val="0"/>
      </c:catAx>
      <c:valAx>
        <c:axId val="256856864"/>
        <c:scaling>
          <c:orientation val="minMax"/>
          <c:max val="80"/>
        </c:scaling>
        <c:delete val="0"/>
        <c:axPos val="l"/>
        <c:majorGridlines>
          <c:spPr>
            <a:ln w="9525" cap="flat" cmpd="sng" algn="ctr">
              <a:solidFill>
                <a:schemeClr val="bg1">
                  <a:lumMod val="7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256856304"/>
        <c:crosses val="autoZero"/>
        <c:crossBetween val="between"/>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sz="900" b="0"/>
      </a:pPr>
      <a:endParaRPr lang="en-US"/>
    </a:p>
  </c:txPr>
  <c:externalData r:id="rId3">
    <c:autoUpdate val="0"/>
  </c:externalData>
  <c:userShapes r:id="rId4"/>
</c:chartSpace>
</file>

<file path=ppt/charts/chart78.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7820064158646835E-2"/>
          <c:y val="0.16544841544841546"/>
          <c:w val="0.70572652376786227"/>
          <c:h val="0.69532307032307028"/>
        </c:manualLayout>
      </c:layout>
      <c:barChart>
        <c:barDir val="col"/>
        <c:grouping val="stacked"/>
        <c:varyColors val="0"/>
        <c:ser>
          <c:idx val="0"/>
          <c:order val="0"/>
          <c:tx>
            <c:strRef>
              <c:f>'China v India ind fuel bar '!$C$12</c:f>
              <c:strCache>
                <c:ptCount val="1"/>
                <c:pt idx="0">
                  <c:v>liquids</c:v>
                </c:pt>
              </c:strCache>
            </c:strRef>
          </c:tx>
          <c:spPr>
            <a:solidFill>
              <a:schemeClr val="accent2"/>
            </a:solidFill>
            <a:ln>
              <a:noFill/>
            </a:ln>
            <a:effectLst/>
          </c:spPr>
          <c:invertIfNegative val="0"/>
          <c:cat>
            <c:numRef>
              <c:f>'China v India ind fuel bar '!$D$6:$J$6</c:f>
              <c:numCache>
                <c:formatCode>General</c:formatCode>
                <c:ptCount val="7"/>
                <c:pt idx="0">
                  <c:v>2010</c:v>
                </c:pt>
                <c:pt idx="1">
                  <c:v>2015</c:v>
                </c:pt>
                <c:pt idx="2">
                  <c:v>2020</c:v>
                </c:pt>
                <c:pt idx="3">
                  <c:v>2025</c:v>
                </c:pt>
                <c:pt idx="4">
                  <c:v>2030</c:v>
                </c:pt>
                <c:pt idx="5">
                  <c:v>2035</c:v>
                </c:pt>
                <c:pt idx="6">
                  <c:v>2040</c:v>
                </c:pt>
              </c:numCache>
            </c:numRef>
          </c:cat>
          <c:val>
            <c:numRef>
              <c:f>'China v India ind fuel bar '!$D$12:$J$12</c:f>
              <c:numCache>
                <c:formatCode>General</c:formatCode>
                <c:ptCount val="7"/>
                <c:pt idx="0">
                  <c:v>2.9773999999999998</c:v>
                </c:pt>
                <c:pt idx="1">
                  <c:v>3.4525999999999999</c:v>
                </c:pt>
                <c:pt idx="2">
                  <c:v>3.6863000000000001</c:v>
                </c:pt>
                <c:pt idx="3">
                  <c:v>4.1841999999999997</c:v>
                </c:pt>
                <c:pt idx="4">
                  <c:v>4.7804000000000002</c:v>
                </c:pt>
                <c:pt idx="5">
                  <c:v>5.4896000000000003</c:v>
                </c:pt>
                <c:pt idx="6">
                  <c:v>6.3720999999999997</c:v>
                </c:pt>
              </c:numCache>
            </c:numRef>
          </c:val>
        </c:ser>
        <c:ser>
          <c:idx val="1"/>
          <c:order val="1"/>
          <c:tx>
            <c:strRef>
              <c:f>'China v India ind fuel bar '!$C$13</c:f>
              <c:strCache>
                <c:ptCount val="1"/>
                <c:pt idx="0">
                  <c:v>natural gas</c:v>
                </c:pt>
              </c:strCache>
            </c:strRef>
          </c:tx>
          <c:spPr>
            <a:solidFill>
              <a:schemeClr val="accent1"/>
            </a:solidFill>
            <a:ln>
              <a:noFill/>
            </a:ln>
            <a:effectLst/>
          </c:spPr>
          <c:invertIfNegative val="0"/>
          <c:cat>
            <c:numRef>
              <c:f>'China v India ind fuel bar '!$D$6:$J$6</c:f>
              <c:numCache>
                <c:formatCode>General</c:formatCode>
                <c:ptCount val="7"/>
                <c:pt idx="0">
                  <c:v>2010</c:v>
                </c:pt>
                <c:pt idx="1">
                  <c:v>2015</c:v>
                </c:pt>
                <c:pt idx="2">
                  <c:v>2020</c:v>
                </c:pt>
                <c:pt idx="3">
                  <c:v>2025</c:v>
                </c:pt>
                <c:pt idx="4">
                  <c:v>2030</c:v>
                </c:pt>
                <c:pt idx="5">
                  <c:v>2035</c:v>
                </c:pt>
                <c:pt idx="6">
                  <c:v>2040</c:v>
                </c:pt>
              </c:numCache>
            </c:numRef>
          </c:cat>
          <c:val>
            <c:numRef>
              <c:f>'China v India ind fuel bar '!$D$13:$J$13</c:f>
              <c:numCache>
                <c:formatCode>General</c:formatCode>
                <c:ptCount val="7"/>
                <c:pt idx="0">
                  <c:v>1.2652000000000001</c:v>
                </c:pt>
                <c:pt idx="1">
                  <c:v>1.4685999999999999</c:v>
                </c:pt>
                <c:pt idx="2">
                  <c:v>1.5187999999999999</c:v>
                </c:pt>
                <c:pt idx="3">
                  <c:v>1.7370000000000001</c:v>
                </c:pt>
                <c:pt idx="4">
                  <c:v>2.0183</c:v>
                </c:pt>
                <c:pt idx="5">
                  <c:v>2.3401000000000001</c:v>
                </c:pt>
                <c:pt idx="6">
                  <c:v>2.7797000000000001</c:v>
                </c:pt>
              </c:numCache>
            </c:numRef>
          </c:val>
        </c:ser>
        <c:ser>
          <c:idx val="2"/>
          <c:order val="2"/>
          <c:tx>
            <c:strRef>
              <c:f>'China v India ind fuel bar '!$C$14</c:f>
              <c:strCache>
                <c:ptCount val="1"/>
                <c:pt idx="0">
                  <c:v>coal</c:v>
                </c:pt>
              </c:strCache>
            </c:strRef>
          </c:tx>
          <c:spPr>
            <a:solidFill>
              <a:schemeClr val="tx1"/>
            </a:solidFill>
            <a:ln>
              <a:noFill/>
            </a:ln>
            <a:effectLst/>
          </c:spPr>
          <c:invertIfNegative val="0"/>
          <c:cat>
            <c:numRef>
              <c:f>'China v India ind fuel bar '!$D$6:$J$6</c:f>
              <c:numCache>
                <c:formatCode>General</c:formatCode>
                <c:ptCount val="7"/>
                <c:pt idx="0">
                  <c:v>2010</c:v>
                </c:pt>
                <c:pt idx="1">
                  <c:v>2015</c:v>
                </c:pt>
                <c:pt idx="2">
                  <c:v>2020</c:v>
                </c:pt>
                <c:pt idx="3">
                  <c:v>2025</c:v>
                </c:pt>
                <c:pt idx="4">
                  <c:v>2030</c:v>
                </c:pt>
                <c:pt idx="5">
                  <c:v>2035</c:v>
                </c:pt>
                <c:pt idx="6">
                  <c:v>2040</c:v>
                </c:pt>
              </c:numCache>
            </c:numRef>
          </c:cat>
          <c:val>
            <c:numRef>
              <c:f>'China v India ind fuel bar '!$D$14:$J$14</c:f>
              <c:numCache>
                <c:formatCode>General</c:formatCode>
                <c:ptCount val="7"/>
                <c:pt idx="0">
                  <c:v>4.4303999999999997</c:v>
                </c:pt>
                <c:pt idx="1">
                  <c:v>5.6078000000000001</c:v>
                </c:pt>
                <c:pt idx="2">
                  <c:v>6.1543000000000001</c:v>
                </c:pt>
                <c:pt idx="3">
                  <c:v>7.0693999999999999</c:v>
                </c:pt>
                <c:pt idx="4">
                  <c:v>8.3272999999999993</c:v>
                </c:pt>
                <c:pt idx="5">
                  <c:v>9.8267000000000007</c:v>
                </c:pt>
                <c:pt idx="6">
                  <c:v>11.480700000000001</c:v>
                </c:pt>
              </c:numCache>
            </c:numRef>
          </c:val>
        </c:ser>
        <c:ser>
          <c:idx val="3"/>
          <c:order val="3"/>
          <c:tx>
            <c:strRef>
              <c:f>'China v India ind fuel bar '!$C$15</c:f>
              <c:strCache>
                <c:ptCount val="1"/>
                <c:pt idx="0">
                  <c:v>electricity</c:v>
                </c:pt>
              </c:strCache>
            </c:strRef>
          </c:tx>
          <c:spPr>
            <a:solidFill>
              <a:schemeClr val="accent4"/>
            </a:solidFill>
            <a:ln>
              <a:noFill/>
            </a:ln>
            <a:effectLst/>
          </c:spPr>
          <c:invertIfNegative val="0"/>
          <c:cat>
            <c:numRef>
              <c:f>'China v India ind fuel bar '!$D$6:$J$6</c:f>
              <c:numCache>
                <c:formatCode>General</c:formatCode>
                <c:ptCount val="7"/>
                <c:pt idx="0">
                  <c:v>2010</c:v>
                </c:pt>
                <c:pt idx="1">
                  <c:v>2015</c:v>
                </c:pt>
                <c:pt idx="2">
                  <c:v>2020</c:v>
                </c:pt>
                <c:pt idx="3">
                  <c:v>2025</c:v>
                </c:pt>
                <c:pt idx="4">
                  <c:v>2030</c:v>
                </c:pt>
                <c:pt idx="5">
                  <c:v>2035</c:v>
                </c:pt>
                <c:pt idx="6">
                  <c:v>2040</c:v>
                </c:pt>
              </c:numCache>
            </c:numRef>
          </c:cat>
          <c:val>
            <c:numRef>
              <c:f>'China v India ind fuel bar '!$D$15:$J$15</c:f>
              <c:numCache>
                <c:formatCode>General</c:formatCode>
                <c:ptCount val="7"/>
                <c:pt idx="0">
                  <c:v>1.4937</c:v>
                </c:pt>
                <c:pt idx="1">
                  <c:v>1.9633</c:v>
                </c:pt>
                <c:pt idx="2">
                  <c:v>2.1802000000000001</c:v>
                </c:pt>
                <c:pt idx="3">
                  <c:v>2.4666000000000001</c:v>
                </c:pt>
                <c:pt idx="4">
                  <c:v>2.7846000000000002</c:v>
                </c:pt>
                <c:pt idx="5">
                  <c:v>3.1598000000000002</c:v>
                </c:pt>
                <c:pt idx="6">
                  <c:v>3.5893999999999999</c:v>
                </c:pt>
              </c:numCache>
            </c:numRef>
          </c:val>
        </c:ser>
        <c:ser>
          <c:idx val="4"/>
          <c:order val="4"/>
          <c:tx>
            <c:strRef>
              <c:f>'China v India ind fuel bar '!$C$16</c:f>
              <c:strCache>
                <c:ptCount val="1"/>
                <c:pt idx="0">
                  <c:v>renewables</c:v>
                </c:pt>
              </c:strCache>
            </c:strRef>
          </c:tx>
          <c:spPr>
            <a:solidFill>
              <a:schemeClr val="accent3"/>
            </a:solidFill>
            <a:ln>
              <a:noFill/>
            </a:ln>
            <a:effectLst/>
          </c:spPr>
          <c:invertIfNegative val="0"/>
          <c:cat>
            <c:numRef>
              <c:f>'China v India ind fuel bar '!$D$6:$J$6</c:f>
              <c:numCache>
                <c:formatCode>General</c:formatCode>
                <c:ptCount val="7"/>
                <c:pt idx="0">
                  <c:v>2010</c:v>
                </c:pt>
                <c:pt idx="1">
                  <c:v>2015</c:v>
                </c:pt>
                <c:pt idx="2">
                  <c:v>2020</c:v>
                </c:pt>
                <c:pt idx="3">
                  <c:v>2025</c:v>
                </c:pt>
                <c:pt idx="4">
                  <c:v>2030</c:v>
                </c:pt>
                <c:pt idx="5">
                  <c:v>2035</c:v>
                </c:pt>
                <c:pt idx="6">
                  <c:v>2040</c:v>
                </c:pt>
              </c:numCache>
            </c:numRef>
          </c:cat>
          <c:val>
            <c:numRef>
              <c:f>'China v India ind fuel bar '!$D$16:$J$16</c:f>
              <c:numCache>
                <c:formatCode>General</c:formatCode>
                <c:ptCount val="7"/>
                <c:pt idx="0">
                  <c:v>1.7502</c:v>
                </c:pt>
                <c:pt idx="1">
                  <c:v>2.1377999999999999</c:v>
                </c:pt>
                <c:pt idx="2">
                  <c:v>2.2193999999999998</c:v>
                </c:pt>
                <c:pt idx="3">
                  <c:v>2.4714</c:v>
                </c:pt>
                <c:pt idx="4">
                  <c:v>2.9070999999999998</c:v>
                </c:pt>
                <c:pt idx="5">
                  <c:v>3.4660000000000002</c:v>
                </c:pt>
                <c:pt idx="6">
                  <c:v>4.0937999999999999</c:v>
                </c:pt>
              </c:numCache>
            </c:numRef>
          </c:val>
        </c:ser>
        <c:dLbls>
          <c:showLegendKey val="0"/>
          <c:showVal val="0"/>
          <c:showCatName val="0"/>
          <c:showSerName val="0"/>
          <c:showPercent val="0"/>
          <c:showBubbleSize val="0"/>
        </c:dLbls>
        <c:gapWidth val="219"/>
        <c:overlap val="100"/>
        <c:axId val="256861344"/>
        <c:axId val="256861904"/>
      </c:barChart>
      <c:catAx>
        <c:axId val="256861344"/>
        <c:scaling>
          <c:orientation val="minMax"/>
        </c:scaling>
        <c:delete val="0"/>
        <c:axPos val="b"/>
        <c:numFmt formatCode="General" sourceLinked="1"/>
        <c:majorTickMark val="out"/>
        <c:minorTickMark val="none"/>
        <c:tickLblPos val="nextTo"/>
        <c:spPr>
          <a:noFill/>
          <a:ln w="12700"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256861904"/>
        <c:crosses val="autoZero"/>
        <c:auto val="1"/>
        <c:lblAlgn val="ctr"/>
        <c:lblOffset val="100"/>
        <c:noMultiLvlLbl val="0"/>
      </c:catAx>
      <c:valAx>
        <c:axId val="256861904"/>
        <c:scaling>
          <c:orientation val="minMax"/>
          <c:max val="80"/>
        </c:scaling>
        <c:delete val="0"/>
        <c:axPos val="l"/>
        <c:majorGridlines>
          <c:spPr>
            <a:ln w="9525" cap="flat" cmpd="sng" algn="ctr">
              <a:solidFill>
                <a:schemeClr val="bg1">
                  <a:lumMod val="7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256861344"/>
        <c:crosses val="autoZero"/>
        <c:crossBetween val="between"/>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3">
    <c:autoUpdate val="0"/>
  </c:externalData>
  <c:userShapes r:id="rId4"/>
</c:chartSpace>
</file>

<file path=ppt/charts/chart79.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6269765059855323E-2"/>
          <c:y val="5.5001980517505919E-2"/>
          <c:w val="0.76415996780890205"/>
          <c:h val="0.85603670243992813"/>
        </c:manualLayout>
      </c:layout>
      <c:areaChart>
        <c:grouping val="stacked"/>
        <c:varyColors val="0"/>
        <c:ser>
          <c:idx val="1"/>
          <c:order val="0"/>
          <c:tx>
            <c:strRef>
              <c:f>GlobalConsumption!$B$6</c:f>
              <c:strCache>
                <c:ptCount val="1"/>
                <c:pt idx="0">
                  <c:v>World: Motor Gasoline and E85</c:v>
                </c:pt>
              </c:strCache>
            </c:strRef>
          </c:tx>
          <c:spPr>
            <a:solidFill>
              <a:schemeClr val="tx2"/>
            </a:solidFill>
            <a:ln>
              <a:noFill/>
            </a:ln>
            <a:effectLst/>
          </c:spPr>
          <c:cat>
            <c:numRef>
              <c:f>GlobalConsumption!$H$5:$AG$5</c:f>
              <c:numCache>
                <c:formatCode>General</c:formatCode>
                <c:ptCount val="2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numCache>
            </c:numRef>
          </c:cat>
          <c:val>
            <c:numRef>
              <c:f>GlobalConsumption!$H$6:$AG$6</c:f>
              <c:numCache>
                <c:formatCode>General</c:formatCode>
                <c:ptCount val="26"/>
                <c:pt idx="0">
                  <c:v>44.172800000000002</c:v>
                </c:pt>
                <c:pt idx="1">
                  <c:v>44.647300000000001</c:v>
                </c:pt>
                <c:pt idx="2">
                  <c:v>45.012500000000003</c:v>
                </c:pt>
                <c:pt idx="3">
                  <c:v>45.2958</c:v>
                </c:pt>
                <c:pt idx="4">
                  <c:v>45.435200000000002</c:v>
                </c:pt>
                <c:pt idx="5">
                  <c:v>45.611699999999999</c:v>
                </c:pt>
                <c:pt idx="6">
                  <c:v>45.7455</c:v>
                </c:pt>
                <c:pt idx="7">
                  <c:v>45.813699999999997</c:v>
                </c:pt>
                <c:pt idx="8">
                  <c:v>45.807299999999998</c:v>
                </c:pt>
                <c:pt idx="9">
                  <c:v>45.788499999999999</c:v>
                </c:pt>
                <c:pt idx="10">
                  <c:v>45.762599999999999</c:v>
                </c:pt>
                <c:pt idx="11">
                  <c:v>45.852800000000002</c:v>
                </c:pt>
                <c:pt idx="12">
                  <c:v>45.988</c:v>
                </c:pt>
                <c:pt idx="13">
                  <c:v>46.186399999999999</c:v>
                </c:pt>
                <c:pt idx="14">
                  <c:v>46.396299999999997</c:v>
                </c:pt>
                <c:pt idx="15">
                  <c:v>46.586300000000001</c:v>
                </c:pt>
                <c:pt idx="16">
                  <c:v>46.813299999999998</c:v>
                </c:pt>
                <c:pt idx="17">
                  <c:v>47.070099999999996</c:v>
                </c:pt>
                <c:pt idx="18">
                  <c:v>47.404699999999998</c:v>
                </c:pt>
                <c:pt idx="19">
                  <c:v>47.798099999999998</c:v>
                </c:pt>
                <c:pt idx="20">
                  <c:v>48.230200000000004</c:v>
                </c:pt>
                <c:pt idx="21">
                  <c:v>48.676299999999998</c:v>
                </c:pt>
                <c:pt idx="22">
                  <c:v>49.151600000000002</c:v>
                </c:pt>
                <c:pt idx="23">
                  <c:v>49.669400000000003</c:v>
                </c:pt>
                <c:pt idx="24">
                  <c:v>50.194299999999998</c:v>
                </c:pt>
                <c:pt idx="25">
                  <c:v>50.7121</c:v>
                </c:pt>
              </c:numCache>
            </c:numRef>
          </c:val>
        </c:ser>
        <c:ser>
          <c:idx val="2"/>
          <c:order val="1"/>
          <c:tx>
            <c:strRef>
              <c:f>GlobalConsumption!$B$7</c:f>
              <c:strCache>
                <c:ptCount val="1"/>
                <c:pt idx="0">
                  <c:v>World: Distillate Fuel Oil and Biodiesel</c:v>
                </c:pt>
              </c:strCache>
            </c:strRef>
          </c:tx>
          <c:spPr>
            <a:solidFill>
              <a:schemeClr val="bg1">
                <a:lumMod val="50000"/>
              </a:schemeClr>
            </a:solidFill>
            <a:ln>
              <a:noFill/>
            </a:ln>
            <a:effectLst/>
          </c:spPr>
          <c:cat>
            <c:numRef>
              <c:f>GlobalConsumption!$H$5:$AG$5</c:f>
              <c:numCache>
                <c:formatCode>General</c:formatCode>
                <c:ptCount val="2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numCache>
            </c:numRef>
          </c:cat>
          <c:val>
            <c:numRef>
              <c:f>GlobalConsumption!$H$7:$AG$7</c:f>
              <c:numCache>
                <c:formatCode>General</c:formatCode>
                <c:ptCount val="26"/>
                <c:pt idx="0">
                  <c:v>40.505699999999997</c:v>
                </c:pt>
                <c:pt idx="1">
                  <c:v>40.761299999999999</c:v>
                </c:pt>
                <c:pt idx="2">
                  <c:v>41.122</c:v>
                </c:pt>
                <c:pt idx="3">
                  <c:v>40.836599999999997</c:v>
                </c:pt>
                <c:pt idx="4">
                  <c:v>40.8626</c:v>
                </c:pt>
                <c:pt idx="5">
                  <c:v>41.031300000000002</c:v>
                </c:pt>
                <c:pt idx="6">
                  <c:v>41.500399999999999</c:v>
                </c:pt>
                <c:pt idx="7">
                  <c:v>41.886200000000002</c:v>
                </c:pt>
                <c:pt idx="8">
                  <c:v>42.088799999999999</c:v>
                </c:pt>
                <c:pt idx="9">
                  <c:v>42.316200000000002</c:v>
                </c:pt>
                <c:pt idx="10">
                  <c:v>42.366900000000001</c:v>
                </c:pt>
                <c:pt idx="11">
                  <c:v>42.363399999999999</c:v>
                </c:pt>
                <c:pt idx="12">
                  <c:v>42.318300000000001</c:v>
                </c:pt>
                <c:pt idx="13">
                  <c:v>42.320099999999996</c:v>
                </c:pt>
                <c:pt idx="14">
                  <c:v>42.261499999999998</c:v>
                </c:pt>
                <c:pt idx="15">
                  <c:v>42.1496</c:v>
                </c:pt>
                <c:pt idx="16">
                  <c:v>42.0593</c:v>
                </c:pt>
                <c:pt idx="17">
                  <c:v>41.9788</c:v>
                </c:pt>
                <c:pt idx="18">
                  <c:v>42.029200000000003</c:v>
                </c:pt>
                <c:pt idx="19">
                  <c:v>42.084899999999998</c:v>
                </c:pt>
                <c:pt idx="20">
                  <c:v>42.253900000000002</c:v>
                </c:pt>
                <c:pt idx="21">
                  <c:v>42.320500000000003</c:v>
                </c:pt>
                <c:pt idx="22">
                  <c:v>42.514499999999998</c:v>
                </c:pt>
                <c:pt idx="23">
                  <c:v>42.683100000000003</c:v>
                </c:pt>
                <c:pt idx="24">
                  <c:v>42.891599999999997</c:v>
                </c:pt>
                <c:pt idx="25">
                  <c:v>43.088099999999997</c:v>
                </c:pt>
              </c:numCache>
            </c:numRef>
          </c:val>
        </c:ser>
        <c:ser>
          <c:idx val="3"/>
          <c:order val="2"/>
          <c:tx>
            <c:strRef>
              <c:f>GlobalConsumption!$B$8</c:f>
              <c:strCache>
                <c:ptCount val="1"/>
                <c:pt idx="0">
                  <c:v>World: Residual Fuel Oil</c:v>
                </c:pt>
              </c:strCache>
            </c:strRef>
          </c:tx>
          <c:spPr>
            <a:solidFill>
              <a:schemeClr val="accent3"/>
            </a:solidFill>
            <a:ln>
              <a:noFill/>
            </a:ln>
            <a:effectLst/>
          </c:spPr>
          <c:cat>
            <c:numRef>
              <c:f>GlobalConsumption!$H$5:$AG$5</c:f>
              <c:numCache>
                <c:formatCode>General</c:formatCode>
                <c:ptCount val="2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numCache>
            </c:numRef>
          </c:cat>
          <c:val>
            <c:numRef>
              <c:f>GlobalConsumption!$H$8:$AG$8</c:f>
              <c:numCache>
                <c:formatCode>General</c:formatCode>
                <c:ptCount val="26"/>
                <c:pt idx="0">
                  <c:v>7.4547999999999996</c:v>
                </c:pt>
                <c:pt idx="1">
                  <c:v>7.5728999999999997</c:v>
                </c:pt>
                <c:pt idx="2">
                  <c:v>7.5019999999999998</c:v>
                </c:pt>
                <c:pt idx="3">
                  <c:v>7.5594999999999999</c:v>
                </c:pt>
                <c:pt idx="4">
                  <c:v>7.5838000000000001</c:v>
                </c:pt>
                <c:pt idx="5">
                  <c:v>7.6398000000000001</c:v>
                </c:pt>
                <c:pt idx="6">
                  <c:v>7.6456999999999997</c:v>
                </c:pt>
                <c:pt idx="7">
                  <c:v>7.6656000000000004</c:v>
                </c:pt>
                <c:pt idx="8">
                  <c:v>7.6985999999999999</c:v>
                </c:pt>
                <c:pt idx="9">
                  <c:v>7.7229999999999999</c:v>
                </c:pt>
                <c:pt idx="10">
                  <c:v>7.7229999999999999</c:v>
                </c:pt>
                <c:pt idx="11">
                  <c:v>7.7329999999999997</c:v>
                </c:pt>
                <c:pt idx="12">
                  <c:v>7.7110000000000003</c:v>
                </c:pt>
                <c:pt idx="13">
                  <c:v>7.7363</c:v>
                </c:pt>
                <c:pt idx="14">
                  <c:v>7.7511999999999999</c:v>
                </c:pt>
                <c:pt idx="15">
                  <c:v>7.7549000000000001</c:v>
                </c:pt>
                <c:pt idx="16">
                  <c:v>7.7535999999999996</c:v>
                </c:pt>
                <c:pt idx="17">
                  <c:v>7.7427000000000001</c:v>
                </c:pt>
                <c:pt idx="18">
                  <c:v>7.7571000000000003</c:v>
                </c:pt>
                <c:pt idx="19">
                  <c:v>7.7512999999999996</c:v>
                </c:pt>
                <c:pt idx="20">
                  <c:v>7.7576999999999998</c:v>
                </c:pt>
                <c:pt idx="21">
                  <c:v>7.7301000000000002</c:v>
                </c:pt>
                <c:pt idx="22">
                  <c:v>7.7115</c:v>
                </c:pt>
                <c:pt idx="23">
                  <c:v>7.6828000000000003</c:v>
                </c:pt>
                <c:pt idx="24">
                  <c:v>7.6421999999999999</c:v>
                </c:pt>
                <c:pt idx="25">
                  <c:v>7.6101999999999999</c:v>
                </c:pt>
              </c:numCache>
            </c:numRef>
          </c:val>
        </c:ser>
        <c:ser>
          <c:idx val="4"/>
          <c:order val="3"/>
          <c:tx>
            <c:strRef>
              <c:f>GlobalConsumption!$B$9</c:f>
              <c:strCache>
                <c:ptCount val="1"/>
                <c:pt idx="0">
                  <c:v>World: Liquefied Petroleum Gas</c:v>
                </c:pt>
              </c:strCache>
            </c:strRef>
          </c:tx>
          <c:spPr>
            <a:solidFill>
              <a:schemeClr val="accent5"/>
            </a:solidFill>
            <a:ln>
              <a:noFill/>
            </a:ln>
            <a:effectLst/>
          </c:spPr>
          <c:cat>
            <c:numRef>
              <c:f>GlobalConsumption!$H$5:$AG$5</c:f>
              <c:numCache>
                <c:formatCode>General</c:formatCode>
                <c:ptCount val="2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numCache>
            </c:numRef>
          </c:cat>
          <c:val>
            <c:numRef>
              <c:f>GlobalConsumption!$H$9:$AG$9</c:f>
              <c:numCache>
                <c:formatCode>General</c:formatCode>
                <c:ptCount val="26"/>
                <c:pt idx="0">
                  <c:v>0.53669999999999995</c:v>
                </c:pt>
                <c:pt idx="1">
                  <c:v>0.54930000000000001</c:v>
                </c:pt>
                <c:pt idx="2">
                  <c:v>0.55789999999999995</c:v>
                </c:pt>
                <c:pt idx="3">
                  <c:v>0.5625</c:v>
                </c:pt>
                <c:pt idx="4">
                  <c:v>0.56420000000000003</c:v>
                </c:pt>
                <c:pt idx="5">
                  <c:v>0.56279999999999997</c:v>
                </c:pt>
                <c:pt idx="6">
                  <c:v>0.56200000000000006</c:v>
                </c:pt>
                <c:pt idx="7">
                  <c:v>0.55900000000000005</c:v>
                </c:pt>
                <c:pt idx="8">
                  <c:v>0.55289999999999995</c:v>
                </c:pt>
                <c:pt idx="9">
                  <c:v>0.54469999999999996</c:v>
                </c:pt>
                <c:pt idx="10">
                  <c:v>0.53500000000000003</c:v>
                </c:pt>
                <c:pt idx="11">
                  <c:v>0.52590000000000003</c:v>
                </c:pt>
                <c:pt idx="12">
                  <c:v>0.51380000000000003</c:v>
                </c:pt>
                <c:pt idx="13">
                  <c:v>0.50129999999999997</c:v>
                </c:pt>
                <c:pt idx="14">
                  <c:v>0.48780000000000001</c:v>
                </c:pt>
                <c:pt idx="15">
                  <c:v>0.47289999999999999</c:v>
                </c:pt>
                <c:pt idx="16">
                  <c:v>0.4617</c:v>
                </c:pt>
                <c:pt idx="17">
                  <c:v>0.45119999999999999</c:v>
                </c:pt>
                <c:pt idx="18">
                  <c:v>0.44169999999999998</c:v>
                </c:pt>
                <c:pt idx="19">
                  <c:v>0.43330000000000002</c:v>
                </c:pt>
                <c:pt idx="20">
                  <c:v>0.42630000000000001</c:v>
                </c:pt>
                <c:pt idx="21">
                  <c:v>0.4204</c:v>
                </c:pt>
                <c:pt idx="22">
                  <c:v>0.41510000000000002</c:v>
                </c:pt>
                <c:pt idx="23">
                  <c:v>0.4108</c:v>
                </c:pt>
                <c:pt idx="24">
                  <c:v>0.40720000000000001</c:v>
                </c:pt>
                <c:pt idx="25">
                  <c:v>0.40200000000000002</c:v>
                </c:pt>
              </c:numCache>
            </c:numRef>
          </c:val>
        </c:ser>
        <c:ser>
          <c:idx val="5"/>
          <c:order val="4"/>
          <c:tx>
            <c:strRef>
              <c:f>GlobalConsumption!$B$10</c:f>
              <c:strCache>
                <c:ptCount val="1"/>
                <c:pt idx="0">
                  <c:v>World: Jet Fuel</c:v>
                </c:pt>
              </c:strCache>
            </c:strRef>
          </c:tx>
          <c:spPr>
            <a:solidFill>
              <a:schemeClr val="accent5"/>
            </a:solidFill>
            <a:ln>
              <a:noFill/>
            </a:ln>
            <a:effectLst/>
          </c:spPr>
          <c:cat>
            <c:numRef>
              <c:f>GlobalConsumption!$H$5:$AG$5</c:f>
              <c:numCache>
                <c:formatCode>General</c:formatCode>
                <c:ptCount val="2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numCache>
            </c:numRef>
          </c:cat>
          <c:val>
            <c:numRef>
              <c:f>GlobalConsumption!$H$10:$AG$10</c:f>
              <c:numCache>
                <c:formatCode>General</c:formatCode>
                <c:ptCount val="26"/>
                <c:pt idx="0">
                  <c:v>12.0413</c:v>
                </c:pt>
                <c:pt idx="1">
                  <c:v>12.0267</c:v>
                </c:pt>
                <c:pt idx="2">
                  <c:v>12.0853</c:v>
                </c:pt>
                <c:pt idx="3">
                  <c:v>12.4808</c:v>
                </c:pt>
                <c:pt idx="4">
                  <c:v>12.8552</c:v>
                </c:pt>
                <c:pt idx="5">
                  <c:v>13.101699999999999</c:v>
                </c:pt>
                <c:pt idx="6">
                  <c:v>13.5586</c:v>
                </c:pt>
                <c:pt idx="7">
                  <c:v>14.016999999999999</c:v>
                </c:pt>
                <c:pt idx="8">
                  <c:v>14.460699999999999</c:v>
                </c:pt>
                <c:pt idx="9">
                  <c:v>14.900600000000001</c:v>
                </c:pt>
                <c:pt idx="10">
                  <c:v>15.35</c:v>
                </c:pt>
                <c:pt idx="11">
                  <c:v>15.800800000000001</c:v>
                </c:pt>
                <c:pt idx="12">
                  <c:v>16.262799999999999</c:v>
                </c:pt>
                <c:pt idx="13">
                  <c:v>16.740300000000001</c:v>
                </c:pt>
                <c:pt idx="14">
                  <c:v>17.220700000000001</c:v>
                </c:pt>
                <c:pt idx="15">
                  <c:v>17.701499999999999</c:v>
                </c:pt>
                <c:pt idx="16">
                  <c:v>18.186699999999998</c:v>
                </c:pt>
                <c:pt idx="17">
                  <c:v>18.679600000000001</c:v>
                </c:pt>
                <c:pt idx="18">
                  <c:v>19.185700000000001</c:v>
                </c:pt>
                <c:pt idx="19">
                  <c:v>19.7166</c:v>
                </c:pt>
                <c:pt idx="20">
                  <c:v>20.256399999999999</c:v>
                </c:pt>
                <c:pt idx="21">
                  <c:v>20.804400000000001</c:v>
                </c:pt>
                <c:pt idx="22">
                  <c:v>21.343900000000001</c:v>
                </c:pt>
                <c:pt idx="23">
                  <c:v>21.901900000000001</c:v>
                </c:pt>
                <c:pt idx="24">
                  <c:v>22.464200000000002</c:v>
                </c:pt>
                <c:pt idx="25">
                  <c:v>23.0063</c:v>
                </c:pt>
              </c:numCache>
            </c:numRef>
          </c:val>
        </c:ser>
        <c:ser>
          <c:idx val="6"/>
          <c:order val="5"/>
          <c:tx>
            <c:strRef>
              <c:f>GlobalConsumption!$B$11</c:f>
              <c:strCache>
                <c:ptCount val="1"/>
                <c:pt idx="0">
                  <c:v>World: Other Liquids</c:v>
                </c:pt>
              </c:strCache>
            </c:strRef>
          </c:tx>
          <c:spPr>
            <a:solidFill>
              <a:schemeClr val="accent1">
                <a:lumMod val="60000"/>
              </a:schemeClr>
            </a:solidFill>
            <a:ln>
              <a:noFill/>
            </a:ln>
            <a:effectLst/>
          </c:spPr>
          <c:cat>
            <c:numRef>
              <c:f>GlobalConsumption!$H$5:$AG$5</c:f>
              <c:numCache>
                <c:formatCode>General</c:formatCode>
                <c:ptCount val="2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numCache>
            </c:numRef>
          </c:cat>
          <c:val>
            <c:numRef>
              <c:f>GlobalConsumption!$H$11:$AG$11</c:f>
              <c:numCache>
                <c:formatCode>General</c:formatCode>
                <c:ptCount val="26"/>
                <c:pt idx="0">
                  <c:v>0.44679999999999997</c:v>
                </c:pt>
                <c:pt idx="1">
                  <c:v>0.4476</c:v>
                </c:pt>
                <c:pt idx="2">
                  <c:v>0.45290000000000002</c:v>
                </c:pt>
                <c:pt idx="3">
                  <c:v>0.45700000000000002</c:v>
                </c:pt>
                <c:pt idx="4">
                  <c:v>0.45979999999999999</c:v>
                </c:pt>
                <c:pt idx="5">
                  <c:v>0.46189999999999998</c:v>
                </c:pt>
                <c:pt idx="6">
                  <c:v>0.46429999999999999</c:v>
                </c:pt>
                <c:pt idx="7">
                  <c:v>0.46789999999999998</c:v>
                </c:pt>
                <c:pt idx="8">
                  <c:v>0.4723</c:v>
                </c:pt>
                <c:pt idx="9">
                  <c:v>0.47670000000000001</c:v>
                </c:pt>
                <c:pt idx="10">
                  <c:v>0.48020000000000002</c:v>
                </c:pt>
                <c:pt idx="11">
                  <c:v>0.48380000000000001</c:v>
                </c:pt>
                <c:pt idx="12">
                  <c:v>0.48580000000000001</c:v>
                </c:pt>
                <c:pt idx="13">
                  <c:v>0.48949999999999999</c:v>
                </c:pt>
                <c:pt idx="14">
                  <c:v>0.4924</c:v>
                </c:pt>
                <c:pt idx="15">
                  <c:v>0.49469999999999997</c:v>
                </c:pt>
                <c:pt idx="16">
                  <c:v>0.4965</c:v>
                </c:pt>
                <c:pt idx="17">
                  <c:v>0.49769999999999998</c:v>
                </c:pt>
                <c:pt idx="18">
                  <c:v>0.49959999999999999</c:v>
                </c:pt>
                <c:pt idx="19">
                  <c:v>0.50070000000000003</c:v>
                </c:pt>
                <c:pt idx="20">
                  <c:v>0.50219999999999998</c:v>
                </c:pt>
                <c:pt idx="21">
                  <c:v>0.50239999999999996</c:v>
                </c:pt>
                <c:pt idx="22">
                  <c:v>0.50280000000000002</c:v>
                </c:pt>
                <c:pt idx="23">
                  <c:v>0.50270000000000004</c:v>
                </c:pt>
                <c:pt idx="24">
                  <c:v>0.50190000000000001</c:v>
                </c:pt>
                <c:pt idx="25">
                  <c:v>0.50139999999999996</c:v>
                </c:pt>
              </c:numCache>
            </c:numRef>
          </c:val>
        </c:ser>
        <c:ser>
          <c:idx val="7"/>
          <c:order val="6"/>
          <c:tx>
            <c:strRef>
              <c:f>GlobalConsumption!$B$12</c:f>
              <c:strCache>
                <c:ptCount val="1"/>
                <c:pt idx="0">
                  <c:v>World: Natural Gas</c:v>
                </c:pt>
              </c:strCache>
            </c:strRef>
          </c:tx>
          <c:spPr>
            <a:solidFill>
              <a:schemeClr val="accent1"/>
            </a:solidFill>
            <a:ln>
              <a:noFill/>
            </a:ln>
            <a:effectLst/>
          </c:spPr>
          <c:cat>
            <c:numRef>
              <c:f>GlobalConsumption!$H$5:$AG$5</c:f>
              <c:numCache>
                <c:formatCode>General</c:formatCode>
                <c:ptCount val="2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numCache>
            </c:numRef>
          </c:cat>
          <c:val>
            <c:numRef>
              <c:f>GlobalConsumption!$H$12:$AG$12</c:f>
              <c:numCache>
                <c:formatCode>General</c:formatCode>
                <c:ptCount val="26"/>
                <c:pt idx="0">
                  <c:v>3.8693</c:v>
                </c:pt>
                <c:pt idx="1">
                  <c:v>3.9878999999999998</c:v>
                </c:pt>
                <c:pt idx="2">
                  <c:v>4.1025</c:v>
                </c:pt>
                <c:pt idx="3">
                  <c:v>4.2629000000000001</c:v>
                </c:pt>
                <c:pt idx="4">
                  <c:v>4.4500999999999999</c:v>
                </c:pt>
                <c:pt idx="5">
                  <c:v>4.6581000000000001</c:v>
                </c:pt>
                <c:pt idx="6">
                  <c:v>4.8943000000000003</c:v>
                </c:pt>
                <c:pt idx="7">
                  <c:v>5.1546000000000003</c:v>
                </c:pt>
                <c:pt idx="8">
                  <c:v>5.4375999999999998</c:v>
                </c:pt>
                <c:pt idx="9">
                  <c:v>5.7434000000000003</c:v>
                </c:pt>
                <c:pt idx="10">
                  <c:v>6.0542999999999996</c:v>
                </c:pt>
                <c:pt idx="11">
                  <c:v>6.3686999999999996</c:v>
                </c:pt>
                <c:pt idx="12">
                  <c:v>6.6801000000000004</c:v>
                </c:pt>
                <c:pt idx="13">
                  <c:v>7.0075000000000003</c:v>
                </c:pt>
                <c:pt idx="14">
                  <c:v>7.3396999999999997</c:v>
                </c:pt>
                <c:pt idx="15">
                  <c:v>7.6646999999999998</c:v>
                </c:pt>
                <c:pt idx="16">
                  <c:v>8.0318000000000005</c:v>
                </c:pt>
                <c:pt idx="17">
                  <c:v>8.4251000000000005</c:v>
                </c:pt>
                <c:pt idx="18">
                  <c:v>8.8428000000000004</c:v>
                </c:pt>
                <c:pt idx="19">
                  <c:v>9.2998999999999992</c:v>
                </c:pt>
                <c:pt idx="20">
                  <c:v>9.7841000000000005</c:v>
                </c:pt>
                <c:pt idx="21">
                  <c:v>10.280099999999999</c:v>
                </c:pt>
                <c:pt idx="22">
                  <c:v>10.8024</c:v>
                </c:pt>
                <c:pt idx="23">
                  <c:v>11.355700000000001</c:v>
                </c:pt>
                <c:pt idx="24">
                  <c:v>11.937900000000001</c:v>
                </c:pt>
                <c:pt idx="25">
                  <c:v>12.542</c:v>
                </c:pt>
              </c:numCache>
            </c:numRef>
          </c:val>
        </c:ser>
        <c:ser>
          <c:idx val="8"/>
          <c:order val="7"/>
          <c:tx>
            <c:strRef>
              <c:f>GlobalConsumption!$B$13</c:f>
              <c:strCache>
                <c:ptCount val="1"/>
                <c:pt idx="0">
                  <c:v>World: Electricity</c:v>
                </c:pt>
              </c:strCache>
            </c:strRef>
          </c:tx>
          <c:spPr>
            <a:solidFill>
              <a:srgbClr val="FFDA00"/>
            </a:solidFill>
            <a:ln>
              <a:noFill/>
            </a:ln>
            <a:effectLst/>
          </c:spPr>
          <c:cat>
            <c:numRef>
              <c:f>GlobalConsumption!$H$5:$AG$5</c:f>
              <c:numCache>
                <c:formatCode>General</c:formatCode>
                <c:ptCount val="2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numCache>
            </c:numRef>
          </c:cat>
          <c:val>
            <c:numRef>
              <c:f>GlobalConsumption!$H$13:$AG$13</c:f>
              <c:numCache>
                <c:formatCode>General</c:formatCode>
                <c:ptCount val="26"/>
                <c:pt idx="0">
                  <c:v>1.4754</c:v>
                </c:pt>
                <c:pt idx="1">
                  <c:v>1.5403</c:v>
                </c:pt>
                <c:pt idx="2">
                  <c:v>1.5723</c:v>
                </c:pt>
                <c:pt idx="3">
                  <c:v>1.6099000000000001</c:v>
                </c:pt>
                <c:pt idx="4">
                  <c:v>1.6581999999999999</c:v>
                </c:pt>
                <c:pt idx="5">
                  <c:v>1.7208000000000001</c:v>
                </c:pt>
                <c:pt idx="6">
                  <c:v>1.7945</c:v>
                </c:pt>
                <c:pt idx="7">
                  <c:v>1.8803000000000001</c:v>
                </c:pt>
                <c:pt idx="8">
                  <c:v>1.9681</c:v>
                </c:pt>
                <c:pt idx="9">
                  <c:v>2.0589</c:v>
                </c:pt>
                <c:pt idx="10">
                  <c:v>2.1560000000000001</c:v>
                </c:pt>
                <c:pt idx="11">
                  <c:v>2.2475999999999998</c:v>
                </c:pt>
                <c:pt idx="12">
                  <c:v>2.3500999999999999</c:v>
                </c:pt>
                <c:pt idx="13">
                  <c:v>2.4565999999999999</c:v>
                </c:pt>
                <c:pt idx="14">
                  <c:v>2.5710000000000002</c:v>
                </c:pt>
                <c:pt idx="15">
                  <c:v>2.6943999999999999</c:v>
                </c:pt>
                <c:pt idx="16">
                  <c:v>2.8235000000000001</c:v>
                </c:pt>
                <c:pt idx="17">
                  <c:v>2.9592000000000001</c:v>
                </c:pt>
                <c:pt idx="18">
                  <c:v>3.1072000000000002</c:v>
                </c:pt>
                <c:pt idx="19">
                  <c:v>3.2641</c:v>
                </c:pt>
                <c:pt idx="20">
                  <c:v>3.4401000000000002</c:v>
                </c:pt>
                <c:pt idx="21">
                  <c:v>3.6198000000000001</c:v>
                </c:pt>
                <c:pt idx="22">
                  <c:v>3.8090999999999999</c:v>
                </c:pt>
                <c:pt idx="23">
                  <c:v>3.9990000000000001</c:v>
                </c:pt>
                <c:pt idx="24">
                  <c:v>4.1881000000000004</c:v>
                </c:pt>
                <c:pt idx="25">
                  <c:v>4.3878000000000004</c:v>
                </c:pt>
              </c:numCache>
            </c:numRef>
          </c:val>
        </c:ser>
        <c:dLbls>
          <c:showLegendKey val="0"/>
          <c:showVal val="0"/>
          <c:showCatName val="0"/>
          <c:showSerName val="0"/>
          <c:showPercent val="0"/>
          <c:showBubbleSize val="0"/>
        </c:dLbls>
        <c:axId val="256868064"/>
        <c:axId val="256868624"/>
      </c:areaChart>
      <c:catAx>
        <c:axId val="256868064"/>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256868624"/>
        <c:crosses val="autoZero"/>
        <c:auto val="1"/>
        <c:lblAlgn val="ctr"/>
        <c:lblOffset val="100"/>
        <c:tickLblSkip val="5"/>
        <c:tickMarkSkip val="5"/>
        <c:noMultiLvlLbl val="0"/>
      </c:catAx>
      <c:valAx>
        <c:axId val="256868624"/>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256868064"/>
        <c:crosses val="autoZero"/>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a:pPr>
      <a:endParaRPr lang="en-US"/>
    </a:p>
  </c:txPr>
  <c:externalData r:id="rId3">
    <c:autoUpdate val="0"/>
  </c:externalData>
  <c:userShapes r:id="rId4"/>
</c:chartSpace>
</file>

<file path=ppt/charts/chart80.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5484106153397494E-2"/>
          <c:y val="7.0186578299137228E-2"/>
          <c:w val="0.77757144940215828"/>
          <c:h val="0.8224139120877112"/>
        </c:manualLayout>
      </c:layout>
      <c:scatterChart>
        <c:scatterStyle val="lineMarker"/>
        <c:varyColors val="0"/>
        <c:ser>
          <c:idx val="2"/>
          <c:order val="0"/>
          <c:tx>
            <c:strRef>
              <c:f>OECDvNonOECD!$B$7</c:f>
              <c:strCache>
                <c:ptCount val="1"/>
                <c:pt idx="0">
                  <c:v>Total OECD: Total</c:v>
                </c:pt>
              </c:strCache>
            </c:strRef>
          </c:tx>
          <c:spPr>
            <a:ln w="22225" cap="rnd">
              <a:solidFill>
                <a:schemeClr val="tx2"/>
              </a:solidFill>
              <a:round/>
            </a:ln>
            <a:effectLst/>
          </c:spPr>
          <c:marker>
            <c:symbol val="none"/>
          </c:marker>
          <c:xVal>
            <c:numRef>
              <c:f>OECDvNonOECD!$C$5:$AB$5</c:f>
              <c:numCache>
                <c:formatCode>General</c:formatCode>
                <c:ptCount val="2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numCache>
            </c:numRef>
          </c:xVal>
          <c:yVal>
            <c:numRef>
              <c:f>OECDvNonOECD!$C$7:$AB$7</c:f>
              <c:numCache>
                <c:formatCode>General</c:formatCode>
                <c:ptCount val="26"/>
                <c:pt idx="0">
                  <c:v>59.383499999999998</c:v>
                </c:pt>
                <c:pt idx="1">
                  <c:v>59.654600000000002</c:v>
                </c:pt>
                <c:pt idx="2">
                  <c:v>59.627699999999997</c:v>
                </c:pt>
                <c:pt idx="3">
                  <c:v>59.466799999999999</c:v>
                </c:pt>
                <c:pt idx="4">
                  <c:v>59.189300000000003</c:v>
                </c:pt>
                <c:pt idx="5">
                  <c:v>58.788400000000003</c:v>
                </c:pt>
                <c:pt idx="6">
                  <c:v>58.586799999999997</c:v>
                </c:pt>
                <c:pt idx="7">
                  <c:v>58.351999999999997</c:v>
                </c:pt>
                <c:pt idx="8">
                  <c:v>58.033099999999997</c:v>
                </c:pt>
                <c:pt idx="9">
                  <c:v>57.675699999999999</c:v>
                </c:pt>
                <c:pt idx="10">
                  <c:v>57.240299999999998</c:v>
                </c:pt>
                <c:pt idx="11">
                  <c:v>56.885899999999999</c:v>
                </c:pt>
                <c:pt idx="12">
                  <c:v>56.595999999999997</c:v>
                </c:pt>
                <c:pt idx="13">
                  <c:v>56.449800000000003</c:v>
                </c:pt>
                <c:pt idx="14">
                  <c:v>56.333799999999997</c:v>
                </c:pt>
                <c:pt idx="15">
                  <c:v>56.222700000000003</c:v>
                </c:pt>
                <c:pt idx="16">
                  <c:v>56.155299999999997</c:v>
                </c:pt>
                <c:pt idx="17">
                  <c:v>56.124899999999997</c:v>
                </c:pt>
                <c:pt idx="18">
                  <c:v>56.235100000000003</c:v>
                </c:pt>
                <c:pt idx="19">
                  <c:v>56.400100000000002</c:v>
                </c:pt>
                <c:pt idx="20">
                  <c:v>56.639299999999999</c:v>
                </c:pt>
                <c:pt idx="21">
                  <c:v>56.860900000000001</c:v>
                </c:pt>
                <c:pt idx="22">
                  <c:v>57.162199999999999</c:v>
                </c:pt>
                <c:pt idx="23">
                  <c:v>57.509900000000002</c:v>
                </c:pt>
                <c:pt idx="24">
                  <c:v>57.8673</c:v>
                </c:pt>
                <c:pt idx="25">
                  <c:v>58.233800000000002</c:v>
                </c:pt>
              </c:numCache>
            </c:numRef>
          </c:yVal>
          <c:smooth val="0"/>
        </c:ser>
        <c:ser>
          <c:idx val="3"/>
          <c:order val="1"/>
          <c:tx>
            <c:strRef>
              <c:f>OECDvNonOECD!$B$8</c:f>
              <c:strCache>
                <c:ptCount val="1"/>
                <c:pt idx="0">
                  <c:v>Total Non-OECD: Total</c:v>
                </c:pt>
              </c:strCache>
            </c:strRef>
          </c:tx>
          <c:spPr>
            <a:ln w="22225" cap="rnd">
              <a:solidFill>
                <a:srgbClr val="C00000"/>
              </a:solidFill>
              <a:round/>
            </a:ln>
            <a:effectLst/>
          </c:spPr>
          <c:marker>
            <c:symbol val="none"/>
          </c:marker>
          <c:xVal>
            <c:numRef>
              <c:f>OECDvNonOECD!$C$5:$AB$5</c:f>
              <c:numCache>
                <c:formatCode>General</c:formatCode>
                <c:ptCount val="2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numCache>
            </c:numRef>
          </c:xVal>
          <c:yVal>
            <c:numRef>
              <c:f>OECDvNonOECD!$C$8:$AB$8</c:f>
              <c:numCache>
                <c:formatCode>General</c:formatCode>
                <c:ptCount val="26"/>
                <c:pt idx="0">
                  <c:v>51.119399999999999</c:v>
                </c:pt>
                <c:pt idx="1">
                  <c:v>51.878900000000002</c:v>
                </c:pt>
                <c:pt idx="2">
                  <c:v>52.779600000000002</c:v>
                </c:pt>
                <c:pt idx="3">
                  <c:v>53.598199999999999</c:v>
                </c:pt>
                <c:pt idx="4">
                  <c:v>54.6798</c:v>
                </c:pt>
                <c:pt idx="5">
                  <c:v>55.999699999999997</c:v>
                </c:pt>
                <c:pt idx="6">
                  <c:v>57.578400000000002</c:v>
                </c:pt>
                <c:pt idx="7">
                  <c:v>59.092399999999998</c:v>
                </c:pt>
                <c:pt idx="8">
                  <c:v>60.453200000000002</c:v>
                </c:pt>
                <c:pt idx="9">
                  <c:v>61.876300000000001</c:v>
                </c:pt>
                <c:pt idx="10">
                  <c:v>63.1877</c:v>
                </c:pt>
                <c:pt idx="11">
                  <c:v>64.490200000000002</c:v>
                </c:pt>
                <c:pt idx="12">
                  <c:v>65.713800000000006</c:v>
                </c:pt>
                <c:pt idx="13">
                  <c:v>66.988200000000006</c:v>
                </c:pt>
                <c:pt idx="14">
                  <c:v>68.186800000000005</c:v>
                </c:pt>
                <c:pt idx="15">
                  <c:v>69.296199999999999</c:v>
                </c:pt>
                <c:pt idx="16">
                  <c:v>70.471100000000007</c:v>
                </c:pt>
                <c:pt idx="17">
                  <c:v>71.679599999999994</c:v>
                </c:pt>
                <c:pt idx="18">
                  <c:v>73.032899999999998</c:v>
                </c:pt>
                <c:pt idx="19">
                  <c:v>74.448800000000006</c:v>
                </c:pt>
                <c:pt idx="20">
                  <c:v>76.011399999999995</c:v>
                </c:pt>
                <c:pt idx="21">
                  <c:v>77.493300000000005</c:v>
                </c:pt>
                <c:pt idx="22">
                  <c:v>79.0886</c:v>
                </c:pt>
                <c:pt idx="23">
                  <c:v>80.695599999999999</c:v>
                </c:pt>
                <c:pt idx="24">
                  <c:v>82.360100000000003</c:v>
                </c:pt>
                <c:pt idx="25">
                  <c:v>84.016000000000005</c:v>
                </c:pt>
              </c:numCache>
            </c:numRef>
          </c:yVal>
          <c:smooth val="0"/>
        </c:ser>
        <c:dLbls>
          <c:showLegendKey val="0"/>
          <c:showVal val="0"/>
          <c:showCatName val="0"/>
          <c:showSerName val="0"/>
          <c:showPercent val="0"/>
          <c:showBubbleSize val="0"/>
        </c:dLbls>
        <c:axId val="256871424"/>
        <c:axId val="256871984"/>
      </c:scatterChart>
      <c:valAx>
        <c:axId val="256871424"/>
        <c:scaling>
          <c:orientation val="minMax"/>
          <c:max val="2040"/>
          <c:min val="2015"/>
        </c:scaling>
        <c:delete val="0"/>
        <c:axPos val="b"/>
        <c:numFmt formatCode="General" sourceLinked="1"/>
        <c:majorTickMark val="out"/>
        <c:minorTickMark val="none"/>
        <c:tickLblPos val="nextTo"/>
        <c:spPr>
          <a:noFill/>
          <a:ln w="12700"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256871984"/>
        <c:crosses val="autoZero"/>
        <c:crossBetween val="midCat"/>
      </c:valAx>
      <c:valAx>
        <c:axId val="256871984"/>
        <c:scaling>
          <c:orientation val="minMax"/>
        </c:scaling>
        <c:delete val="0"/>
        <c:axPos val="l"/>
        <c:majorGridlines>
          <c:spPr>
            <a:ln w="9525" cap="flat" cmpd="sng" algn="ctr">
              <a:solidFill>
                <a:schemeClr val="bg1">
                  <a:lumMod val="7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256871424"/>
        <c:crosses val="autoZero"/>
        <c:crossBetween val="midCat"/>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3">
    <c:autoUpdate val="0"/>
  </c:externalData>
  <c:userShapes r:id="rId4"/>
</c:chartSpace>
</file>

<file path=ppt/charts/chart8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0"/>
        <c:ser>
          <c:idx val="0"/>
          <c:order val="0"/>
          <c:spPr>
            <a:solidFill>
              <a:schemeClr val="tx2"/>
            </a:solidFill>
            <a:ln>
              <a:noFill/>
            </a:ln>
            <a:effectLst/>
          </c:spPr>
          <c:invertIfNegative val="0"/>
          <c:cat>
            <c:strRef>
              <c:f>OECDFuelChange!$D$6:$D$13</c:f>
              <c:strCache>
                <c:ptCount val="8"/>
                <c:pt idx="0">
                  <c:v>motor gasoline and e85</c:v>
                </c:pt>
                <c:pt idx="1">
                  <c:v>distillate fuel oil and biodiesel</c:v>
                </c:pt>
                <c:pt idx="2">
                  <c:v>jet fuel</c:v>
                </c:pt>
                <c:pt idx="3">
                  <c:v>residual fuel oil</c:v>
                </c:pt>
                <c:pt idx="4">
                  <c:v>natural gas</c:v>
                </c:pt>
                <c:pt idx="5">
                  <c:v>liquefied petroleum gas</c:v>
                </c:pt>
                <c:pt idx="6">
                  <c:v>other liquids</c:v>
                </c:pt>
                <c:pt idx="7">
                  <c:v>electricity</c:v>
                </c:pt>
              </c:strCache>
            </c:strRef>
          </c:cat>
          <c:val>
            <c:numRef>
              <c:f>OECDFuelChange!$E$6:$E$13</c:f>
              <c:numCache>
                <c:formatCode>General</c:formatCode>
                <c:ptCount val="8"/>
                <c:pt idx="0">
                  <c:v>26.7956</c:v>
                </c:pt>
                <c:pt idx="1">
                  <c:v>20.334299999999999</c:v>
                </c:pt>
                <c:pt idx="2">
                  <c:v>6.9195000000000002</c:v>
                </c:pt>
                <c:pt idx="3">
                  <c:v>3.2397</c:v>
                </c:pt>
                <c:pt idx="4">
                  <c:v>1.1368</c:v>
                </c:pt>
                <c:pt idx="5">
                  <c:v>0.37569999999999998</c:v>
                </c:pt>
                <c:pt idx="6">
                  <c:v>0.30330000000000001</c:v>
                </c:pt>
                <c:pt idx="7">
                  <c:v>0.27860000000000001</c:v>
                </c:pt>
              </c:numCache>
            </c:numRef>
          </c:val>
        </c:ser>
        <c:ser>
          <c:idx val="1"/>
          <c:order val="1"/>
          <c:spPr>
            <a:solidFill>
              <a:schemeClr val="accent1"/>
            </a:solidFill>
            <a:ln>
              <a:noFill/>
            </a:ln>
            <a:effectLst/>
          </c:spPr>
          <c:invertIfNegative val="0"/>
          <c:cat>
            <c:strRef>
              <c:f>OECDFuelChange!$D$6:$D$13</c:f>
              <c:strCache>
                <c:ptCount val="8"/>
                <c:pt idx="0">
                  <c:v>motor gasoline and e85</c:v>
                </c:pt>
                <c:pt idx="1">
                  <c:v>distillate fuel oil and biodiesel</c:v>
                </c:pt>
                <c:pt idx="2">
                  <c:v>jet fuel</c:v>
                </c:pt>
                <c:pt idx="3">
                  <c:v>residual fuel oil</c:v>
                </c:pt>
                <c:pt idx="4">
                  <c:v>natural gas</c:v>
                </c:pt>
                <c:pt idx="5">
                  <c:v>liquefied petroleum gas</c:v>
                </c:pt>
                <c:pt idx="6">
                  <c:v>other liquids</c:v>
                </c:pt>
                <c:pt idx="7">
                  <c:v>electricity</c:v>
                </c:pt>
              </c:strCache>
            </c:strRef>
          </c:cat>
          <c:val>
            <c:numRef>
              <c:f>OECDFuelChange!$F$6:$F$13</c:f>
              <c:numCache>
                <c:formatCode>General</c:formatCode>
                <c:ptCount val="8"/>
                <c:pt idx="0">
                  <c:v>21.815999999999999</c:v>
                </c:pt>
                <c:pt idx="1">
                  <c:v>16.5105</c:v>
                </c:pt>
                <c:pt idx="2">
                  <c:v>11.609</c:v>
                </c:pt>
                <c:pt idx="3">
                  <c:v>2.9754999999999998</c:v>
                </c:pt>
                <c:pt idx="4">
                  <c:v>3.0331999999999999</c:v>
                </c:pt>
                <c:pt idx="5">
                  <c:v>0.21160000000000001</c:v>
                </c:pt>
                <c:pt idx="6">
                  <c:v>0.34920000000000001</c:v>
                </c:pt>
                <c:pt idx="7">
                  <c:v>1.7287999999999999</c:v>
                </c:pt>
              </c:numCache>
            </c:numRef>
          </c:val>
        </c:ser>
        <c:dLbls>
          <c:showLegendKey val="0"/>
          <c:showVal val="0"/>
          <c:showCatName val="0"/>
          <c:showSerName val="0"/>
          <c:showPercent val="0"/>
          <c:showBubbleSize val="0"/>
        </c:dLbls>
        <c:gapWidth val="219"/>
        <c:overlap val="-27"/>
        <c:axId val="256874784"/>
        <c:axId val="256875344"/>
      </c:barChart>
      <c:catAx>
        <c:axId val="256874784"/>
        <c:scaling>
          <c:orientation val="minMax"/>
        </c:scaling>
        <c:delete val="0"/>
        <c:axPos val="b"/>
        <c:numFmt formatCode="General" sourceLinked="1"/>
        <c:majorTickMark val="out"/>
        <c:minorTickMark val="none"/>
        <c:tickLblPos val="nextTo"/>
        <c:spPr>
          <a:noFill/>
          <a:ln w="12700" cap="flat" cmpd="sng" algn="ctr">
            <a:solidFill>
              <a:srgbClr val="000000"/>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256875344"/>
        <c:crosses val="autoZero"/>
        <c:auto val="1"/>
        <c:lblAlgn val="ctr"/>
        <c:lblOffset val="100"/>
        <c:noMultiLvlLbl val="0"/>
      </c:catAx>
      <c:valAx>
        <c:axId val="256875344"/>
        <c:scaling>
          <c:orientation val="minMax"/>
        </c:scaling>
        <c:delete val="0"/>
        <c:axPos val="l"/>
        <c:majorGridlines>
          <c:spPr>
            <a:ln w="9525" cap="flat" cmpd="sng" algn="ctr">
              <a:solidFill>
                <a:srgbClr val="FFFFFF">
                  <a:lumMod val="75000"/>
                </a:srgb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256874784"/>
        <c:crosses val="autoZero"/>
        <c:crossBetween val="between"/>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4">
    <c:autoUpdate val="0"/>
  </c:externalData>
  <c:userShapes r:id="rId5"/>
</c:chartSpace>
</file>

<file path=ppt/charts/chart8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spPr>
            <a:solidFill>
              <a:schemeClr val="tx2"/>
            </a:solidFill>
            <a:ln>
              <a:noFill/>
            </a:ln>
            <a:effectLst/>
          </c:spPr>
          <c:invertIfNegative val="0"/>
          <c:cat>
            <c:strRef>
              <c:f>nonOECDFuelChange!$D$6:$D$13</c:f>
              <c:strCache>
                <c:ptCount val="8"/>
                <c:pt idx="0">
                  <c:v>motor gasoline and e85</c:v>
                </c:pt>
                <c:pt idx="1">
                  <c:v>distillate fuel oil and biodiesel</c:v>
                </c:pt>
                <c:pt idx="2">
                  <c:v>jet fuel</c:v>
                </c:pt>
                <c:pt idx="3">
                  <c:v>residual fuel oil</c:v>
                </c:pt>
                <c:pt idx="4">
                  <c:v>natural gas</c:v>
                </c:pt>
                <c:pt idx="5">
                  <c:v>electricity</c:v>
                </c:pt>
                <c:pt idx="6">
                  <c:v>liquefied petroleum gas</c:v>
                </c:pt>
                <c:pt idx="7">
                  <c:v>other liquids</c:v>
                </c:pt>
              </c:strCache>
            </c:strRef>
          </c:cat>
          <c:val>
            <c:numRef>
              <c:f>nonOECDFuelChange!$E$6:$E$13</c:f>
              <c:numCache>
                <c:formatCode>General</c:formatCode>
                <c:ptCount val="8"/>
                <c:pt idx="0">
                  <c:v>17.377300000000002</c:v>
                </c:pt>
                <c:pt idx="1">
                  <c:v>20.171399999999998</c:v>
                </c:pt>
                <c:pt idx="2">
                  <c:v>5.1218000000000004</c:v>
                </c:pt>
                <c:pt idx="3">
                  <c:v>4.2150999999999996</c:v>
                </c:pt>
                <c:pt idx="4">
                  <c:v>2.7324999999999999</c:v>
                </c:pt>
                <c:pt idx="5">
                  <c:v>1.1967000000000001</c:v>
                </c:pt>
                <c:pt idx="6">
                  <c:v>0.16109999999999999</c:v>
                </c:pt>
                <c:pt idx="7">
                  <c:v>0.14349999999999999</c:v>
                </c:pt>
              </c:numCache>
            </c:numRef>
          </c:val>
        </c:ser>
        <c:ser>
          <c:idx val="1"/>
          <c:order val="1"/>
          <c:spPr>
            <a:solidFill>
              <a:schemeClr val="accent1"/>
            </a:solidFill>
            <a:ln>
              <a:noFill/>
            </a:ln>
            <a:effectLst/>
          </c:spPr>
          <c:invertIfNegative val="0"/>
          <c:cat>
            <c:strRef>
              <c:f>nonOECDFuelChange!$D$6:$D$13</c:f>
              <c:strCache>
                <c:ptCount val="8"/>
                <c:pt idx="0">
                  <c:v>motor gasoline and e85</c:v>
                </c:pt>
                <c:pt idx="1">
                  <c:v>distillate fuel oil and biodiesel</c:v>
                </c:pt>
                <c:pt idx="2">
                  <c:v>jet fuel</c:v>
                </c:pt>
                <c:pt idx="3">
                  <c:v>residual fuel oil</c:v>
                </c:pt>
                <c:pt idx="4">
                  <c:v>natural gas</c:v>
                </c:pt>
                <c:pt idx="5">
                  <c:v>electricity</c:v>
                </c:pt>
                <c:pt idx="6">
                  <c:v>liquefied petroleum gas</c:v>
                </c:pt>
                <c:pt idx="7">
                  <c:v>other liquids</c:v>
                </c:pt>
              </c:strCache>
            </c:strRef>
          </c:cat>
          <c:val>
            <c:numRef>
              <c:f>nonOECDFuelChange!$F$6:$F$13</c:f>
              <c:numCache>
                <c:formatCode>General</c:formatCode>
                <c:ptCount val="8"/>
                <c:pt idx="0">
                  <c:v>28.896100000000001</c:v>
                </c:pt>
                <c:pt idx="1">
                  <c:v>26.5776</c:v>
                </c:pt>
                <c:pt idx="2">
                  <c:v>11.3973</c:v>
                </c:pt>
                <c:pt idx="3">
                  <c:v>4.6346999999999996</c:v>
                </c:pt>
                <c:pt idx="4">
                  <c:v>9.5088000000000008</c:v>
                </c:pt>
                <c:pt idx="5">
                  <c:v>2.6589999999999998</c:v>
                </c:pt>
                <c:pt idx="6">
                  <c:v>0.19040000000000001</c:v>
                </c:pt>
                <c:pt idx="7">
                  <c:v>0.1522</c:v>
                </c:pt>
              </c:numCache>
            </c:numRef>
          </c:val>
        </c:ser>
        <c:dLbls>
          <c:showLegendKey val="0"/>
          <c:showVal val="0"/>
          <c:showCatName val="0"/>
          <c:showSerName val="0"/>
          <c:showPercent val="0"/>
          <c:showBubbleSize val="0"/>
        </c:dLbls>
        <c:gapWidth val="219"/>
        <c:overlap val="-27"/>
        <c:axId val="256878144"/>
        <c:axId val="258218032"/>
      </c:barChart>
      <c:catAx>
        <c:axId val="256878144"/>
        <c:scaling>
          <c:orientation val="minMax"/>
        </c:scaling>
        <c:delete val="0"/>
        <c:axPos val="b"/>
        <c:numFmt formatCode="General" sourceLinked="1"/>
        <c:majorTickMark val="out"/>
        <c:minorTickMark val="none"/>
        <c:tickLblPos val="nextTo"/>
        <c:spPr>
          <a:noFill/>
          <a:ln w="12700"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258218032"/>
        <c:crosses val="autoZero"/>
        <c:auto val="1"/>
        <c:lblAlgn val="ctr"/>
        <c:lblOffset val="100"/>
        <c:noMultiLvlLbl val="0"/>
      </c:catAx>
      <c:valAx>
        <c:axId val="258218032"/>
        <c:scaling>
          <c:orientation val="minMax"/>
        </c:scaling>
        <c:delete val="0"/>
        <c:axPos val="l"/>
        <c:majorGridlines>
          <c:spPr>
            <a:ln w="9525" cap="flat" cmpd="sng" algn="ctr">
              <a:solidFill>
                <a:schemeClr val="bg1">
                  <a:lumMod val="7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256878144"/>
        <c:crosses val="autoZero"/>
        <c:crossBetween val="between"/>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3">
    <c:autoUpdate val="0"/>
  </c:externalData>
  <c:userShapes r:id="rId4"/>
</c:chartSpace>
</file>

<file path=ppt/charts/chart8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9.5803706354887469E-2"/>
          <c:y val="0.17129629629629628"/>
          <c:w val="0.86588363954505687"/>
          <c:h val="0.68947506561679794"/>
        </c:manualLayout>
      </c:layout>
      <c:barChart>
        <c:barDir val="col"/>
        <c:grouping val="stacked"/>
        <c:varyColors val="0"/>
        <c:ser>
          <c:idx val="3"/>
          <c:order val="0"/>
          <c:tx>
            <c:strRef>
              <c:f>PassengerMode!$C$9</c:f>
              <c:strCache>
                <c:ptCount val="1"/>
                <c:pt idx="0">
                  <c:v>LDV</c:v>
                </c:pt>
              </c:strCache>
            </c:strRef>
          </c:tx>
          <c:spPr>
            <a:solidFill>
              <a:schemeClr val="tx2"/>
            </a:solidFill>
            <a:ln>
              <a:noFill/>
            </a:ln>
            <a:effectLst/>
          </c:spPr>
          <c:invertIfNegative val="0"/>
          <c:cat>
            <c:numRef>
              <c:f>PassengerMode!$D$5:$I$5</c:f>
              <c:numCache>
                <c:formatCode>General</c:formatCode>
                <c:ptCount val="6"/>
                <c:pt idx="0">
                  <c:v>2015</c:v>
                </c:pt>
                <c:pt idx="1">
                  <c:v>2020</c:v>
                </c:pt>
                <c:pt idx="2">
                  <c:v>2025</c:v>
                </c:pt>
                <c:pt idx="3">
                  <c:v>2030</c:v>
                </c:pt>
                <c:pt idx="4">
                  <c:v>2035</c:v>
                </c:pt>
                <c:pt idx="5">
                  <c:v>2040</c:v>
                </c:pt>
              </c:numCache>
            </c:numRef>
          </c:cat>
          <c:val>
            <c:numRef>
              <c:f>PassengerMode!$D$9:$I$9</c:f>
              <c:numCache>
                <c:formatCode>General</c:formatCode>
                <c:ptCount val="6"/>
                <c:pt idx="0">
                  <c:v>31.774000000000001</c:v>
                </c:pt>
                <c:pt idx="1">
                  <c:v>30.697600000000001</c:v>
                </c:pt>
                <c:pt idx="2">
                  <c:v>27.8504</c:v>
                </c:pt>
                <c:pt idx="3">
                  <c:v>26.073899999999998</c:v>
                </c:pt>
                <c:pt idx="4">
                  <c:v>25.290700000000001</c:v>
                </c:pt>
                <c:pt idx="5">
                  <c:v>25.317</c:v>
                </c:pt>
              </c:numCache>
            </c:numRef>
          </c:val>
        </c:ser>
        <c:ser>
          <c:idx val="1"/>
          <c:order val="1"/>
          <c:tx>
            <c:strRef>
              <c:f>PassengerMode!$C$7</c:f>
              <c:strCache>
                <c:ptCount val="1"/>
                <c:pt idx="0">
                  <c:v>Air</c:v>
                </c:pt>
              </c:strCache>
            </c:strRef>
          </c:tx>
          <c:spPr>
            <a:solidFill>
              <a:schemeClr val="accent4"/>
            </a:solidFill>
            <a:ln>
              <a:noFill/>
            </a:ln>
            <a:effectLst/>
          </c:spPr>
          <c:invertIfNegative val="0"/>
          <c:cat>
            <c:numRef>
              <c:f>PassengerMode!$D$5:$I$5</c:f>
              <c:numCache>
                <c:formatCode>General</c:formatCode>
                <c:ptCount val="6"/>
                <c:pt idx="0">
                  <c:v>2015</c:v>
                </c:pt>
                <c:pt idx="1">
                  <c:v>2020</c:v>
                </c:pt>
                <c:pt idx="2">
                  <c:v>2025</c:v>
                </c:pt>
                <c:pt idx="3">
                  <c:v>2030</c:v>
                </c:pt>
                <c:pt idx="4">
                  <c:v>2035</c:v>
                </c:pt>
                <c:pt idx="5">
                  <c:v>2040</c:v>
                </c:pt>
              </c:numCache>
            </c:numRef>
          </c:cat>
          <c:val>
            <c:numRef>
              <c:f>PassengerMode!$D$7:$I$7</c:f>
              <c:numCache>
                <c:formatCode>General</c:formatCode>
                <c:ptCount val="6"/>
                <c:pt idx="0">
                  <c:v>6.4543999999999997</c:v>
                </c:pt>
                <c:pt idx="1">
                  <c:v>7.0654000000000003</c:v>
                </c:pt>
                <c:pt idx="2">
                  <c:v>8.0460999999999991</c:v>
                </c:pt>
                <c:pt idx="3">
                  <c:v>8.9948999999999995</c:v>
                </c:pt>
                <c:pt idx="4">
                  <c:v>9.9877000000000002</c:v>
                </c:pt>
                <c:pt idx="5">
                  <c:v>11.069000000000001</c:v>
                </c:pt>
              </c:numCache>
            </c:numRef>
          </c:val>
        </c:ser>
        <c:ser>
          <c:idx val="2"/>
          <c:order val="2"/>
          <c:tx>
            <c:strRef>
              <c:f>PassengerMode!$C$8</c:f>
              <c:strCache>
                <c:ptCount val="1"/>
                <c:pt idx="0">
                  <c:v>Bus</c:v>
                </c:pt>
              </c:strCache>
            </c:strRef>
          </c:tx>
          <c:spPr>
            <a:solidFill>
              <a:schemeClr val="accent3"/>
            </a:solidFill>
            <a:ln>
              <a:noFill/>
            </a:ln>
            <a:effectLst/>
          </c:spPr>
          <c:invertIfNegative val="0"/>
          <c:cat>
            <c:numRef>
              <c:f>PassengerMode!$D$5:$I$5</c:f>
              <c:numCache>
                <c:formatCode>General</c:formatCode>
                <c:ptCount val="6"/>
                <c:pt idx="0">
                  <c:v>2015</c:v>
                </c:pt>
                <c:pt idx="1">
                  <c:v>2020</c:v>
                </c:pt>
                <c:pt idx="2">
                  <c:v>2025</c:v>
                </c:pt>
                <c:pt idx="3">
                  <c:v>2030</c:v>
                </c:pt>
                <c:pt idx="4">
                  <c:v>2035</c:v>
                </c:pt>
                <c:pt idx="5">
                  <c:v>2040</c:v>
                </c:pt>
              </c:numCache>
            </c:numRef>
          </c:cat>
          <c:val>
            <c:numRef>
              <c:f>PassengerMode!$D$8:$I$8</c:f>
              <c:numCache>
                <c:formatCode>General</c:formatCode>
                <c:ptCount val="6"/>
                <c:pt idx="0">
                  <c:v>0.99570000000000003</c:v>
                </c:pt>
                <c:pt idx="1">
                  <c:v>1.0221</c:v>
                </c:pt>
                <c:pt idx="2">
                  <c:v>1.0681</c:v>
                </c:pt>
                <c:pt idx="3">
                  <c:v>1.111</c:v>
                </c:pt>
                <c:pt idx="4">
                  <c:v>1.1709000000000001</c:v>
                </c:pt>
                <c:pt idx="5">
                  <c:v>1.2010000000000001</c:v>
                </c:pt>
              </c:numCache>
            </c:numRef>
          </c:val>
        </c:ser>
        <c:ser>
          <c:idx val="4"/>
          <c:order val="3"/>
          <c:tx>
            <c:strRef>
              <c:f>PassengerMode!$C$10</c:f>
              <c:strCache>
                <c:ptCount val="1"/>
                <c:pt idx="0">
                  <c:v>Rail</c:v>
                </c:pt>
              </c:strCache>
            </c:strRef>
          </c:tx>
          <c:spPr>
            <a:solidFill>
              <a:schemeClr val="accent5"/>
            </a:solidFill>
            <a:ln>
              <a:noFill/>
            </a:ln>
            <a:effectLst/>
          </c:spPr>
          <c:invertIfNegative val="0"/>
          <c:cat>
            <c:numRef>
              <c:f>PassengerMode!$D$5:$I$5</c:f>
              <c:numCache>
                <c:formatCode>General</c:formatCode>
                <c:ptCount val="6"/>
                <c:pt idx="0">
                  <c:v>2015</c:v>
                </c:pt>
                <c:pt idx="1">
                  <c:v>2020</c:v>
                </c:pt>
                <c:pt idx="2">
                  <c:v>2025</c:v>
                </c:pt>
                <c:pt idx="3">
                  <c:v>2030</c:v>
                </c:pt>
                <c:pt idx="4">
                  <c:v>2035</c:v>
                </c:pt>
                <c:pt idx="5">
                  <c:v>2040</c:v>
                </c:pt>
              </c:numCache>
            </c:numRef>
          </c:cat>
          <c:val>
            <c:numRef>
              <c:f>PassengerMode!$D$10:$I$10</c:f>
              <c:numCache>
                <c:formatCode>General</c:formatCode>
                <c:ptCount val="6"/>
                <c:pt idx="0">
                  <c:v>0.29189999999999999</c:v>
                </c:pt>
                <c:pt idx="1">
                  <c:v>0.29770000000000002</c:v>
                </c:pt>
                <c:pt idx="2">
                  <c:v>0.30709999999999998</c:v>
                </c:pt>
                <c:pt idx="3">
                  <c:v>0.31590000000000001</c:v>
                </c:pt>
                <c:pt idx="4">
                  <c:v>0.3306</c:v>
                </c:pt>
                <c:pt idx="5">
                  <c:v>0.33450000000000002</c:v>
                </c:pt>
              </c:numCache>
            </c:numRef>
          </c:val>
        </c:ser>
        <c:ser>
          <c:idx val="0"/>
          <c:order val="4"/>
          <c:tx>
            <c:strRef>
              <c:f>PassengerMode!$C$6</c:f>
              <c:strCache>
                <c:ptCount val="1"/>
                <c:pt idx="0">
                  <c:v>2-3 Wheeler</c:v>
                </c:pt>
              </c:strCache>
            </c:strRef>
          </c:tx>
          <c:spPr>
            <a:solidFill>
              <a:schemeClr val="tx2">
                <a:lumMod val="75000"/>
              </a:schemeClr>
            </a:solidFill>
            <a:ln>
              <a:noFill/>
            </a:ln>
            <a:effectLst/>
          </c:spPr>
          <c:invertIfNegative val="0"/>
          <c:cat>
            <c:numRef>
              <c:f>PassengerMode!$D$5:$I$5</c:f>
              <c:numCache>
                <c:formatCode>General</c:formatCode>
                <c:ptCount val="6"/>
                <c:pt idx="0">
                  <c:v>2015</c:v>
                </c:pt>
                <c:pt idx="1">
                  <c:v>2020</c:v>
                </c:pt>
                <c:pt idx="2">
                  <c:v>2025</c:v>
                </c:pt>
                <c:pt idx="3">
                  <c:v>2030</c:v>
                </c:pt>
                <c:pt idx="4">
                  <c:v>2035</c:v>
                </c:pt>
                <c:pt idx="5">
                  <c:v>2040</c:v>
                </c:pt>
              </c:numCache>
            </c:numRef>
          </c:cat>
          <c:val>
            <c:numRef>
              <c:f>PassengerMode!$D$6:$I$6</c:f>
              <c:numCache>
                <c:formatCode>General</c:formatCode>
                <c:ptCount val="6"/>
                <c:pt idx="0">
                  <c:v>0.24490000000000001</c:v>
                </c:pt>
                <c:pt idx="1">
                  <c:v>0.24199999999999999</c:v>
                </c:pt>
                <c:pt idx="2">
                  <c:v>0.2364</c:v>
                </c:pt>
                <c:pt idx="3">
                  <c:v>0.23350000000000001</c:v>
                </c:pt>
                <c:pt idx="4">
                  <c:v>0.23100000000000001</c:v>
                </c:pt>
                <c:pt idx="5">
                  <c:v>0.2296</c:v>
                </c:pt>
              </c:numCache>
            </c:numRef>
          </c:val>
        </c:ser>
        <c:dLbls>
          <c:showLegendKey val="0"/>
          <c:showVal val="0"/>
          <c:showCatName val="0"/>
          <c:showSerName val="0"/>
          <c:showPercent val="0"/>
          <c:showBubbleSize val="0"/>
        </c:dLbls>
        <c:gapWidth val="219"/>
        <c:overlap val="100"/>
        <c:axId val="258222512"/>
        <c:axId val="258223072"/>
      </c:barChart>
      <c:catAx>
        <c:axId val="258222512"/>
        <c:scaling>
          <c:orientation val="minMax"/>
        </c:scaling>
        <c:delete val="0"/>
        <c:axPos val="b"/>
        <c:numFmt formatCode="General" sourceLinked="1"/>
        <c:majorTickMark val="out"/>
        <c:minorTickMark val="none"/>
        <c:tickLblPos val="nextTo"/>
        <c:spPr>
          <a:noFill/>
          <a:ln w="12700"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258223072"/>
        <c:crosses val="autoZero"/>
        <c:auto val="1"/>
        <c:lblAlgn val="ctr"/>
        <c:lblOffset val="100"/>
        <c:noMultiLvlLbl val="0"/>
      </c:catAx>
      <c:valAx>
        <c:axId val="258223072"/>
        <c:scaling>
          <c:orientation val="minMax"/>
          <c:max val="60"/>
        </c:scaling>
        <c:delete val="0"/>
        <c:axPos val="l"/>
        <c:majorGridlines>
          <c:spPr>
            <a:ln w="9525" cap="flat" cmpd="sng" algn="ctr">
              <a:solidFill>
                <a:schemeClr val="bg1">
                  <a:lumMod val="7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258222512"/>
        <c:crosses val="autoZero"/>
        <c:crossBetween val="between"/>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3">
    <c:autoUpdate val="0"/>
  </c:externalData>
  <c:userShapes r:id="rId4"/>
</c:chartSpace>
</file>

<file path=ppt/charts/chart8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9.5803706354887469E-2"/>
          <c:y val="0.15795657618269415"/>
          <c:w val="0.80821352780729394"/>
          <c:h val="0.70744458829438772"/>
        </c:manualLayout>
      </c:layout>
      <c:barChart>
        <c:barDir val="col"/>
        <c:grouping val="stacked"/>
        <c:varyColors val="0"/>
        <c:ser>
          <c:idx val="3"/>
          <c:order val="0"/>
          <c:tx>
            <c:strRef>
              <c:f>PassengerMode!$C$13</c:f>
              <c:strCache>
                <c:ptCount val="1"/>
                <c:pt idx="0">
                  <c:v>LDV</c:v>
                </c:pt>
              </c:strCache>
            </c:strRef>
          </c:tx>
          <c:spPr>
            <a:solidFill>
              <a:schemeClr val="tx2"/>
            </a:solidFill>
            <a:ln>
              <a:noFill/>
            </a:ln>
            <a:effectLst/>
          </c:spPr>
          <c:invertIfNegative val="0"/>
          <c:cat>
            <c:numRef>
              <c:f>PassengerMode!$D$4:$I$4</c:f>
              <c:numCache>
                <c:formatCode>General</c:formatCode>
                <c:ptCount val="6"/>
                <c:pt idx="0">
                  <c:v>2015</c:v>
                </c:pt>
                <c:pt idx="1">
                  <c:v>2020</c:v>
                </c:pt>
                <c:pt idx="2">
                  <c:v>2025</c:v>
                </c:pt>
                <c:pt idx="3">
                  <c:v>2030</c:v>
                </c:pt>
                <c:pt idx="4">
                  <c:v>2035</c:v>
                </c:pt>
                <c:pt idx="5">
                  <c:v>2040</c:v>
                </c:pt>
              </c:numCache>
            </c:numRef>
          </c:cat>
          <c:val>
            <c:numRef>
              <c:f>PassengerMode!$D$13:$I$13</c:f>
              <c:numCache>
                <c:formatCode>General</c:formatCode>
                <c:ptCount val="6"/>
                <c:pt idx="0">
                  <c:v>16.2469</c:v>
                </c:pt>
                <c:pt idx="1">
                  <c:v>18.602799999999998</c:v>
                </c:pt>
                <c:pt idx="2">
                  <c:v>21.3688</c:v>
                </c:pt>
                <c:pt idx="3">
                  <c:v>24.0504</c:v>
                </c:pt>
                <c:pt idx="4">
                  <c:v>27.183800000000002</c:v>
                </c:pt>
                <c:pt idx="5">
                  <c:v>31.2499</c:v>
                </c:pt>
              </c:numCache>
            </c:numRef>
          </c:val>
        </c:ser>
        <c:ser>
          <c:idx val="1"/>
          <c:order val="1"/>
          <c:tx>
            <c:strRef>
              <c:f>PassengerMode!$C$11</c:f>
              <c:strCache>
                <c:ptCount val="1"/>
                <c:pt idx="0">
                  <c:v>Air</c:v>
                </c:pt>
              </c:strCache>
            </c:strRef>
          </c:tx>
          <c:spPr>
            <a:solidFill>
              <a:schemeClr val="accent4"/>
            </a:solidFill>
            <a:ln>
              <a:noFill/>
            </a:ln>
            <a:effectLst/>
          </c:spPr>
          <c:invertIfNegative val="0"/>
          <c:cat>
            <c:numRef>
              <c:f>PassengerMode!$D$4:$I$4</c:f>
              <c:numCache>
                <c:formatCode>General</c:formatCode>
                <c:ptCount val="6"/>
                <c:pt idx="0">
                  <c:v>2015</c:v>
                </c:pt>
                <c:pt idx="1">
                  <c:v>2020</c:v>
                </c:pt>
                <c:pt idx="2">
                  <c:v>2025</c:v>
                </c:pt>
                <c:pt idx="3">
                  <c:v>2030</c:v>
                </c:pt>
                <c:pt idx="4">
                  <c:v>2035</c:v>
                </c:pt>
                <c:pt idx="5">
                  <c:v>2040</c:v>
                </c:pt>
              </c:numCache>
            </c:numRef>
          </c:cat>
          <c:val>
            <c:numRef>
              <c:f>PassengerMode!$D$11:$I$11</c:f>
              <c:numCache>
                <c:formatCode>General</c:formatCode>
                <c:ptCount val="6"/>
                <c:pt idx="0">
                  <c:v>5.1218000000000004</c:v>
                </c:pt>
                <c:pt idx="1">
                  <c:v>5.5811000000000002</c:v>
                </c:pt>
                <c:pt idx="2">
                  <c:v>6.8456999999999999</c:v>
                </c:pt>
                <c:pt idx="3">
                  <c:v>8.2289999999999992</c:v>
                </c:pt>
                <c:pt idx="4">
                  <c:v>9.7622</c:v>
                </c:pt>
                <c:pt idx="5">
                  <c:v>11.3973</c:v>
                </c:pt>
              </c:numCache>
            </c:numRef>
          </c:val>
        </c:ser>
        <c:ser>
          <c:idx val="2"/>
          <c:order val="2"/>
          <c:tx>
            <c:strRef>
              <c:f>PassengerMode!$C$12</c:f>
              <c:strCache>
                <c:ptCount val="1"/>
                <c:pt idx="0">
                  <c:v>Bus</c:v>
                </c:pt>
              </c:strCache>
            </c:strRef>
          </c:tx>
          <c:spPr>
            <a:solidFill>
              <a:schemeClr val="accent3"/>
            </a:solidFill>
            <a:ln>
              <a:noFill/>
            </a:ln>
            <a:effectLst/>
          </c:spPr>
          <c:invertIfNegative val="0"/>
          <c:cat>
            <c:numRef>
              <c:f>PassengerMode!$D$4:$I$4</c:f>
              <c:numCache>
                <c:formatCode>General</c:formatCode>
                <c:ptCount val="6"/>
                <c:pt idx="0">
                  <c:v>2015</c:v>
                </c:pt>
                <c:pt idx="1">
                  <c:v>2020</c:v>
                </c:pt>
                <c:pt idx="2">
                  <c:v>2025</c:v>
                </c:pt>
                <c:pt idx="3">
                  <c:v>2030</c:v>
                </c:pt>
                <c:pt idx="4">
                  <c:v>2035</c:v>
                </c:pt>
                <c:pt idx="5">
                  <c:v>2040</c:v>
                </c:pt>
              </c:numCache>
            </c:numRef>
          </c:cat>
          <c:val>
            <c:numRef>
              <c:f>PassengerMode!$D$12:$I$12</c:f>
              <c:numCache>
                <c:formatCode>General</c:formatCode>
                <c:ptCount val="6"/>
                <c:pt idx="0">
                  <c:v>3.2913999999999999</c:v>
                </c:pt>
                <c:pt idx="1">
                  <c:v>3.7681</c:v>
                </c:pt>
                <c:pt idx="2">
                  <c:v>4.3559999999999999</c:v>
                </c:pt>
                <c:pt idx="3">
                  <c:v>4.7933000000000003</c:v>
                </c:pt>
                <c:pt idx="4">
                  <c:v>5.1032000000000002</c:v>
                </c:pt>
                <c:pt idx="5">
                  <c:v>5.3582000000000001</c:v>
                </c:pt>
              </c:numCache>
            </c:numRef>
          </c:val>
        </c:ser>
        <c:ser>
          <c:idx val="4"/>
          <c:order val="3"/>
          <c:tx>
            <c:strRef>
              <c:f>PassengerMode!$C$14</c:f>
              <c:strCache>
                <c:ptCount val="1"/>
                <c:pt idx="0">
                  <c:v>Rail</c:v>
                </c:pt>
              </c:strCache>
            </c:strRef>
          </c:tx>
          <c:spPr>
            <a:solidFill>
              <a:schemeClr val="accent5"/>
            </a:solidFill>
            <a:ln>
              <a:noFill/>
            </a:ln>
            <a:effectLst/>
          </c:spPr>
          <c:invertIfNegative val="0"/>
          <c:cat>
            <c:numRef>
              <c:f>PassengerMode!$D$4:$I$4</c:f>
              <c:numCache>
                <c:formatCode>General</c:formatCode>
                <c:ptCount val="6"/>
                <c:pt idx="0">
                  <c:v>2015</c:v>
                </c:pt>
                <c:pt idx="1">
                  <c:v>2020</c:v>
                </c:pt>
                <c:pt idx="2">
                  <c:v>2025</c:v>
                </c:pt>
                <c:pt idx="3">
                  <c:v>2030</c:v>
                </c:pt>
                <c:pt idx="4">
                  <c:v>2035</c:v>
                </c:pt>
                <c:pt idx="5">
                  <c:v>2040</c:v>
                </c:pt>
              </c:numCache>
            </c:numRef>
          </c:cat>
          <c:val>
            <c:numRef>
              <c:f>PassengerMode!$D$14:$I$14</c:f>
              <c:numCache>
                <c:formatCode>General</c:formatCode>
                <c:ptCount val="6"/>
                <c:pt idx="0">
                  <c:v>0.82730000000000004</c:v>
                </c:pt>
                <c:pt idx="1">
                  <c:v>1.1921999999999999</c:v>
                </c:pt>
                <c:pt idx="2">
                  <c:v>1.5687</c:v>
                </c:pt>
                <c:pt idx="3">
                  <c:v>1.8386</c:v>
                </c:pt>
                <c:pt idx="4">
                  <c:v>1.9883</c:v>
                </c:pt>
                <c:pt idx="5">
                  <c:v>2.0648</c:v>
                </c:pt>
              </c:numCache>
            </c:numRef>
          </c:val>
        </c:ser>
        <c:ser>
          <c:idx val="0"/>
          <c:order val="4"/>
          <c:tx>
            <c:strRef>
              <c:f>PassengerMode!$C$10</c:f>
              <c:strCache>
                <c:ptCount val="1"/>
                <c:pt idx="0">
                  <c:v>2-3 Wheeler</c:v>
                </c:pt>
              </c:strCache>
            </c:strRef>
          </c:tx>
          <c:spPr>
            <a:solidFill>
              <a:schemeClr val="accent1"/>
            </a:solidFill>
            <a:ln>
              <a:noFill/>
            </a:ln>
            <a:effectLst/>
          </c:spPr>
          <c:invertIfNegative val="0"/>
          <c:cat>
            <c:numRef>
              <c:f>PassengerMode!$D$4:$I$4</c:f>
              <c:numCache>
                <c:formatCode>General</c:formatCode>
                <c:ptCount val="6"/>
                <c:pt idx="0">
                  <c:v>2015</c:v>
                </c:pt>
                <c:pt idx="1">
                  <c:v>2020</c:v>
                </c:pt>
                <c:pt idx="2">
                  <c:v>2025</c:v>
                </c:pt>
                <c:pt idx="3">
                  <c:v>2030</c:v>
                </c:pt>
                <c:pt idx="4">
                  <c:v>2035</c:v>
                </c:pt>
                <c:pt idx="5">
                  <c:v>2040</c:v>
                </c:pt>
              </c:numCache>
            </c:numRef>
          </c:cat>
          <c:val>
            <c:numRef>
              <c:f>PassengerMode!$D$10:$I$10</c:f>
              <c:numCache>
                <c:formatCode>General</c:formatCode>
                <c:ptCount val="6"/>
                <c:pt idx="0">
                  <c:v>1.5649</c:v>
                </c:pt>
                <c:pt idx="1">
                  <c:v>1.7904</c:v>
                </c:pt>
                <c:pt idx="2">
                  <c:v>1.9624999999999999</c:v>
                </c:pt>
                <c:pt idx="3">
                  <c:v>2.0623999999999998</c:v>
                </c:pt>
                <c:pt idx="4">
                  <c:v>2.1286</c:v>
                </c:pt>
                <c:pt idx="5">
                  <c:v>2.1735000000000002</c:v>
                </c:pt>
              </c:numCache>
            </c:numRef>
          </c:val>
        </c:ser>
        <c:dLbls>
          <c:showLegendKey val="0"/>
          <c:showVal val="0"/>
          <c:showCatName val="0"/>
          <c:showSerName val="0"/>
          <c:showPercent val="0"/>
          <c:showBubbleSize val="0"/>
        </c:dLbls>
        <c:gapWidth val="219"/>
        <c:overlap val="100"/>
        <c:axId val="258227552"/>
        <c:axId val="258228112"/>
      </c:barChart>
      <c:catAx>
        <c:axId val="258227552"/>
        <c:scaling>
          <c:orientation val="minMax"/>
        </c:scaling>
        <c:delete val="0"/>
        <c:axPos val="b"/>
        <c:numFmt formatCode="General" sourceLinked="1"/>
        <c:majorTickMark val="out"/>
        <c:minorTickMark val="none"/>
        <c:tickLblPos val="nextTo"/>
        <c:spPr>
          <a:noFill/>
          <a:ln w="12700"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258228112"/>
        <c:crosses val="autoZero"/>
        <c:auto val="1"/>
        <c:lblAlgn val="ctr"/>
        <c:lblOffset val="100"/>
        <c:noMultiLvlLbl val="0"/>
      </c:catAx>
      <c:valAx>
        <c:axId val="258228112"/>
        <c:scaling>
          <c:orientation val="minMax"/>
          <c:max val="60"/>
        </c:scaling>
        <c:delete val="0"/>
        <c:axPos val="l"/>
        <c:majorGridlines>
          <c:spPr>
            <a:ln w="9525" cap="flat" cmpd="sng" algn="ctr">
              <a:solidFill>
                <a:schemeClr val="bg1">
                  <a:lumMod val="7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258227552"/>
        <c:crosses val="autoZero"/>
        <c:crossBetween val="between"/>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3">
    <c:autoUpdate val="0"/>
  </c:externalData>
  <c:userShapes r:id="rId4"/>
</c:chartSpace>
</file>

<file path=ppt/charts/chart8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7820064158646835E-2"/>
          <c:y val="0.11247287974452111"/>
          <c:w val="0.86588363954505687"/>
          <c:h val="0.74829867628775504"/>
        </c:manualLayout>
      </c:layout>
      <c:barChart>
        <c:barDir val="col"/>
        <c:grouping val="stacked"/>
        <c:varyColors val="0"/>
        <c:ser>
          <c:idx val="0"/>
          <c:order val="0"/>
          <c:tx>
            <c:strRef>
              <c:f>FreightMode!$C$6</c:f>
              <c:strCache>
                <c:ptCount val="1"/>
                <c:pt idx="0">
                  <c:v>Lt Heavy Truck</c:v>
                </c:pt>
              </c:strCache>
            </c:strRef>
          </c:tx>
          <c:spPr>
            <a:solidFill>
              <a:schemeClr val="accent4">
                <a:lumMod val="50000"/>
              </a:schemeClr>
            </a:solidFill>
            <a:ln>
              <a:noFill/>
            </a:ln>
            <a:effectLst/>
          </c:spPr>
          <c:invertIfNegative val="0"/>
          <c:cat>
            <c:numRef>
              <c:f>FreightMode!$D$5:$I$5</c:f>
              <c:numCache>
                <c:formatCode>General</c:formatCode>
                <c:ptCount val="6"/>
                <c:pt idx="0">
                  <c:v>2015</c:v>
                </c:pt>
                <c:pt idx="1">
                  <c:v>2020</c:v>
                </c:pt>
                <c:pt idx="2">
                  <c:v>2025</c:v>
                </c:pt>
                <c:pt idx="3">
                  <c:v>2030</c:v>
                </c:pt>
                <c:pt idx="4">
                  <c:v>2035</c:v>
                </c:pt>
                <c:pt idx="5">
                  <c:v>2040</c:v>
                </c:pt>
              </c:numCache>
            </c:numRef>
          </c:cat>
          <c:val>
            <c:numRef>
              <c:f>FreightMode!$D$6:$I$6</c:f>
              <c:numCache>
                <c:formatCode>General</c:formatCode>
                <c:ptCount val="6"/>
                <c:pt idx="0">
                  <c:v>2.2686999999999999</c:v>
                </c:pt>
                <c:pt idx="1">
                  <c:v>2.2018</c:v>
                </c:pt>
                <c:pt idx="2">
                  <c:v>2.1644999999999999</c:v>
                </c:pt>
                <c:pt idx="3">
                  <c:v>2.0933000000000002</c:v>
                </c:pt>
                <c:pt idx="4">
                  <c:v>2.0669</c:v>
                </c:pt>
                <c:pt idx="5">
                  <c:v>2.0657000000000001</c:v>
                </c:pt>
              </c:numCache>
            </c:numRef>
          </c:val>
        </c:ser>
        <c:ser>
          <c:idx val="1"/>
          <c:order val="1"/>
          <c:tx>
            <c:strRef>
              <c:f>FreightMode!$C$7</c:f>
              <c:strCache>
                <c:ptCount val="1"/>
                <c:pt idx="0">
                  <c:v>Med Heavy Truck</c:v>
                </c:pt>
              </c:strCache>
            </c:strRef>
          </c:tx>
          <c:spPr>
            <a:solidFill>
              <a:schemeClr val="accent4">
                <a:lumMod val="75000"/>
              </a:schemeClr>
            </a:solidFill>
            <a:ln>
              <a:noFill/>
            </a:ln>
            <a:effectLst/>
          </c:spPr>
          <c:invertIfNegative val="0"/>
          <c:cat>
            <c:numRef>
              <c:f>FreightMode!$D$5:$I$5</c:f>
              <c:numCache>
                <c:formatCode>General</c:formatCode>
                <c:ptCount val="6"/>
                <c:pt idx="0">
                  <c:v>2015</c:v>
                </c:pt>
                <c:pt idx="1">
                  <c:v>2020</c:v>
                </c:pt>
                <c:pt idx="2">
                  <c:v>2025</c:v>
                </c:pt>
                <c:pt idx="3">
                  <c:v>2030</c:v>
                </c:pt>
                <c:pt idx="4">
                  <c:v>2035</c:v>
                </c:pt>
                <c:pt idx="5">
                  <c:v>2040</c:v>
                </c:pt>
              </c:numCache>
            </c:numRef>
          </c:cat>
          <c:val>
            <c:numRef>
              <c:f>FreightMode!$D$7:$I$7</c:f>
              <c:numCache>
                <c:formatCode>General</c:formatCode>
                <c:ptCount val="6"/>
                <c:pt idx="0">
                  <c:v>1.8055000000000001</c:v>
                </c:pt>
                <c:pt idx="1">
                  <c:v>1.8005</c:v>
                </c:pt>
                <c:pt idx="2">
                  <c:v>1.8838999999999999</c:v>
                </c:pt>
                <c:pt idx="3">
                  <c:v>1.8268</c:v>
                </c:pt>
                <c:pt idx="4">
                  <c:v>1.7718</c:v>
                </c:pt>
                <c:pt idx="5">
                  <c:v>1.7726999999999999</c:v>
                </c:pt>
              </c:numCache>
            </c:numRef>
          </c:val>
        </c:ser>
        <c:ser>
          <c:idx val="2"/>
          <c:order val="2"/>
          <c:tx>
            <c:strRef>
              <c:f>FreightMode!$C$8</c:f>
              <c:strCache>
                <c:ptCount val="1"/>
                <c:pt idx="0">
                  <c:v>Hvy Heavy Truck</c:v>
                </c:pt>
              </c:strCache>
            </c:strRef>
          </c:tx>
          <c:spPr>
            <a:solidFill>
              <a:schemeClr val="accent4">
                <a:lumMod val="60000"/>
                <a:lumOff val="40000"/>
              </a:schemeClr>
            </a:solidFill>
            <a:ln>
              <a:noFill/>
            </a:ln>
            <a:effectLst/>
          </c:spPr>
          <c:invertIfNegative val="0"/>
          <c:cat>
            <c:numRef>
              <c:f>FreightMode!$D$5:$I$5</c:f>
              <c:numCache>
                <c:formatCode>General</c:formatCode>
                <c:ptCount val="6"/>
                <c:pt idx="0">
                  <c:v>2015</c:v>
                </c:pt>
                <c:pt idx="1">
                  <c:v>2020</c:v>
                </c:pt>
                <c:pt idx="2">
                  <c:v>2025</c:v>
                </c:pt>
                <c:pt idx="3">
                  <c:v>2030</c:v>
                </c:pt>
                <c:pt idx="4">
                  <c:v>2035</c:v>
                </c:pt>
                <c:pt idx="5">
                  <c:v>2040</c:v>
                </c:pt>
              </c:numCache>
            </c:numRef>
          </c:cat>
          <c:val>
            <c:numRef>
              <c:f>FreightMode!$D$8:$I$8</c:f>
              <c:numCache>
                <c:formatCode>General</c:formatCode>
                <c:ptCount val="6"/>
                <c:pt idx="0">
                  <c:v>6.3346999999999998</c:v>
                </c:pt>
                <c:pt idx="1">
                  <c:v>6.2934999999999999</c:v>
                </c:pt>
                <c:pt idx="2">
                  <c:v>6.2748999999999997</c:v>
                </c:pt>
                <c:pt idx="3">
                  <c:v>5.9371999999999998</c:v>
                </c:pt>
                <c:pt idx="4">
                  <c:v>5.8356000000000003</c:v>
                </c:pt>
                <c:pt idx="5">
                  <c:v>5.9999000000000002</c:v>
                </c:pt>
              </c:numCache>
            </c:numRef>
          </c:val>
        </c:ser>
        <c:ser>
          <c:idx val="3"/>
          <c:order val="3"/>
          <c:tx>
            <c:strRef>
              <c:f>FreightMode!$C$9</c:f>
              <c:strCache>
                <c:ptCount val="1"/>
                <c:pt idx="0">
                  <c:v>Rail</c:v>
                </c:pt>
              </c:strCache>
            </c:strRef>
          </c:tx>
          <c:spPr>
            <a:solidFill>
              <a:schemeClr val="bg1">
                <a:lumMod val="50000"/>
              </a:schemeClr>
            </a:solidFill>
            <a:ln>
              <a:noFill/>
            </a:ln>
            <a:effectLst/>
          </c:spPr>
          <c:invertIfNegative val="0"/>
          <c:cat>
            <c:numRef>
              <c:f>FreightMode!$D$5:$I$5</c:f>
              <c:numCache>
                <c:formatCode>General</c:formatCode>
                <c:ptCount val="6"/>
                <c:pt idx="0">
                  <c:v>2015</c:v>
                </c:pt>
                <c:pt idx="1">
                  <c:v>2020</c:v>
                </c:pt>
                <c:pt idx="2">
                  <c:v>2025</c:v>
                </c:pt>
                <c:pt idx="3">
                  <c:v>2030</c:v>
                </c:pt>
                <c:pt idx="4">
                  <c:v>2035</c:v>
                </c:pt>
                <c:pt idx="5">
                  <c:v>2040</c:v>
                </c:pt>
              </c:numCache>
            </c:numRef>
          </c:cat>
          <c:val>
            <c:numRef>
              <c:f>FreightMode!$D$9:$I$9</c:f>
              <c:numCache>
                <c:formatCode>General</c:formatCode>
                <c:ptCount val="6"/>
                <c:pt idx="0">
                  <c:v>0.88719999999999999</c:v>
                </c:pt>
                <c:pt idx="1">
                  <c:v>0.92030000000000001</c:v>
                </c:pt>
                <c:pt idx="2">
                  <c:v>0.96660000000000001</c:v>
                </c:pt>
                <c:pt idx="3">
                  <c:v>0.96419999999999995</c:v>
                </c:pt>
                <c:pt idx="4">
                  <c:v>0.95240000000000002</c:v>
                </c:pt>
                <c:pt idx="5">
                  <c:v>0.94730000000000003</c:v>
                </c:pt>
              </c:numCache>
            </c:numRef>
          </c:val>
        </c:ser>
        <c:ser>
          <c:idx val="4"/>
          <c:order val="4"/>
          <c:tx>
            <c:strRef>
              <c:f>FreightMode!$C$10</c:f>
              <c:strCache>
                <c:ptCount val="1"/>
                <c:pt idx="0">
                  <c:v>Marine</c:v>
                </c:pt>
              </c:strCache>
            </c:strRef>
          </c:tx>
          <c:spPr>
            <a:solidFill>
              <a:schemeClr val="tx2"/>
            </a:solidFill>
            <a:ln>
              <a:noFill/>
            </a:ln>
            <a:effectLst/>
          </c:spPr>
          <c:invertIfNegative val="0"/>
          <c:cat>
            <c:numRef>
              <c:f>FreightMode!$D$5:$I$5</c:f>
              <c:numCache>
                <c:formatCode>General</c:formatCode>
                <c:ptCount val="6"/>
                <c:pt idx="0">
                  <c:v>2015</c:v>
                </c:pt>
                <c:pt idx="1">
                  <c:v>2020</c:v>
                </c:pt>
                <c:pt idx="2">
                  <c:v>2025</c:v>
                </c:pt>
                <c:pt idx="3">
                  <c:v>2030</c:v>
                </c:pt>
                <c:pt idx="4">
                  <c:v>2035</c:v>
                </c:pt>
                <c:pt idx="5">
                  <c:v>2040</c:v>
                </c:pt>
              </c:numCache>
            </c:numRef>
          </c:cat>
          <c:val>
            <c:numRef>
              <c:f>FreightMode!$D$10:$I$10</c:f>
              <c:numCache>
                <c:formatCode>General</c:formatCode>
                <c:ptCount val="6"/>
                <c:pt idx="0">
                  <c:v>6.6666000000000007</c:v>
                </c:pt>
                <c:pt idx="1">
                  <c:v>6.5929000000000002</c:v>
                </c:pt>
                <c:pt idx="2">
                  <c:v>6.7187000000000001</c:v>
                </c:pt>
                <c:pt idx="3">
                  <c:v>6.8935000000000004</c:v>
                </c:pt>
                <c:pt idx="4">
                  <c:v>7.1433999999999997</c:v>
                </c:pt>
                <c:pt idx="5">
                  <c:v>7.3532000000000002</c:v>
                </c:pt>
              </c:numCache>
            </c:numRef>
          </c:val>
        </c:ser>
        <c:ser>
          <c:idx val="5"/>
          <c:order val="5"/>
          <c:tx>
            <c:strRef>
              <c:f>FreightMode!$C$11</c:f>
              <c:strCache>
                <c:ptCount val="1"/>
                <c:pt idx="0">
                  <c:v>Natural Gas Pipeline</c:v>
                </c:pt>
              </c:strCache>
            </c:strRef>
          </c:tx>
          <c:spPr>
            <a:solidFill>
              <a:schemeClr val="accent3"/>
            </a:solidFill>
            <a:ln>
              <a:noFill/>
            </a:ln>
            <a:effectLst/>
          </c:spPr>
          <c:invertIfNegative val="0"/>
          <c:cat>
            <c:numRef>
              <c:f>FreightMode!$D$5:$I$5</c:f>
              <c:numCache>
                <c:formatCode>General</c:formatCode>
                <c:ptCount val="6"/>
                <c:pt idx="0">
                  <c:v>2015</c:v>
                </c:pt>
                <c:pt idx="1">
                  <c:v>2020</c:v>
                </c:pt>
                <c:pt idx="2">
                  <c:v>2025</c:v>
                </c:pt>
                <c:pt idx="3">
                  <c:v>2030</c:v>
                </c:pt>
                <c:pt idx="4">
                  <c:v>2035</c:v>
                </c:pt>
                <c:pt idx="5">
                  <c:v>2040</c:v>
                </c:pt>
              </c:numCache>
            </c:numRef>
          </c:cat>
          <c:val>
            <c:numRef>
              <c:f>FreightMode!$D$11:$I$11</c:f>
              <c:numCache>
                <c:formatCode>General</c:formatCode>
                <c:ptCount val="6"/>
                <c:pt idx="0">
                  <c:v>0.88800000000000001</c:v>
                </c:pt>
                <c:pt idx="1">
                  <c:v>0.87639999999999996</c:v>
                </c:pt>
                <c:pt idx="2">
                  <c:v>0.91510000000000002</c:v>
                </c:pt>
                <c:pt idx="3">
                  <c:v>0.9476</c:v>
                </c:pt>
                <c:pt idx="4">
                  <c:v>0.98950000000000005</c:v>
                </c:pt>
                <c:pt idx="5">
                  <c:v>1.0303</c:v>
                </c:pt>
              </c:numCache>
            </c:numRef>
          </c:val>
        </c:ser>
        <c:dLbls>
          <c:showLegendKey val="0"/>
          <c:showVal val="0"/>
          <c:showCatName val="0"/>
          <c:showSerName val="0"/>
          <c:showPercent val="0"/>
          <c:showBubbleSize val="0"/>
        </c:dLbls>
        <c:gapWidth val="219"/>
        <c:overlap val="100"/>
        <c:axId val="258233152"/>
        <c:axId val="258233712"/>
      </c:barChart>
      <c:catAx>
        <c:axId val="258233152"/>
        <c:scaling>
          <c:orientation val="minMax"/>
        </c:scaling>
        <c:delete val="0"/>
        <c:axPos val="b"/>
        <c:numFmt formatCode="General" sourceLinked="1"/>
        <c:majorTickMark val="out"/>
        <c:minorTickMark val="none"/>
        <c:tickLblPos val="nextTo"/>
        <c:spPr>
          <a:noFill/>
          <a:ln w="12700"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258233712"/>
        <c:crosses val="autoZero"/>
        <c:auto val="1"/>
        <c:lblAlgn val="ctr"/>
        <c:lblOffset val="100"/>
        <c:noMultiLvlLbl val="0"/>
      </c:catAx>
      <c:valAx>
        <c:axId val="258233712"/>
        <c:scaling>
          <c:orientation val="minMax"/>
          <c:max val="35"/>
        </c:scaling>
        <c:delete val="0"/>
        <c:axPos val="l"/>
        <c:majorGridlines>
          <c:spPr>
            <a:ln w="9525" cap="flat" cmpd="sng" algn="ctr">
              <a:solidFill>
                <a:schemeClr val="bg1">
                  <a:lumMod val="7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258233152"/>
        <c:crosses val="autoZero"/>
        <c:crossBetween val="between"/>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3">
    <c:autoUpdate val="0"/>
  </c:externalData>
  <c:userShapes r:id="rId4"/>
</c:chartSpace>
</file>

<file path=ppt/charts/chart8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7820064158646835E-2"/>
          <c:y val="0.15716106692889395"/>
          <c:w val="0.78921656280807495"/>
          <c:h val="0.70361027194115244"/>
        </c:manualLayout>
      </c:layout>
      <c:barChart>
        <c:barDir val="col"/>
        <c:grouping val="stacked"/>
        <c:varyColors val="0"/>
        <c:ser>
          <c:idx val="0"/>
          <c:order val="0"/>
          <c:tx>
            <c:strRef>
              <c:f>FreightMode!$C$12</c:f>
              <c:strCache>
                <c:ptCount val="1"/>
                <c:pt idx="0">
                  <c:v>Lt Heavy Truck</c:v>
                </c:pt>
              </c:strCache>
            </c:strRef>
          </c:tx>
          <c:spPr>
            <a:solidFill>
              <a:schemeClr val="accent4">
                <a:lumMod val="50000"/>
              </a:schemeClr>
            </a:solidFill>
            <a:ln>
              <a:noFill/>
            </a:ln>
            <a:effectLst/>
          </c:spPr>
          <c:invertIfNegative val="0"/>
          <c:cat>
            <c:numRef>
              <c:f>FreightMode!$D$5:$I$5</c:f>
              <c:numCache>
                <c:formatCode>General</c:formatCode>
                <c:ptCount val="6"/>
                <c:pt idx="0">
                  <c:v>2015</c:v>
                </c:pt>
                <c:pt idx="1">
                  <c:v>2020</c:v>
                </c:pt>
                <c:pt idx="2">
                  <c:v>2025</c:v>
                </c:pt>
                <c:pt idx="3">
                  <c:v>2030</c:v>
                </c:pt>
                <c:pt idx="4">
                  <c:v>2035</c:v>
                </c:pt>
                <c:pt idx="5">
                  <c:v>2040</c:v>
                </c:pt>
              </c:numCache>
            </c:numRef>
          </c:cat>
          <c:val>
            <c:numRef>
              <c:f>FreightMode!$D$12:$I$12</c:f>
              <c:numCache>
                <c:formatCode>General</c:formatCode>
                <c:ptCount val="6"/>
                <c:pt idx="0">
                  <c:v>1.7724</c:v>
                </c:pt>
                <c:pt idx="1">
                  <c:v>1.7418</c:v>
                </c:pt>
                <c:pt idx="2">
                  <c:v>1.7543</c:v>
                </c:pt>
                <c:pt idx="3">
                  <c:v>1.7177</c:v>
                </c:pt>
                <c:pt idx="4">
                  <c:v>1.7118</c:v>
                </c:pt>
                <c:pt idx="5">
                  <c:v>1.7239</c:v>
                </c:pt>
              </c:numCache>
            </c:numRef>
          </c:val>
        </c:ser>
        <c:ser>
          <c:idx val="1"/>
          <c:order val="1"/>
          <c:tx>
            <c:strRef>
              <c:f>FreightMode!$C$13</c:f>
              <c:strCache>
                <c:ptCount val="1"/>
                <c:pt idx="0">
                  <c:v>Med Heavy Truck</c:v>
                </c:pt>
              </c:strCache>
            </c:strRef>
          </c:tx>
          <c:spPr>
            <a:solidFill>
              <a:schemeClr val="accent4">
                <a:lumMod val="75000"/>
              </a:schemeClr>
            </a:solidFill>
            <a:ln>
              <a:noFill/>
            </a:ln>
            <a:effectLst/>
          </c:spPr>
          <c:invertIfNegative val="0"/>
          <c:cat>
            <c:numRef>
              <c:f>FreightMode!$D$5:$I$5</c:f>
              <c:numCache>
                <c:formatCode>General</c:formatCode>
                <c:ptCount val="6"/>
                <c:pt idx="0">
                  <c:v>2015</c:v>
                </c:pt>
                <c:pt idx="1">
                  <c:v>2020</c:v>
                </c:pt>
                <c:pt idx="2">
                  <c:v>2025</c:v>
                </c:pt>
                <c:pt idx="3">
                  <c:v>2030</c:v>
                </c:pt>
                <c:pt idx="4">
                  <c:v>2035</c:v>
                </c:pt>
                <c:pt idx="5">
                  <c:v>2040</c:v>
                </c:pt>
              </c:numCache>
            </c:numRef>
          </c:cat>
          <c:val>
            <c:numRef>
              <c:f>FreightMode!$D$13:$I$13</c:f>
              <c:numCache>
                <c:formatCode>General</c:formatCode>
                <c:ptCount val="6"/>
                <c:pt idx="0">
                  <c:v>5.9417999999999997</c:v>
                </c:pt>
                <c:pt idx="1">
                  <c:v>5.7995000000000001</c:v>
                </c:pt>
                <c:pt idx="2">
                  <c:v>5.8326000000000002</c:v>
                </c:pt>
                <c:pt idx="3">
                  <c:v>5.6192000000000002</c:v>
                </c:pt>
                <c:pt idx="4">
                  <c:v>5.4732000000000003</c:v>
                </c:pt>
                <c:pt idx="5">
                  <c:v>5.4748000000000001</c:v>
                </c:pt>
              </c:numCache>
            </c:numRef>
          </c:val>
        </c:ser>
        <c:ser>
          <c:idx val="2"/>
          <c:order val="2"/>
          <c:tx>
            <c:strRef>
              <c:f>FreightMode!$C$14</c:f>
              <c:strCache>
                <c:ptCount val="1"/>
                <c:pt idx="0">
                  <c:v>Hvy Heavy Truck</c:v>
                </c:pt>
              </c:strCache>
            </c:strRef>
          </c:tx>
          <c:spPr>
            <a:solidFill>
              <a:schemeClr val="accent4">
                <a:lumMod val="60000"/>
                <a:lumOff val="40000"/>
              </a:schemeClr>
            </a:solidFill>
            <a:ln>
              <a:noFill/>
            </a:ln>
            <a:effectLst/>
          </c:spPr>
          <c:invertIfNegative val="0"/>
          <c:cat>
            <c:numRef>
              <c:f>FreightMode!$D$5:$I$5</c:f>
              <c:numCache>
                <c:formatCode>General</c:formatCode>
                <c:ptCount val="6"/>
                <c:pt idx="0">
                  <c:v>2015</c:v>
                </c:pt>
                <c:pt idx="1">
                  <c:v>2020</c:v>
                </c:pt>
                <c:pt idx="2">
                  <c:v>2025</c:v>
                </c:pt>
                <c:pt idx="3">
                  <c:v>2030</c:v>
                </c:pt>
                <c:pt idx="4">
                  <c:v>2035</c:v>
                </c:pt>
                <c:pt idx="5">
                  <c:v>2040</c:v>
                </c:pt>
              </c:numCache>
            </c:numRef>
          </c:cat>
          <c:val>
            <c:numRef>
              <c:f>FreightMode!$D$14:$I$14</c:f>
              <c:numCache>
                <c:formatCode>General</c:formatCode>
                <c:ptCount val="6"/>
                <c:pt idx="0">
                  <c:v>7.1909000000000001</c:v>
                </c:pt>
                <c:pt idx="1">
                  <c:v>7.6554000000000002</c:v>
                </c:pt>
                <c:pt idx="2">
                  <c:v>8.6428999999999991</c:v>
                </c:pt>
                <c:pt idx="3">
                  <c:v>9.1777999999999995</c:v>
                </c:pt>
                <c:pt idx="4">
                  <c:v>9.8079999999999998</c:v>
                </c:pt>
                <c:pt idx="5">
                  <c:v>10.6302</c:v>
                </c:pt>
              </c:numCache>
            </c:numRef>
          </c:val>
        </c:ser>
        <c:ser>
          <c:idx val="3"/>
          <c:order val="3"/>
          <c:tx>
            <c:strRef>
              <c:f>FreightMode!$C$15</c:f>
              <c:strCache>
                <c:ptCount val="1"/>
                <c:pt idx="0">
                  <c:v>Rail</c:v>
                </c:pt>
              </c:strCache>
            </c:strRef>
          </c:tx>
          <c:spPr>
            <a:solidFill>
              <a:schemeClr val="bg1">
                <a:lumMod val="50000"/>
              </a:schemeClr>
            </a:solidFill>
            <a:ln>
              <a:noFill/>
            </a:ln>
            <a:effectLst/>
          </c:spPr>
          <c:invertIfNegative val="0"/>
          <c:cat>
            <c:numRef>
              <c:f>FreightMode!$D$5:$I$5</c:f>
              <c:numCache>
                <c:formatCode>General</c:formatCode>
                <c:ptCount val="6"/>
                <c:pt idx="0">
                  <c:v>2015</c:v>
                </c:pt>
                <c:pt idx="1">
                  <c:v>2020</c:v>
                </c:pt>
                <c:pt idx="2">
                  <c:v>2025</c:v>
                </c:pt>
                <c:pt idx="3">
                  <c:v>2030</c:v>
                </c:pt>
                <c:pt idx="4">
                  <c:v>2035</c:v>
                </c:pt>
                <c:pt idx="5">
                  <c:v>2040</c:v>
                </c:pt>
              </c:numCache>
            </c:numRef>
          </c:cat>
          <c:val>
            <c:numRef>
              <c:f>FreightMode!$D$15:$I$15</c:f>
              <c:numCache>
                <c:formatCode>General</c:formatCode>
                <c:ptCount val="6"/>
                <c:pt idx="0">
                  <c:v>1.5326</c:v>
                </c:pt>
                <c:pt idx="1">
                  <c:v>1.651</c:v>
                </c:pt>
                <c:pt idx="2">
                  <c:v>1.8032999999999999</c:v>
                </c:pt>
                <c:pt idx="3">
                  <c:v>1.8973</c:v>
                </c:pt>
                <c:pt idx="4">
                  <c:v>1.9259999999999999</c:v>
                </c:pt>
                <c:pt idx="5">
                  <c:v>1.9359999999999999</c:v>
                </c:pt>
              </c:numCache>
            </c:numRef>
          </c:val>
        </c:ser>
        <c:ser>
          <c:idx val="4"/>
          <c:order val="4"/>
          <c:tx>
            <c:strRef>
              <c:f>FreightMode!$C$16</c:f>
              <c:strCache>
                <c:ptCount val="1"/>
                <c:pt idx="0">
                  <c:v>Marine</c:v>
                </c:pt>
              </c:strCache>
            </c:strRef>
          </c:tx>
          <c:spPr>
            <a:solidFill>
              <a:schemeClr val="tx2"/>
            </a:solidFill>
            <a:ln>
              <a:noFill/>
            </a:ln>
            <a:effectLst/>
          </c:spPr>
          <c:invertIfNegative val="0"/>
          <c:cat>
            <c:numRef>
              <c:f>FreightMode!$D$5:$I$5</c:f>
              <c:numCache>
                <c:formatCode>General</c:formatCode>
                <c:ptCount val="6"/>
                <c:pt idx="0">
                  <c:v>2015</c:v>
                </c:pt>
                <c:pt idx="1">
                  <c:v>2020</c:v>
                </c:pt>
                <c:pt idx="2">
                  <c:v>2025</c:v>
                </c:pt>
                <c:pt idx="3">
                  <c:v>2030</c:v>
                </c:pt>
                <c:pt idx="4">
                  <c:v>2035</c:v>
                </c:pt>
                <c:pt idx="5">
                  <c:v>2040</c:v>
                </c:pt>
              </c:numCache>
            </c:numRef>
          </c:cat>
          <c:val>
            <c:numRef>
              <c:f>FreightMode!$D$16:$I$16</c:f>
              <c:numCache>
                <c:formatCode>General</c:formatCode>
                <c:ptCount val="6"/>
                <c:pt idx="0">
                  <c:v>6.2533000000000003</c:v>
                </c:pt>
                <c:pt idx="1">
                  <c:v>6.7477999999999998</c:v>
                </c:pt>
                <c:pt idx="2">
                  <c:v>7.4398999999999997</c:v>
                </c:pt>
                <c:pt idx="3">
                  <c:v>8.1867999999999999</c:v>
                </c:pt>
                <c:pt idx="4">
                  <c:v>9.0452000000000012</c:v>
                </c:pt>
                <c:pt idx="5">
                  <c:v>9.9637000000000011</c:v>
                </c:pt>
              </c:numCache>
            </c:numRef>
          </c:val>
        </c:ser>
        <c:ser>
          <c:idx val="5"/>
          <c:order val="5"/>
          <c:tx>
            <c:strRef>
              <c:f>FreightMode!$C$17</c:f>
              <c:strCache>
                <c:ptCount val="1"/>
                <c:pt idx="0">
                  <c:v>Natural Gas Pipeline</c:v>
                </c:pt>
              </c:strCache>
            </c:strRef>
          </c:tx>
          <c:spPr>
            <a:solidFill>
              <a:schemeClr val="accent3"/>
            </a:solidFill>
            <a:ln>
              <a:noFill/>
            </a:ln>
            <a:effectLst/>
          </c:spPr>
          <c:invertIfNegative val="0"/>
          <c:cat>
            <c:numRef>
              <c:f>FreightMode!$D$5:$I$5</c:f>
              <c:numCache>
                <c:formatCode>General</c:formatCode>
                <c:ptCount val="6"/>
                <c:pt idx="0">
                  <c:v>2015</c:v>
                </c:pt>
                <c:pt idx="1">
                  <c:v>2020</c:v>
                </c:pt>
                <c:pt idx="2">
                  <c:v>2025</c:v>
                </c:pt>
                <c:pt idx="3">
                  <c:v>2030</c:v>
                </c:pt>
                <c:pt idx="4">
                  <c:v>2035</c:v>
                </c:pt>
                <c:pt idx="5">
                  <c:v>2040</c:v>
                </c:pt>
              </c:numCache>
            </c:numRef>
          </c:cat>
          <c:val>
            <c:numRef>
              <c:f>FreightMode!$D$17:$I$17</c:f>
              <c:numCache>
                <c:formatCode>General</c:formatCode>
                <c:ptCount val="6"/>
                <c:pt idx="0">
                  <c:v>1.3758999999999999</c:v>
                </c:pt>
                <c:pt idx="1">
                  <c:v>1.4696</c:v>
                </c:pt>
                <c:pt idx="2">
                  <c:v>1.6131</c:v>
                </c:pt>
                <c:pt idx="3">
                  <c:v>1.7237</c:v>
                </c:pt>
                <c:pt idx="4">
                  <c:v>1.8812</c:v>
                </c:pt>
                <c:pt idx="5">
                  <c:v>2.0436999999999999</c:v>
                </c:pt>
              </c:numCache>
            </c:numRef>
          </c:val>
        </c:ser>
        <c:dLbls>
          <c:showLegendKey val="0"/>
          <c:showVal val="0"/>
          <c:showCatName val="0"/>
          <c:showSerName val="0"/>
          <c:showPercent val="0"/>
          <c:showBubbleSize val="0"/>
        </c:dLbls>
        <c:gapWidth val="219"/>
        <c:overlap val="100"/>
        <c:axId val="258238752"/>
        <c:axId val="258239312"/>
      </c:barChart>
      <c:catAx>
        <c:axId val="258238752"/>
        <c:scaling>
          <c:orientation val="minMax"/>
        </c:scaling>
        <c:delete val="0"/>
        <c:axPos val="b"/>
        <c:numFmt formatCode="General" sourceLinked="1"/>
        <c:majorTickMark val="out"/>
        <c:minorTickMark val="none"/>
        <c:tickLblPos val="nextTo"/>
        <c:spPr>
          <a:noFill/>
          <a:ln w="12700"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258239312"/>
        <c:crosses val="autoZero"/>
        <c:auto val="1"/>
        <c:lblAlgn val="ctr"/>
        <c:lblOffset val="100"/>
        <c:noMultiLvlLbl val="0"/>
      </c:catAx>
      <c:valAx>
        <c:axId val="258239312"/>
        <c:scaling>
          <c:orientation val="minMax"/>
          <c:max val="35"/>
        </c:scaling>
        <c:delete val="0"/>
        <c:axPos val="l"/>
        <c:majorGridlines>
          <c:spPr>
            <a:ln w="9525" cap="flat" cmpd="sng" algn="ctr">
              <a:solidFill>
                <a:schemeClr val="bg1">
                  <a:lumMod val="7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258238752"/>
        <c:crosses val="autoZero"/>
        <c:crossBetween val="between"/>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3">
    <c:autoUpdate val="0"/>
  </c:externalData>
  <c:userShapes r:id="rId4"/>
</c:chartSpace>
</file>

<file path=ppt/charts/chart87.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6134441528142315E-2"/>
          <c:y val="0.10999576796338831"/>
          <c:w val="0.89523111694371538"/>
          <c:h val="0.79310824024480897"/>
        </c:manualLayout>
      </c:layout>
      <c:areaChart>
        <c:grouping val="stacked"/>
        <c:varyColors val="0"/>
        <c:ser>
          <c:idx val="0"/>
          <c:order val="0"/>
          <c:tx>
            <c:strRef>
              <c:f>'Energy related C02 Emissions'!$M$3</c:f>
              <c:strCache>
                <c:ptCount val="1"/>
                <c:pt idx="0">
                  <c:v>Total OECD</c:v>
                </c:pt>
              </c:strCache>
            </c:strRef>
          </c:tx>
          <c:spPr>
            <a:solidFill>
              <a:schemeClr val="tx2"/>
            </a:solidFill>
            <a:ln>
              <a:solidFill>
                <a:srgbClr val="003953"/>
              </a:solidFill>
            </a:ln>
            <a:effectLst/>
          </c:spPr>
          <c:cat>
            <c:numRef>
              <c:f>'Energy related C02 Emissions'!$N$2:$BL$2</c:f>
              <c:numCache>
                <c:formatCode>General</c:formatCode>
                <c:ptCount val="5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numCache>
            </c:numRef>
          </c:cat>
          <c:val>
            <c:numRef>
              <c:f>'Energy related C02 Emissions'!$N$3:$BL$3</c:f>
              <c:numCache>
                <c:formatCode>#,##0</c:formatCode>
                <c:ptCount val="51"/>
                <c:pt idx="0">
                  <c:v>11593.0386</c:v>
                </c:pt>
                <c:pt idx="1">
                  <c:v>11581.015299999999</c:v>
                </c:pt>
                <c:pt idx="2">
                  <c:v>11647.7443</c:v>
                </c:pt>
                <c:pt idx="3">
                  <c:v>11785.054599999999</c:v>
                </c:pt>
                <c:pt idx="4">
                  <c:v>11926.6967</c:v>
                </c:pt>
                <c:pt idx="5">
                  <c:v>12082.522199999999</c:v>
                </c:pt>
                <c:pt idx="6">
                  <c:v>12460.565000000001</c:v>
                </c:pt>
                <c:pt idx="7">
                  <c:v>12678.73</c:v>
                </c:pt>
                <c:pt idx="8">
                  <c:v>12673.577600000001</c:v>
                </c:pt>
                <c:pt idx="9">
                  <c:v>12828.7225</c:v>
                </c:pt>
                <c:pt idx="10">
                  <c:v>13149.401400000001</c:v>
                </c:pt>
                <c:pt idx="11">
                  <c:v>13102.0684</c:v>
                </c:pt>
                <c:pt idx="12">
                  <c:v>13154.5483</c:v>
                </c:pt>
                <c:pt idx="13">
                  <c:v>13423.983</c:v>
                </c:pt>
                <c:pt idx="14">
                  <c:v>13632.8683</c:v>
                </c:pt>
                <c:pt idx="15">
                  <c:v>13684.049199999999</c:v>
                </c:pt>
                <c:pt idx="16">
                  <c:v>13633.2441</c:v>
                </c:pt>
                <c:pt idx="17">
                  <c:v>13741.8907</c:v>
                </c:pt>
                <c:pt idx="18">
                  <c:v>13441.756100000001</c:v>
                </c:pt>
                <c:pt idx="19">
                  <c:v>12585.8362</c:v>
                </c:pt>
                <c:pt idx="20">
                  <c:v>12876.2101</c:v>
                </c:pt>
                <c:pt idx="21">
                  <c:v>12788.9102</c:v>
                </c:pt>
                <c:pt idx="22">
                  <c:v>12570.250099999999</c:v>
                </c:pt>
                <c:pt idx="23">
                  <c:v>12676.076499999999</c:v>
                </c:pt>
                <c:pt idx="24">
                  <c:v>12535.9236</c:v>
                </c:pt>
                <c:pt idx="25">
                  <c:v>12433.140600000001</c:v>
                </c:pt>
                <c:pt idx="26">
                  <c:v>12407.975899999999</c:v>
                </c:pt>
                <c:pt idx="27">
                  <c:v>12462.360699999999</c:v>
                </c:pt>
                <c:pt idx="28">
                  <c:v>12507.061299999999</c:v>
                </c:pt>
                <c:pt idx="29">
                  <c:v>12487.857099999999</c:v>
                </c:pt>
                <c:pt idx="30">
                  <c:v>12449.4956</c:v>
                </c:pt>
                <c:pt idx="31">
                  <c:v>12391.376700000001</c:v>
                </c:pt>
                <c:pt idx="32">
                  <c:v>12327.357099999999</c:v>
                </c:pt>
                <c:pt idx="33">
                  <c:v>12290.948700000001</c:v>
                </c:pt>
                <c:pt idx="34">
                  <c:v>12254.5538</c:v>
                </c:pt>
                <c:pt idx="35">
                  <c:v>12198.400600000001</c:v>
                </c:pt>
                <c:pt idx="36">
                  <c:v>12142.9282</c:v>
                </c:pt>
                <c:pt idx="37">
                  <c:v>12081.9661</c:v>
                </c:pt>
                <c:pt idx="38">
                  <c:v>12045.757799999999</c:v>
                </c:pt>
                <c:pt idx="39">
                  <c:v>12013.8519</c:v>
                </c:pt>
                <c:pt idx="40">
                  <c:v>12008.099200000001</c:v>
                </c:pt>
                <c:pt idx="41">
                  <c:v>12016.7058</c:v>
                </c:pt>
                <c:pt idx="42">
                  <c:v>12027.7158</c:v>
                </c:pt>
                <c:pt idx="43">
                  <c:v>12058.715899999999</c:v>
                </c:pt>
                <c:pt idx="44">
                  <c:v>12105.474</c:v>
                </c:pt>
                <c:pt idx="45">
                  <c:v>12157.3637</c:v>
                </c:pt>
                <c:pt idx="46">
                  <c:v>12203.572200000001</c:v>
                </c:pt>
                <c:pt idx="47">
                  <c:v>12247.2153</c:v>
                </c:pt>
                <c:pt idx="48">
                  <c:v>12293.1147</c:v>
                </c:pt>
                <c:pt idx="49">
                  <c:v>12349.0969</c:v>
                </c:pt>
                <c:pt idx="50">
                  <c:v>12394.904500000001</c:v>
                </c:pt>
              </c:numCache>
            </c:numRef>
          </c:val>
        </c:ser>
        <c:ser>
          <c:idx val="1"/>
          <c:order val="1"/>
          <c:tx>
            <c:strRef>
              <c:f>'Energy related C02 Emissions'!$M$4</c:f>
              <c:strCache>
                <c:ptCount val="1"/>
                <c:pt idx="0">
                  <c:v>Total Non-OECD</c:v>
                </c:pt>
              </c:strCache>
            </c:strRef>
          </c:tx>
          <c:spPr>
            <a:solidFill>
              <a:schemeClr val="accent5"/>
            </a:solidFill>
            <a:ln>
              <a:solidFill>
                <a:srgbClr val="003953"/>
              </a:solidFill>
            </a:ln>
            <a:effectLst/>
          </c:spPr>
          <c:cat>
            <c:numRef>
              <c:f>'Energy related C02 Emissions'!$N$2:$BL$2</c:f>
              <c:numCache>
                <c:formatCode>General</c:formatCode>
                <c:ptCount val="5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numCache>
            </c:numRef>
          </c:cat>
          <c:val>
            <c:numRef>
              <c:f>'Energy related C02 Emissions'!$N$4:$BL$4</c:f>
              <c:numCache>
                <c:formatCode>#,##0</c:formatCode>
                <c:ptCount val="51"/>
                <c:pt idx="0">
                  <c:v>9854.3755999999994</c:v>
                </c:pt>
                <c:pt idx="1">
                  <c:v>9693.7327999999998</c:v>
                </c:pt>
                <c:pt idx="2">
                  <c:v>9550.0514999999996</c:v>
                </c:pt>
                <c:pt idx="3">
                  <c:v>9568.8870000000006</c:v>
                </c:pt>
                <c:pt idx="4">
                  <c:v>9606.3737999999994</c:v>
                </c:pt>
                <c:pt idx="5">
                  <c:v>9863.8382999999994</c:v>
                </c:pt>
                <c:pt idx="6">
                  <c:v>9987.8395999999993</c:v>
                </c:pt>
                <c:pt idx="7">
                  <c:v>9949.5069000000003</c:v>
                </c:pt>
                <c:pt idx="8">
                  <c:v>9995.1296999999995</c:v>
                </c:pt>
                <c:pt idx="9">
                  <c:v>10256.7806</c:v>
                </c:pt>
                <c:pt idx="10">
                  <c:v>10779.947399999999</c:v>
                </c:pt>
                <c:pt idx="11">
                  <c:v>11026.756799999999</c:v>
                </c:pt>
                <c:pt idx="12">
                  <c:v>11516.307199999999</c:v>
                </c:pt>
                <c:pt idx="13">
                  <c:v>12407.777400000001</c:v>
                </c:pt>
                <c:pt idx="14">
                  <c:v>13558.861999999999</c:v>
                </c:pt>
                <c:pt idx="15">
                  <c:v>14578.1353</c:v>
                </c:pt>
                <c:pt idx="16">
                  <c:v>15423.745500000001</c:v>
                </c:pt>
                <c:pt idx="17">
                  <c:v>16116.657300000001</c:v>
                </c:pt>
                <c:pt idx="18">
                  <c:v>16647.4663</c:v>
                </c:pt>
                <c:pt idx="19">
                  <c:v>17073.628799999999</c:v>
                </c:pt>
                <c:pt idx="20">
                  <c:v>17958.1999</c:v>
                </c:pt>
                <c:pt idx="21">
                  <c:v>19180.799900000002</c:v>
                </c:pt>
                <c:pt idx="22">
                  <c:v>20121.099900000001</c:v>
                </c:pt>
                <c:pt idx="23">
                  <c:v>20672.8001</c:v>
                </c:pt>
                <c:pt idx="24">
                  <c:v>20819.200099999998</c:v>
                </c:pt>
                <c:pt idx="25">
                  <c:v>21468.619600000002</c:v>
                </c:pt>
                <c:pt idx="26">
                  <c:v>21687.334800000001</c:v>
                </c:pt>
                <c:pt idx="27">
                  <c:v>22056.803</c:v>
                </c:pt>
                <c:pt idx="28">
                  <c:v>22346.781800000001</c:v>
                </c:pt>
                <c:pt idx="29">
                  <c:v>22426.670399999999</c:v>
                </c:pt>
                <c:pt idx="30">
                  <c:v>22522.938999999998</c:v>
                </c:pt>
                <c:pt idx="31">
                  <c:v>22778.989000000001</c:v>
                </c:pt>
                <c:pt idx="32">
                  <c:v>23060.804</c:v>
                </c:pt>
                <c:pt idx="33">
                  <c:v>23320.824100000002</c:v>
                </c:pt>
                <c:pt idx="34">
                  <c:v>23506.338599999999</c:v>
                </c:pt>
                <c:pt idx="35">
                  <c:v>23624.066200000001</c:v>
                </c:pt>
                <c:pt idx="36">
                  <c:v>23703.828699999998</c:v>
                </c:pt>
                <c:pt idx="37">
                  <c:v>23852.023799999999</c:v>
                </c:pt>
                <c:pt idx="38">
                  <c:v>24022.222900000001</c:v>
                </c:pt>
                <c:pt idx="39">
                  <c:v>24203.858</c:v>
                </c:pt>
                <c:pt idx="40">
                  <c:v>24389.7153</c:v>
                </c:pt>
                <c:pt idx="41">
                  <c:v>24611.638999999999</c:v>
                </c:pt>
                <c:pt idx="42">
                  <c:v>24816.985000000001</c:v>
                </c:pt>
                <c:pt idx="43">
                  <c:v>25032.5579</c:v>
                </c:pt>
                <c:pt idx="44">
                  <c:v>25287.4879</c:v>
                </c:pt>
                <c:pt idx="45">
                  <c:v>25560.558300000001</c:v>
                </c:pt>
                <c:pt idx="46">
                  <c:v>25830.291700000002</c:v>
                </c:pt>
                <c:pt idx="47">
                  <c:v>26083.399000000001</c:v>
                </c:pt>
                <c:pt idx="48">
                  <c:v>26365.351999999999</c:v>
                </c:pt>
                <c:pt idx="49">
                  <c:v>26644.763500000001</c:v>
                </c:pt>
                <c:pt idx="50">
                  <c:v>26922.658800000001</c:v>
                </c:pt>
              </c:numCache>
            </c:numRef>
          </c:val>
        </c:ser>
        <c:dLbls>
          <c:showLegendKey val="0"/>
          <c:showVal val="0"/>
          <c:showCatName val="0"/>
          <c:showSerName val="0"/>
          <c:showPercent val="0"/>
          <c:showBubbleSize val="0"/>
        </c:dLbls>
        <c:axId val="258242112"/>
        <c:axId val="258242672"/>
      </c:areaChart>
      <c:catAx>
        <c:axId val="258242112"/>
        <c:scaling>
          <c:orientation val="minMax"/>
        </c:scaling>
        <c:delete val="0"/>
        <c:axPos val="b"/>
        <c:numFmt formatCode="General" sourceLinked="1"/>
        <c:majorTickMark val="out"/>
        <c:minorTickMark val="none"/>
        <c:tickLblPos val="nextTo"/>
        <c:spPr>
          <a:noFill/>
          <a:ln w="12700"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258242672"/>
        <c:crosses val="autoZero"/>
        <c:auto val="1"/>
        <c:lblAlgn val="ctr"/>
        <c:lblOffset val="100"/>
        <c:tickLblSkip val="5"/>
        <c:tickMarkSkip val="5"/>
        <c:noMultiLvlLbl val="0"/>
      </c:catAx>
      <c:valAx>
        <c:axId val="258242672"/>
        <c:scaling>
          <c:orientation val="minMax"/>
        </c:scaling>
        <c:delete val="0"/>
        <c:axPos val="l"/>
        <c:majorGridlines>
          <c:spPr>
            <a:ln w="9525" cap="flat" cmpd="sng" algn="ctr">
              <a:solidFill>
                <a:schemeClr val="bg1">
                  <a:lumMod val="75000"/>
                </a:schemeClr>
              </a:solidFill>
              <a:round/>
            </a:ln>
            <a:effectLst/>
          </c:spPr>
        </c:majorGridlines>
        <c:numFmt formatCode="#,##0" sourceLinked="1"/>
        <c:majorTickMark val="out"/>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258242112"/>
        <c:crosses val="autoZero"/>
        <c:crossBetween val="midCat"/>
        <c:dispUnits>
          <c:builtInUnit val="thousands"/>
        </c:dispUnits>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a:pPr>
      <a:endParaRPr lang="en-US"/>
    </a:p>
  </c:txPr>
  <c:externalData r:id="rId3">
    <c:autoUpdate val="0"/>
  </c:externalData>
  <c:userShapes r:id="rId4"/>
</c:chartSpace>
</file>

<file path=ppt/charts/chart88.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6134441528142315E-2"/>
          <c:y val="8.5983765743696136E-2"/>
          <c:w val="0.90326689602556531"/>
          <c:h val="0.81712024246450132"/>
        </c:manualLayout>
      </c:layout>
      <c:lineChart>
        <c:grouping val="standard"/>
        <c:varyColors val="0"/>
        <c:ser>
          <c:idx val="0"/>
          <c:order val="0"/>
          <c:tx>
            <c:strRef>
              <c:f>'Fuel C02 Emissions'!$M$3</c:f>
              <c:strCache>
                <c:ptCount val="1"/>
                <c:pt idx="0">
                  <c:v>Liquids CO2</c:v>
                </c:pt>
              </c:strCache>
            </c:strRef>
          </c:tx>
          <c:spPr>
            <a:ln w="22225" cap="rnd">
              <a:solidFill>
                <a:schemeClr val="accent2"/>
              </a:solidFill>
              <a:round/>
            </a:ln>
            <a:effectLst/>
          </c:spPr>
          <c:marker>
            <c:symbol val="none"/>
          </c:marker>
          <c:cat>
            <c:numRef>
              <c:f>'Fuel C02 Emissions'!$N$2:$BL$2</c:f>
              <c:numCache>
                <c:formatCode>General</c:formatCode>
                <c:ptCount val="5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numCache>
            </c:numRef>
          </c:cat>
          <c:val>
            <c:numRef>
              <c:f>'Fuel C02 Emissions'!$N$3:$BL$3</c:f>
              <c:numCache>
                <c:formatCode>#,##0</c:formatCode>
                <c:ptCount val="51"/>
                <c:pt idx="0">
                  <c:v>9118.0280999999995</c:v>
                </c:pt>
                <c:pt idx="1">
                  <c:v>9145.8240000000005</c:v>
                </c:pt>
                <c:pt idx="2">
                  <c:v>9175.6964000000007</c:v>
                </c:pt>
                <c:pt idx="3">
                  <c:v>9192.8379000000004</c:v>
                </c:pt>
                <c:pt idx="4">
                  <c:v>9296.5488000000005</c:v>
                </c:pt>
                <c:pt idx="5">
                  <c:v>9421.6617000000006</c:v>
                </c:pt>
                <c:pt idx="6">
                  <c:v>9604.6339000000007</c:v>
                </c:pt>
                <c:pt idx="7">
                  <c:v>9815.4330000000009</c:v>
                </c:pt>
                <c:pt idx="8">
                  <c:v>9863.0287000000008</c:v>
                </c:pt>
                <c:pt idx="9">
                  <c:v>10037.721100000001</c:v>
                </c:pt>
                <c:pt idx="10">
                  <c:v>10174.172699999999</c:v>
                </c:pt>
                <c:pt idx="11">
                  <c:v>10232.072399999999</c:v>
                </c:pt>
                <c:pt idx="12">
                  <c:v>10307.308000000001</c:v>
                </c:pt>
                <c:pt idx="13">
                  <c:v>10562.3904</c:v>
                </c:pt>
                <c:pt idx="14">
                  <c:v>10911.3274</c:v>
                </c:pt>
                <c:pt idx="15">
                  <c:v>11114.879300000001</c:v>
                </c:pt>
                <c:pt idx="16">
                  <c:v>11148.143</c:v>
                </c:pt>
                <c:pt idx="17">
                  <c:v>11116.7763</c:v>
                </c:pt>
                <c:pt idx="18">
                  <c:v>11042.889300000001</c:v>
                </c:pt>
                <c:pt idx="19">
                  <c:v>10969.343500000001</c:v>
                </c:pt>
                <c:pt idx="20">
                  <c:v>11359.8801</c:v>
                </c:pt>
                <c:pt idx="21">
                  <c:v>11534.323399999999</c:v>
                </c:pt>
                <c:pt idx="22">
                  <c:v>11629.6466</c:v>
                </c:pt>
                <c:pt idx="23">
                  <c:v>11950.453299999999</c:v>
                </c:pt>
                <c:pt idx="24">
                  <c:v>12115.047</c:v>
                </c:pt>
                <c:pt idx="25">
                  <c:v>12237.432500000001</c:v>
                </c:pt>
                <c:pt idx="26">
                  <c:v>12457.3326</c:v>
                </c:pt>
                <c:pt idx="27">
                  <c:v>12621.577300000001</c:v>
                </c:pt>
                <c:pt idx="28">
                  <c:v>12822.5671</c:v>
                </c:pt>
                <c:pt idx="29">
                  <c:v>12795.285599999999</c:v>
                </c:pt>
                <c:pt idx="30">
                  <c:v>12823.0191</c:v>
                </c:pt>
                <c:pt idx="31">
                  <c:v>12916.084699999999</c:v>
                </c:pt>
                <c:pt idx="32">
                  <c:v>12970.4681</c:v>
                </c:pt>
                <c:pt idx="33">
                  <c:v>13007.349200000001</c:v>
                </c:pt>
                <c:pt idx="34">
                  <c:v>13044.472599999999</c:v>
                </c:pt>
                <c:pt idx="35">
                  <c:v>13057.495000000001</c:v>
                </c:pt>
                <c:pt idx="36">
                  <c:v>13061.511399999999</c:v>
                </c:pt>
                <c:pt idx="37">
                  <c:v>13109.6273</c:v>
                </c:pt>
                <c:pt idx="38">
                  <c:v>13177.141100000001</c:v>
                </c:pt>
                <c:pt idx="39">
                  <c:v>13254.606400000001</c:v>
                </c:pt>
                <c:pt idx="40">
                  <c:v>13327.1559</c:v>
                </c:pt>
                <c:pt idx="41">
                  <c:v>13408.0576</c:v>
                </c:pt>
                <c:pt idx="42">
                  <c:v>13490.342199999999</c:v>
                </c:pt>
                <c:pt idx="43">
                  <c:v>13589.369199999999</c:v>
                </c:pt>
                <c:pt idx="44">
                  <c:v>13706.7583</c:v>
                </c:pt>
                <c:pt idx="45">
                  <c:v>13832.3225</c:v>
                </c:pt>
                <c:pt idx="46">
                  <c:v>13954.1963</c:v>
                </c:pt>
                <c:pt idx="47">
                  <c:v>14077.707200000001</c:v>
                </c:pt>
                <c:pt idx="48">
                  <c:v>14212.605799999999</c:v>
                </c:pt>
                <c:pt idx="49">
                  <c:v>14349.5838</c:v>
                </c:pt>
                <c:pt idx="50">
                  <c:v>14480.356100000001</c:v>
                </c:pt>
              </c:numCache>
            </c:numRef>
          </c:val>
          <c:smooth val="0"/>
        </c:ser>
        <c:ser>
          <c:idx val="1"/>
          <c:order val="1"/>
          <c:tx>
            <c:strRef>
              <c:f>'Fuel C02 Emissions'!$M$4</c:f>
              <c:strCache>
                <c:ptCount val="1"/>
                <c:pt idx="0">
                  <c:v>Natural Gas CO2</c:v>
                </c:pt>
              </c:strCache>
            </c:strRef>
          </c:tx>
          <c:spPr>
            <a:ln w="22225" cap="rnd">
              <a:solidFill>
                <a:srgbClr val="00B0F0"/>
              </a:solidFill>
              <a:round/>
            </a:ln>
            <a:effectLst/>
          </c:spPr>
          <c:marker>
            <c:symbol val="none"/>
          </c:marker>
          <c:cat>
            <c:numRef>
              <c:f>'Fuel C02 Emissions'!$N$2:$BL$2</c:f>
              <c:numCache>
                <c:formatCode>General</c:formatCode>
                <c:ptCount val="5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numCache>
            </c:numRef>
          </c:cat>
          <c:val>
            <c:numRef>
              <c:f>'Fuel C02 Emissions'!$N$4:$BL$4</c:f>
              <c:numCache>
                <c:formatCode>#,##0</c:formatCode>
                <c:ptCount val="51"/>
                <c:pt idx="0">
                  <c:v>3978.3861000000002</c:v>
                </c:pt>
                <c:pt idx="1">
                  <c:v>4065.9241000000002</c:v>
                </c:pt>
                <c:pt idx="2">
                  <c:v>4070.0994999999998</c:v>
                </c:pt>
                <c:pt idx="3">
                  <c:v>4156.1036999999997</c:v>
                </c:pt>
                <c:pt idx="4">
                  <c:v>4167.5218000000004</c:v>
                </c:pt>
                <c:pt idx="5">
                  <c:v>4290.6989000000003</c:v>
                </c:pt>
                <c:pt idx="6">
                  <c:v>4397.7707</c:v>
                </c:pt>
                <c:pt idx="7">
                  <c:v>4405.8038999999999</c:v>
                </c:pt>
                <c:pt idx="8">
                  <c:v>4442.6786000000002</c:v>
                </c:pt>
                <c:pt idx="9">
                  <c:v>4559.7819</c:v>
                </c:pt>
                <c:pt idx="10">
                  <c:v>4742.1760999999997</c:v>
                </c:pt>
                <c:pt idx="11">
                  <c:v>4775.7528000000002</c:v>
                </c:pt>
                <c:pt idx="12">
                  <c:v>4970.5474999999997</c:v>
                </c:pt>
                <c:pt idx="13">
                  <c:v>5107.37</c:v>
                </c:pt>
                <c:pt idx="14">
                  <c:v>5292.4029</c:v>
                </c:pt>
                <c:pt idx="15">
                  <c:v>5434.2251999999999</c:v>
                </c:pt>
                <c:pt idx="16">
                  <c:v>5581.5631000000003</c:v>
                </c:pt>
                <c:pt idx="17">
                  <c:v>5767.2984999999999</c:v>
                </c:pt>
                <c:pt idx="18">
                  <c:v>5951.7228999999998</c:v>
                </c:pt>
                <c:pt idx="19">
                  <c:v>5750.5114000000003</c:v>
                </c:pt>
                <c:pt idx="20">
                  <c:v>6243.57</c:v>
                </c:pt>
                <c:pt idx="21">
                  <c:v>6411.8933999999999</c:v>
                </c:pt>
                <c:pt idx="22">
                  <c:v>6612.7166999999999</c:v>
                </c:pt>
                <c:pt idx="23">
                  <c:v>6725.2633999999998</c:v>
                </c:pt>
                <c:pt idx="24">
                  <c:v>6731.6067000000003</c:v>
                </c:pt>
                <c:pt idx="25">
                  <c:v>6808.9453999999996</c:v>
                </c:pt>
                <c:pt idx="26">
                  <c:v>6806.2377999999999</c:v>
                </c:pt>
                <c:pt idx="27">
                  <c:v>6897.585</c:v>
                </c:pt>
                <c:pt idx="28">
                  <c:v>6935.7731000000003</c:v>
                </c:pt>
                <c:pt idx="29">
                  <c:v>6936.1512000000002</c:v>
                </c:pt>
                <c:pt idx="30">
                  <c:v>6949.0276999999996</c:v>
                </c:pt>
                <c:pt idx="31">
                  <c:v>7031.9143999999997</c:v>
                </c:pt>
                <c:pt idx="32">
                  <c:v>7152.2097000000003</c:v>
                </c:pt>
                <c:pt idx="33">
                  <c:v>7289.8984</c:v>
                </c:pt>
                <c:pt idx="34">
                  <c:v>7440.1974</c:v>
                </c:pt>
                <c:pt idx="35">
                  <c:v>7565.6193000000003</c:v>
                </c:pt>
                <c:pt idx="36">
                  <c:v>7679.5973000000004</c:v>
                </c:pt>
                <c:pt idx="37">
                  <c:v>7782.2493000000004</c:v>
                </c:pt>
                <c:pt idx="38">
                  <c:v>7892.2548999999999</c:v>
                </c:pt>
                <c:pt idx="39">
                  <c:v>8014.9871999999996</c:v>
                </c:pt>
                <c:pt idx="40">
                  <c:v>8146.5770000000002</c:v>
                </c:pt>
                <c:pt idx="41">
                  <c:v>8276.9220999999998</c:v>
                </c:pt>
                <c:pt idx="42">
                  <c:v>8422.0215000000007</c:v>
                </c:pt>
                <c:pt idx="43">
                  <c:v>8559.3758999999991</c:v>
                </c:pt>
                <c:pt idx="44">
                  <c:v>8730.0220000000008</c:v>
                </c:pt>
                <c:pt idx="45">
                  <c:v>8905.8564000000006</c:v>
                </c:pt>
                <c:pt idx="46">
                  <c:v>9068.2994999999992</c:v>
                </c:pt>
                <c:pt idx="47">
                  <c:v>9226.7749000000003</c:v>
                </c:pt>
                <c:pt idx="48">
                  <c:v>9393.7772999999997</c:v>
                </c:pt>
                <c:pt idx="49">
                  <c:v>9563.6587999999992</c:v>
                </c:pt>
                <c:pt idx="50">
                  <c:v>9721.3529999999992</c:v>
                </c:pt>
              </c:numCache>
            </c:numRef>
          </c:val>
          <c:smooth val="0"/>
        </c:ser>
        <c:ser>
          <c:idx val="3"/>
          <c:order val="2"/>
          <c:tx>
            <c:strRef>
              <c:f>'Fuel C02 Emissions'!$M$5</c:f>
              <c:strCache>
                <c:ptCount val="1"/>
                <c:pt idx="0">
                  <c:v>Coal CO2</c:v>
                </c:pt>
              </c:strCache>
            </c:strRef>
          </c:tx>
          <c:spPr>
            <a:ln w="22225" cap="rnd">
              <a:solidFill>
                <a:schemeClr val="bg2">
                  <a:lumMod val="75000"/>
                </a:schemeClr>
              </a:solidFill>
              <a:round/>
            </a:ln>
            <a:effectLst/>
          </c:spPr>
          <c:marker>
            <c:symbol val="none"/>
          </c:marker>
          <c:cat>
            <c:numRef>
              <c:f>'Fuel C02 Emissions'!$N$2:$BL$2</c:f>
              <c:numCache>
                <c:formatCode>General</c:formatCode>
                <c:ptCount val="5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numCache>
            </c:numRef>
          </c:cat>
          <c:val>
            <c:numRef>
              <c:f>'Fuel C02 Emissions'!$N$5:$BL$5</c:f>
              <c:numCache>
                <c:formatCode>#,##0</c:formatCode>
                <c:ptCount val="51"/>
                <c:pt idx="0">
                  <c:v>8351</c:v>
                </c:pt>
                <c:pt idx="1">
                  <c:v>8063</c:v>
                </c:pt>
                <c:pt idx="2">
                  <c:v>7952</c:v>
                </c:pt>
                <c:pt idx="3">
                  <c:v>8005</c:v>
                </c:pt>
                <c:pt idx="4">
                  <c:v>8069</c:v>
                </c:pt>
                <c:pt idx="5">
                  <c:v>8234</c:v>
                </c:pt>
                <c:pt idx="6">
                  <c:v>8446</c:v>
                </c:pt>
                <c:pt idx="7">
                  <c:v>8407</c:v>
                </c:pt>
                <c:pt idx="8">
                  <c:v>8363</c:v>
                </c:pt>
                <c:pt idx="9">
                  <c:v>8488</c:v>
                </c:pt>
                <c:pt idx="10">
                  <c:v>9013</c:v>
                </c:pt>
                <c:pt idx="11">
                  <c:v>9121</c:v>
                </c:pt>
                <c:pt idx="12">
                  <c:v>9393</c:v>
                </c:pt>
                <c:pt idx="13">
                  <c:v>10162</c:v>
                </c:pt>
                <c:pt idx="14">
                  <c:v>10988</c:v>
                </c:pt>
                <c:pt idx="15">
                  <c:v>11713.08</c:v>
                </c:pt>
                <c:pt idx="16">
                  <c:v>12327.2834</c:v>
                </c:pt>
                <c:pt idx="17">
                  <c:v>12974.4733</c:v>
                </c:pt>
                <c:pt idx="18">
                  <c:v>13094.6101</c:v>
                </c:pt>
                <c:pt idx="19">
                  <c:v>12939.61</c:v>
                </c:pt>
                <c:pt idx="20">
                  <c:v>13230.96</c:v>
                </c:pt>
                <c:pt idx="21">
                  <c:v>14023.4933</c:v>
                </c:pt>
                <c:pt idx="22">
                  <c:v>14448.986699999999</c:v>
                </c:pt>
                <c:pt idx="23">
                  <c:v>14673.16</c:v>
                </c:pt>
                <c:pt idx="24">
                  <c:v>14508.4701</c:v>
                </c:pt>
                <c:pt idx="25">
                  <c:v>14855.3822</c:v>
                </c:pt>
                <c:pt idx="26">
                  <c:v>14831.740299999999</c:v>
                </c:pt>
                <c:pt idx="27">
                  <c:v>15000.0013</c:v>
                </c:pt>
                <c:pt idx="28">
                  <c:v>15095.503000000001</c:v>
                </c:pt>
                <c:pt idx="29">
                  <c:v>15183.0908</c:v>
                </c:pt>
                <c:pt idx="30">
                  <c:v>15200.3878</c:v>
                </c:pt>
                <c:pt idx="31">
                  <c:v>15222.3667</c:v>
                </c:pt>
                <c:pt idx="32">
                  <c:v>15265.4833</c:v>
                </c:pt>
                <c:pt idx="33">
                  <c:v>15314.525299999999</c:v>
                </c:pt>
                <c:pt idx="34">
                  <c:v>15276.2225</c:v>
                </c:pt>
                <c:pt idx="35">
                  <c:v>15199.3524</c:v>
                </c:pt>
                <c:pt idx="36">
                  <c:v>15105.6482</c:v>
                </c:pt>
                <c:pt idx="37">
                  <c:v>15042.113300000001</c:v>
                </c:pt>
                <c:pt idx="38">
                  <c:v>14998.584699999999</c:v>
                </c:pt>
                <c:pt idx="39">
                  <c:v>14948.1163</c:v>
                </c:pt>
                <c:pt idx="40">
                  <c:v>14924.0816</c:v>
                </c:pt>
                <c:pt idx="41">
                  <c:v>14943.365</c:v>
                </c:pt>
                <c:pt idx="42">
                  <c:v>14932.337</c:v>
                </c:pt>
                <c:pt idx="43">
                  <c:v>14942.528700000001</c:v>
                </c:pt>
                <c:pt idx="44">
                  <c:v>14956.1816</c:v>
                </c:pt>
                <c:pt idx="45">
                  <c:v>14979.7431</c:v>
                </c:pt>
                <c:pt idx="46">
                  <c:v>15011.3681</c:v>
                </c:pt>
                <c:pt idx="47">
                  <c:v>15026.1322</c:v>
                </c:pt>
                <c:pt idx="48">
                  <c:v>15052.0836</c:v>
                </c:pt>
                <c:pt idx="49">
                  <c:v>15080.617700000001</c:v>
                </c:pt>
                <c:pt idx="50">
                  <c:v>15115.8541</c:v>
                </c:pt>
              </c:numCache>
            </c:numRef>
          </c:val>
          <c:smooth val="0"/>
        </c:ser>
        <c:dLbls>
          <c:showLegendKey val="0"/>
          <c:showVal val="0"/>
          <c:showCatName val="0"/>
          <c:showSerName val="0"/>
          <c:showPercent val="0"/>
          <c:showBubbleSize val="0"/>
        </c:dLbls>
        <c:smooth val="0"/>
        <c:axId val="258246032"/>
        <c:axId val="258246592"/>
      </c:lineChart>
      <c:catAx>
        <c:axId val="258246032"/>
        <c:scaling>
          <c:orientation val="minMax"/>
        </c:scaling>
        <c:delete val="0"/>
        <c:axPos val="b"/>
        <c:numFmt formatCode="General" sourceLinked="1"/>
        <c:majorTickMark val="out"/>
        <c:minorTickMark val="none"/>
        <c:tickLblPos val="nextTo"/>
        <c:spPr>
          <a:noFill/>
          <a:ln w="12700"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258246592"/>
        <c:crosses val="autoZero"/>
        <c:auto val="1"/>
        <c:lblAlgn val="ctr"/>
        <c:lblOffset val="100"/>
        <c:tickLblSkip val="5"/>
        <c:tickMarkSkip val="5"/>
        <c:noMultiLvlLbl val="0"/>
      </c:catAx>
      <c:valAx>
        <c:axId val="258246592"/>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out"/>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258246032"/>
        <c:crosses val="autoZero"/>
        <c:crossBetween val="between"/>
        <c:dispUnits>
          <c:builtInUnit val="thousands"/>
        </c:dispUnits>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a:pPr>
      <a:endParaRPr lang="en-US"/>
    </a:p>
  </c:txPr>
  <c:externalData r:id="rId3">
    <c:autoUpdate val="0"/>
  </c:externalData>
  <c:userShapes r:id="rId4"/>
</c:chartSpace>
</file>

<file path=ppt/charts/chart89.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1766197872432305E-2"/>
          <c:y val="0.1220017690732344"/>
          <c:w val="0.81622456059537352"/>
          <c:h val="0.77558704145977853"/>
        </c:manualLayout>
      </c:layout>
      <c:lineChart>
        <c:grouping val="standard"/>
        <c:varyColors val="0"/>
        <c:ser>
          <c:idx val="0"/>
          <c:order val="0"/>
          <c:tx>
            <c:strRef>
              <c:f>'Liquids CO2 emissions'!$M$3</c:f>
              <c:strCache>
                <c:ptCount val="1"/>
                <c:pt idx="0">
                  <c:v>United States</c:v>
                </c:pt>
              </c:strCache>
            </c:strRef>
          </c:tx>
          <c:spPr>
            <a:ln w="22225" cap="rnd">
              <a:solidFill>
                <a:schemeClr val="tx2"/>
              </a:solidFill>
              <a:round/>
            </a:ln>
            <a:effectLst/>
          </c:spPr>
          <c:marker>
            <c:symbol val="none"/>
          </c:marker>
          <c:cat>
            <c:numRef>
              <c:f>'Liquids CO2 emissions'!$N$2:$BL$2</c:f>
              <c:numCache>
                <c:formatCode>General</c:formatCode>
                <c:ptCount val="5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numCache>
            </c:numRef>
          </c:cat>
          <c:val>
            <c:numRef>
              <c:f>'Liquids CO2 emissions'!$N$3:$BL$3</c:f>
              <c:numCache>
                <c:formatCode>#,##0</c:formatCode>
                <c:ptCount val="51"/>
                <c:pt idx="0">
                  <c:v>2186.5725000000002</c:v>
                </c:pt>
                <c:pt idx="1">
                  <c:v>2133.9612000000002</c:v>
                </c:pt>
                <c:pt idx="2">
                  <c:v>2179.8969999999999</c:v>
                </c:pt>
                <c:pt idx="3">
                  <c:v>2184.1597000000002</c:v>
                </c:pt>
                <c:pt idx="4">
                  <c:v>2221.0295000000001</c:v>
                </c:pt>
                <c:pt idx="5">
                  <c:v>2207.1116000000002</c:v>
                </c:pt>
                <c:pt idx="6">
                  <c:v>2290.1896999999999</c:v>
                </c:pt>
                <c:pt idx="7">
                  <c:v>2312.8771999999999</c:v>
                </c:pt>
                <c:pt idx="8">
                  <c:v>2357.9308999999998</c:v>
                </c:pt>
                <c:pt idx="9">
                  <c:v>2416.5250999999998</c:v>
                </c:pt>
                <c:pt idx="10">
                  <c:v>2460.5916000000002</c:v>
                </c:pt>
                <c:pt idx="11">
                  <c:v>2473.3202999999999</c:v>
                </c:pt>
                <c:pt idx="12">
                  <c:v>2471.5803000000001</c:v>
                </c:pt>
                <c:pt idx="13">
                  <c:v>2518.3611000000001</c:v>
                </c:pt>
                <c:pt idx="14">
                  <c:v>2608.5769</c:v>
                </c:pt>
                <c:pt idx="15">
                  <c:v>2616.8634999999999</c:v>
                </c:pt>
                <c:pt idx="16">
                  <c:v>2584.2302</c:v>
                </c:pt>
                <c:pt idx="17">
                  <c:v>2576.0169000000001</c:v>
                </c:pt>
                <c:pt idx="18">
                  <c:v>2409.3665000000001</c:v>
                </c:pt>
                <c:pt idx="19">
                  <c:v>2273.4067</c:v>
                </c:pt>
                <c:pt idx="20">
                  <c:v>2298.7800999999999</c:v>
                </c:pt>
                <c:pt idx="21">
                  <c:v>2252.3235</c:v>
                </c:pt>
                <c:pt idx="22">
                  <c:v>2200.1466999999998</c:v>
                </c:pt>
                <c:pt idx="23">
                  <c:v>2230.6532000000002</c:v>
                </c:pt>
                <c:pt idx="24">
                  <c:v>2251.8467999999998</c:v>
                </c:pt>
                <c:pt idx="25">
                  <c:v>2293.9765000000002</c:v>
                </c:pt>
                <c:pt idx="26">
                  <c:v>2325.1768000000002</c:v>
                </c:pt>
                <c:pt idx="27">
                  <c:v>2327.0349999999999</c:v>
                </c:pt>
                <c:pt idx="28">
                  <c:v>2354.0769</c:v>
                </c:pt>
                <c:pt idx="29">
                  <c:v>2353.7366999999999</c:v>
                </c:pt>
                <c:pt idx="30">
                  <c:v>2344.5151999999998</c:v>
                </c:pt>
                <c:pt idx="31">
                  <c:v>2337.8067000000001</c:v>
                </c:pt>
                <c:pt idx="32">
                  <c:v>2327.2476000000001</c:v>
                </c:pt>
                <c:pt idx="33">
                  <c:v>2310.8645000000001</c:v>
                </c:pt>
                <c:pt idx="34">
                  <c:v>2289.3153000000002</c:v>
                </c:pt>
                <c:pt idx="35">
                  <c:v>2261.2912000000001</c:v>
                </c:pt>
                <c:pt idx="36">
                  <c:v>2235.0578</c:v>
                </c:pt>
                <c:pt idx="37">
                  <c:v>2212.5349999999999</c:v>
                </c:pt>
                <c:pt idx="38">
                  <c:v>2193.1596</c:v>
                </c:pt>
                <c:pt idx="39">
                  <c:v>2177.7240000000002</c:v>
                </c:pt>
                <c:pt idx="40">
                  <c:v>2163.4951000000001</c:v>
                </c:pt>
                <c:pt idx="41">
                  <c:v>2149.5798</c:v>
                </c:pt>
                <c:pt idx="42">
                  <c:v>2136.933</c:v>
                </c:pt>
                <c:pt idx="43">
                  <c:v>2129.5102000000002</c:v>
                </c:pt>
                <c:pt idx="44">
                  <c:v>2127.0367999999999</c:v>
                </c:pt>
                <c:pt idx="45">
                  <c:v>2126.7413000000001</c:v>
                </c:pt>
                <c:pt idx="46">
                  <c:v>2127.5999000000002</c:v>
                </c:pt>
                <c:pt idx="47">
                  <c:v>2131.4049</c:v>
                </c:pt>
                <c:pt idx="48">
                  <c:v>2137.8993999999998</c:v>
                </c:pt>
                <c:pt idx="49">
                  <c:v>2145.3645999999999</c:v>
                </c:pt>
                <c:pt idx="50">
                  <c:v>2151.2660999999998</c:v>
                </c:pt>
              </c:numCache>
            </c:numRef>
          </c:val>
          <c:smooth val="0"/>
        </c:ser>
        <c:ser>
          <c:idx val="1"/>
          <c:order val="1"/>
          <c:tx>
            <c:strRef>
              <c:f>'Liquids CO2 emissions'!$M$4</c:f>
              <c:strCache>
                <c:ptCount val="1"/>
                <c:pt idx="0">
                  <c:v>OECD Europe</c:v>
                </c:pt>
              </c:strCache>
            </c:strRef>
          </c:tx>
          <c:spPr>
            <a:ln w="22225" cap="rnd">
              <a:solidFill>
                <a:schemeClr val="tx2">
                  <a:lumMod val="50000"/>
                  <a:lumOff val="50000"/>
                </a:schemeClr>
              </a:solidFill>
              <a:round/>
            </a:ln>
            <a:effectLst/>
          </c:spPr>
          <c:marker>
            <c:symbol val="none"/>
          </c:marker>
          <c:cat>
            <c:numRef>
              <c:f>'Liquids CO2 emissions'!$N$2:$BL$2</c:f>
              <c:numCache>
                <c:formatCode>General</c:formatCode>
                <c:ptCount val="5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numCache>
            </c:numRef>
          </c:cat>
          <c:val>
            <c:numRef>
              <c:f>'Liquids CO2 emissions'!$N$4:$BL$4</c:f>
              <c:numCache>
                <c:formatCode>#,##0</c:formatCode>
                <c:ptCount val="51"/>
                <c:pt idx="0">
                  <c:v>1913.28</c:v>
                </c:pt>
                <c:pt idx="1">
                  <c:v>1957.6623999999999</c:v>
                </c:pt>
                <c:pt idx="2">
                  <c:v>2014.7184</c:v>
                </c:pt>
                <c:pt idx="3">
                  <c:v>2014.3927000000001</c:v>
                </c:pt>
                <c:pt idx="4">
                  <c:v>2015.9493</c:v>
                </c:pt>
                <c:pt idx="5">
                  <c:v>2052.8867</c:v>
                </c:pt>
                <c:pt idx="6">
                  <c:v>2105.6016</c:v>
                </c:pt>
                <c:pt idx="7">
                  <c:v>2121.8407999999999</c:v>
                </c:pt>
                <c:pt idx="8">
                  <c:v>2155.5061000000001</c:v>
                </c:pt>
                <c:pt idx="9">
                  <c:v>2123.6840999999999</c:v>
                </c:pt>
                <c:pt idx="10">
                  <c:v>2109.0864000000001</c:v>
                </c:pt>
                <c:pt idx="11">
                  <c:v>2142.4211</c:v>
                </c:pt>
                <c:pt idx="12">
                  <c:v>2129.0027</c:v>
                </c:pt>
                <c:pt idx="13">
                  <c:v>2167.7788</c:v>
                </c:pt>
                <c:pt idx="14">
                  <c:v>2167.8712999999998</c:v>
                </c:pt>
                <c:pt idx="15">
                  <c:v>2181.6426000000001</c:v>
                </c:pt>
                <c:pt idx="16">
                  <c:v>2175.6266999999998</c:v>
                </c:pt>
                <c:pt idx="17">
                  <c:v>2128.8373999999999</c:v>
                </c:pt>
                <c:pt idx="18">
                  <c:v>2113.2334000000001</c:v>
                </c:pt>
                <c:pt idx="19">
                  <c:v>2002.6976</c:v>
                </c:pt>
                <c:pt idx="20">
                  <c:v>1991.2</c:v>
                </c:pt>
                <c:pt idx="21">
                  <c:v>1967</c:v>
                </c:pt>
                <c:pt idx="22">
                  <c:v>1902.7</c:v>
                </c:pt>
                <c:pt idx="23">
                  <c:v>1878.5</c:v>
                </c:pt>
                <c:pt idx="24">
                  <c:v>1859.9</c:v>
                </c:pt>
                <c:pt idx="25">
                  <c:v>1855.2271000000001</c:v>
                </c:pt>
                <c:pt idx="26">
                  <c:v>1896.1021000000001</c:v>
                </c:pt>
                <c:pt idx="27">
                  <c:v>1906.8248000000001</c:v>
                </c:pt>
                <c:pt idx="28">
                  <c:v>1904.1261999999999</c:v>
                </c:pt>
                <c:pt idx="29">
                  <c:v>1868.3972000000001</c:v>
                </c:pt>
                <c:pt idx="30">
                  <c:v>1841.2297000000001</c:v>
                </c:pt>
                <c:pt idx="31">
                  <c:v>1822.8822</c:v>
                </c:pt>
                <c:pt idx="32">
                  <c:v>1806.2048</c:v>
                </c:pt>
                <c:pt idx="33">
                  <c:v>1789.4141999999999</c:v>
                </c:pt>
                <c:pt idx="34">
                  <c:v>1774.2233000000001</c:v>
                </c:pt>
                <c:pt idx="35">
                  <c:v>1758.4505999999999</c:v>
                </c:pt>
                <c:pt idx="36">
                  <c:v>1746.4129</c:v>
                </c:pt>
                <c:pt idx="37">
                  <c:v>1740.3669</c:v>
                </c:pt>
                <c:pt idx="38">
                  <c:v>1738.2039</c:v>
                </c:pt>
                <c:pt idx="39">
                  <c:v>1736.3354999999999</c:v>
                </c:pt>
                <c:pt idx="40">
                  <c:v>1733.1747</c:v>
                </c:pt>
                <c:pt idx="41">
                  <c:v>1729.5051000000001</c:v>
                </c:pt>
                <c:pt idx="42">
                  <c:v>1725.6983</c:v>
                </c:pt>
                <c:pt idx="43">
                  <c:v>1723.7471</c:v>
                </c:pt>
                <c:pt idx="44">
                  <c:v>1722.0588</c:v>
                </c:pt>
                <c:pt idx="45">
                  <c:v>1720.6824999999999</c:v>
                </c:pt>
                <c:pt idx="46">
                  <c:v>1717.579</c:v>
                </c:pt>
                <c:pt idx="47">
                  <c:v>1714.8952999999999</c:v>
                </c:pt>
                <c:pt idx="48">
                  <c:v>1713.8630000000001</c:v>
                </c:pt>
                <c:pt idx="49">
                  <c:v>1712.8783000000001</c:v>
                </c:pt>
                <c:pt idx="50">
                  <c:v>1711.5610999999999</c:v>
                </c:pt>
              </c:numCache>
            </c:numRef>
          </c:val>
          <c:smooth val="0"/>
        </c:ser>
        <c:ser>
          <c:idx val="3"/>
          <c:order val="2"/>
          <c:tx>
            <c:strRef>
              <c:f>'Liquids CO2 emissions'!$M$5</c:f>
              <c:strCache>
                <c:ptCount val="1"/>
                <c:pt idx="0">
                  <c:v>OECD Asia</c:v>
                </c:pt>
              </c:strCache>
            </c:strRef>
          </c:tx>
          <c:spPr>
            <a:ln w="22225" cap="rnd">
              <a:solidFill>
                <a:schemeClr val="accent1">
                  <a:lumMod val="40000"/>
                  <a:lumOff val="60000"/>
                </a:schemeClr>
              </a:solidFill>
              <a:round/>
            </a:ln>
            <a:effectLst/>
          </c:spPr>
          <c:marker>
            <c:symbol val="none"/>
          </c:marker>
          <c:cat>
            <c:numRef>
              <c:f>'Liquids CO2 emissions'!$N$2:$BL$2</c:f>
              <c:numCache>
                <c:formatCode>General</c:formatCode>
                <c:ptCount val="5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numCache>
            </c:numRef>
          </c:cat>
          <c:val>
            <c:numRef>
              <c:f>'Liquids CO2 emissions'!$N$5:$BL$5</c:f>
              <c:numCache>
                <c:formatCode>#,##0</c:formatCode>
                <c:ptCount val="51"/>
                <c:pt idx="0">
                  <c:v>942.59969999999998</c:v>
                </c:pt>
                <c:pt idx="1">
                  <c:v>974.43240000000003</c:v>
                </c:pt>
                <c:pt idx="2">
                  <c:v>1023.1666</c:v>
                </c:pt>
                <c:pt idx="3">
                  <c:v>1037.6278</c:v>
                </c:pt>
                <c:pt idx="4">
                  <c:v>1084.2715000000001</c:v>
                </c:pt>
                <c:pt idx="5">
                  <c:v>1096.6742999999999</c:v>
                </c:pt>
                <c:pt idx="6">
                  <c:v>1114.1556</c:v>
                </c:pt>
                <c:pt idx="7">
                  <c:v>1119.0734</c:v>
                </c:pt>
                <c:pt idx="8">
                  <c:v>1028.6375</c:v>
                </c:pt>
                <c:pt idx="9">
                  <c:v>1078.6546000000001</c:v>
                </c:pt>
                <c:pt idx="10">
                  <c:v>1069.0661</c:v>
                </c:pt>
                <c:pt idx="11">
                  <c:v>1043.0834</c:v>
                </c:pt>
                <c:pt idx="12">
                  <c:v>1027.6511</c:v>
                </c:pt>
                <c:pt idx="13">
                  <c:v>1069.6597999999999</c:v>
                </c:pt>
                <c:pt idx="14">
                  <c:v>1028.826</c:v>
                </c:pt>
                <c:pt idx="15">
                  <c:v>1031.1087</c:v>
                </c:pt>
                <c:pt idx="16">
                  <c:v>992.56579999999997</c:v>
                </c:pt>
                <c:pt idx="17">
                  <c:v>966.39250000000004</c:v>
                </c:pt>
                <c:pt idx="18">
                  <c:v>934.1345</c:v>
                </c:pt>
                <c:pt idx="19">
                  <c:v>866.78740000000005</c:v>
                </c:pt>
                <c:pt idx="20">
                  <c:v>898</c:v>
                </c:pt>
                <c:pt idx="21">
                  <c:v>942</c:v>
                </c:pt>
                <c:pt idx="22">
                  <c:v>981</c:v>
                </c:pt>
                <c:pt idx="23">
                  <c:v>976</c:v>
                </c:pt>
                <c:pt idx="24">
                  <c:v>950</c:v>
                </c:pt>
                <c:pt idx="25">
                  <c:v>939.12170000000003</c:v>
                </c:pt>
                <c:pt idx="26">
                  <c:v>942.16430000000003</c:v>
                </c:pt>
                <c:pt idx="27">
                  <c:v>937.22389999999996</c:v>
                </c:pt>
                <c:pt idx="28">
                  <c:v>929.93809999999996</c:v>
                </c:pt>
                <c:pt idx="29">
                  <c:v>909.43089999999995</c:v>
                </c:pt>
                <c:pt idx="30">
                  <c:v>894.63630000000001</c:v>
                </c:pt>
                <c:pt idx="31">
                  <c:v>891.22559999999999</c:v>
                </c:pt>
                <c:pt idx="32">
                  <c:v>891.8075</c:v>
                </c:pt>
                <c:pt idx="33">
                  <c:v>893.28790000000004</c:v>
                </c:pt>
                <c:pt idx="34">
                  <c:v>894.02409999999998</c:v>
                </c:pt>
                <c:pt idx="35">
                  <c:v>893.34720000000004</c:v>
                </c:pt>
                <c:pt idx="36">
                  <c:v>892.33100000000002</c:v>
                </c:pt>
                <c:pt idx="37">
                  <c:v>892.40260000000001</c:v>
                </c:pt>
                <c:pt idx="38">
                  <c:v>894.46140000000003</c:v>
                </c:pt>
                <c:pt idx="39">
                  <c:v>896.77670000000001</c:v>
                </c:pt>
                <c:pt idx="40">
                  <c:v>897.58100000000002</c:v>
                </c:pt>
                <c:pt idx="41">
                  <c:v>897.73500000000001</c:v>
                </c:pt>
                <c:pt idx="42">
                  <c:v>897.88940000000002</c:v>
                </c:pt>
                <c:pt idx="43">
                  <c:v>898.59010000000001</c:v>
                </c:pt>
                <c:pt idx="44">
                  <c:v>900.57759999999996</c:v>
                </c:pt>
                <c:pt idx="45">
                  <c:v>902.76340000000005</c:v>
                </c:pt>
                <c:pt idx="46">
                  <c:v>904.86919999999998</c:v>
                </c:pt>
                <c:pt idx="47">
                  <c:v>905.77549999999997</c:v>
                </c:pt>
                <c:pt idx="48">
                  <c:v>907.45399999999995</c:v>
                </c:pt>
                <c:pt idx="49">
                  <c:v>908.89850000000001</c:v>
                </c:pt>
                <c:pt idx="50">
                  <c:v>911.22979999999995</c:v>
                </c:pt>
              </c:numCache>
            </c:numRef>
          </c:val>
          <c:smooth val="0"/>
        </c:ser>
        <c:ser>
          <c:idx val="4"/>
          <c:order val="3"/>
          <c:tx>
            <c:strRef>
              <c:f>'Liquids CO2 emissions'!$M$6</c:f>
              <c:strCache>
                <c:ptCount val="1"/>
                <c:pt idx="0">
                  <c:v>Non-OECD Europe and Eurasia</c:v>
                </c:pt>
              </c:strCache>
            </c:strRef>
          </c:tx>
          <c:spPr>
            <a:ln w="22225" cap="rnd">
              <a:solidFill>
                <a:schemeClr val="accent2"/>
              </a:solidFill>
              <a:round/>
            </a:ln>
            <a:effectLst/>
          </c:spPr>
          <c:marker>
            <c:symbol val="none"/>
          </c:marker>
          <c:cat>
            <c:numRef>
              <c:f>'Liquids CO2 emissions'!$N$2:$BL$2</c:f>
              <c:numCache>
                <c:formatCode>General</c:formatCode>
                <c:ptCount val="5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numCache>
            </c:numRef>
          </c:cat>
          <c:val>
            <c:numRef>
              <c:f>'Liquids CO2 emissions'!$N$6:$BL$6</c:f>
              <c:numCache>
                <c:formatCode>#,##0</c:formatCode>
                <c:ptCount val="51"/>
                <c:pt idx="0">
                  <c:v>1363.3563999999999</c:v>
                </c:pt>
                <c:pt idx="1">
                  <c:v>1309.3597</c:v>
                </c:pt>
                <c:pt idx="2">
                  <c:v>1082.3798999999999</c:v>
                </c:pt>
                <c:pt idx="3">
                  <c:v>922.65899999999999</c:v>
                </c:pt>
                <c:pt idx="4">
                  <c:v>795.65859999999998</c:v>
                </c:pt>
                <c:pt idx="5">
                  <c:v>763.66909999999996</c:v>
                </c:pt>
                <c:pt idx="6">
                  <c:v>681.32849999999996</c:v>
                </c:pt>
                <c:pt idx="7">
                  <c:v>663.2971</c:v>
                </c:pt>
                <c:pt idx="8">
                  <c:v>653.01329999999996</c:v>
                </c:pt>
                <c:pt idx="9">
                  <c:v>628.7636</c:v>
                </c:pt>
                <c:pt idx="10">
                  <c:v>631.71879999999999</c:v>
                </c:pt>
                <c:pt idx="11">
                  <c:v>623.45889999999997</c:v>
                </c:pt>
                <c:pt idx="12">
                  <c:v>615.38059999999996</c:v>
                </c:pt>
                <c:pt idx="13">
                  <c:v>636.06910000000005</c:v>
                </c:pt>
                <c:pt idx="14">
                  <c:v>659.09939999999995</c:v>
                </c:pt>
                <c:pt idx="15">
                  <c:v>671.76020000000005</c:v>
                </c:pt>
                <c:pt idx="16">
                  <c:v>665.00390000000004</c:v>
                </c:pt>
                <c:pt idx="17">
                  <c:v>619.88610000000006</c:v>
                </c:pt>
                <c:pt idx="18">
                  <c:v>632.58420000000001</c:v>
                </c:pt>
                <c:pt idx="19">
                  <c:v>623.24239999999998</c:v>
                </c:pt>
                <c:pt idx="20">
                  <c:v>654.79999999999995</c:v>
                </c:pt>
                <c:pt idx="21">
                  <c:v>698.3</c:v>
                </c:pt>
                <c:pt idx="22">
                  <c:v>722.4</c:v>
                </c:pt>
                <c:pt idx="23">
                  <c:v>726</c:v>
                </c:pt>
                <c:pt idx="24">
                  <c:v>765.2</c:v>
                </c:pt>
                <c:pt idx="25">
                  <c:v>778.93290000000002</c:v>
                </c:pt>
                <c:pt idx="26">
                  <c:v>778.71169999999995</c:v>
                </c:pt>
                <c:pt idx="27">
                  <c:v>788.10090000000002</c:v>
                </c:pt>
                <c:pt idx="28">
                  <c:v>796.9665</c:v>
                </c:pt>
                <c:pt idx="29">
                  <c:v>786.89670000000001</c:v>
                </c:pt>
                <c:pt idx="30">
                  <c:v>778.47180000000003</c:v>
                </c:pt>
                <c:pt idx="31">
                  <c:v>771.15970000000004</c:v>
                </c:pt>
                <c:pt idx="32">
                  <c:v>764.36680000000001</c:v>
                </c:pt>
                <c:pt idx="33">
                  <c:v>757.4932</c:v>
                </c:pt>
                <c:pt idx="34">
                  <c:v>754.87909999999999</c:v>
                </c:pt>
                <c:pt idx="35">
                  <c:v>751.66959999999995</c:v>
                </c:pt>
                <c:pt idx="36">
                  <c:v>744.67430000000002</c:v>
                </c:pt>
                <c:pt idx="37">
                  <c:v>742.34460000000001</c:v>
                </c:pt>
                <c:pt idx="38">
                  <c:v>740.25199999999995</c:v>
                </c:pt>
                <c:pt idx="39">
                  <c:v>737.72749999999996</c:v>
                </c:pt>
                <c:pt idx="40">
                  <c:v>734.89359999999999</c:v>
                </c:pt>
                <c:pt idx="41">
                  <c:v>738.11509999999998</c:v>
                </c:pt>
                <c:pt idx="42">
                  <c:v>741.17</c:v>
                </c:pt>
                <c:pt idx="43">
                  <c:v>740.42930000000001</c:v>
                </c:pt>
                <c:pt idx="44">
                  <c:v>740.20820000000003</c:v>
                </c:pt>
                <c:pt idx="45">
                  <c:v>739.88419999999996</c:v>
                </c:pt>
                <c:pt idx="46">
                  <c:v>739.13689999999997</c:v>
                </c:pt>
                <c:pt idx="47">
                  <c:v>738.26530000000002</c:v>
                </c:pt>
                <c:pt idx="48">
                  <c:v>737.76440000000002</c:v>
                </c:pt>
                <c:pt idx="49">
                  <c:v>736.87919999999997</c:v>
                </c:pt>
                <c:pt idx="50">
                  <c:v>735.27290000000005</c:v>
                </c:pt>
              </c:numCache>
            </c:numRef>
          </c:val>
          <c:smooth val="0"/>
        </c:ser>
        <c:ser>
          <c:idx val="5"/>
          <c:order val="4"/>
          <c:tx>
            <c:strRef>
              <c:f>'Liquids CO2 emissions'!$M$7</c:f>
              <c:strCache>
                <c:ptCount val="1"/>
                <c:pt idx="0">
                  <c:v>China</c:v>
                </c:pt>
              </c:strCache>
            </c:strRef>
          </c:tx>
          <c:spPr>
            <a:ln w="22225" cap="rnd">
              <a:solidFill>
                <a:schemeClr val="accent5"/>
              </a:solidFill>
              <a:round/>
            </a:ln>
            <a:effectLst/>
          </c:spPr>
          <c:marker>
            <c:symbol val="none"/>
          </c:marker>
          <c:cat>
            <c:numRef>
              <c:f>'Liquids CO2 emissions'!$N$2:$BL$2</c:f>
              <c:numCache>
                <c:formatCode>General</c:formatCode>
                <c:ptCount val="5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numCache>
            </c:numRef>
          </c:cat>
          <c:val>
            <c:numRef>
              <c:f>'Liquids CO2 emissions'!$N$7:$BL$7</c:f>
              <c:numCache>
                <c:formatCode>#,##0</c:formatCode>
                <c:ptCount val="51"/>
                <c:pt idx="0">
                  <c:v>334.55799999999999</c:v>
                </c:pt>
                <c:pt idx="1">
                  <c:v>363.82479999999998</c:v>
                </c:pt>
                <c:pt idx="2">
                  <c:v>374.66399999999999</c:v>
                </c:pt>
                <c:pt idx="3">
                  <c:v>426.37060000000002</c:v>
                </c:pt>
                <c:pt idx="4">
                  <c:v>444.1705</c:v>
                </c:pt>
                <c:pt idx="5">
                  <c:v>475.67200000000003</c:v>
                </c:pt>
                <c:pt idx="6">
                  <c:v>481.55470000000003</c:v>
                </c:pt>
                <c:pt idx="7">
                  <c:v>539.13099999999997</c:v>
                </c:pt>
                <c:pt idx="8">
                  <c:v>536.12390000000005</c:v>
                </c:pt>
                <c:pt idx="9">
                  <c:v>572.05550000000005</c:v>
                </c:pt>
                <c:pt idx="10">
                  <c:v>643.11249999999995</c:v>
                </c:pt>
                <c:pt idx="11">
                  <c:v>657.8954</c:v>
                </c:pt>
                <c:pt idx="12">
                  <c:v>692.68780000000004</c:v>
                </c:pt>
                <c:pt idx="13">
                  <c:v>716.9135</c:v>
                </c:pt>
                <c:pt idx="14">
                  <c:v>850.17010000000005</c:v>
                </c:pt>
                <c:pt idx="15">
                  <c:v>888.57830000000001</c:v>
                </c:pt>
                <c:pt idx="16">
                  <c:v>927.91660000000002</c:v>
                </c:pt>
                <c:pt idx="17">
                  <c:v>959.17750000000001</c:v>
                </c:pt>
                <c:pt idx="18">
                  <c:v>995.19640000000004</c:v>
                </c:pt>
                <c:pt idx="19">
                  <c:v>1107.2766999999999</c:v>
                </c:pt>
                <c:pt idx="20">
                  <c:v>1160</c:v>
                </c:pt>
                <c:pt idx="21">
                  <c:v>1257</c:v>
                </c:pt>
                <c:pt idx="22">
                  <c:v>1306</c:v>
                </c:pt>
                <c:pt idx="23">
                  <c:v>1438</c:v>
                </c:pt>
                <c:pt idx="24">
                  <c:v>1492</c:v>
                </c:pt>
                <c:pt idx="25">
                  <c:v>1551.7989</c:v>
                </c:pt>
                <c:pt idx="26">
                  <c:v>1609.4848999999999</c:v>
                </c:pt>
                <c:pt idx="27">
                  <c:v>1655.9295999999999</c:v>
                </c:pt>
                <c:pt idx="28">
                  <c:v>1700.4692</c:v>
                </c:pt>
                <c:pt idx="29">
                  <c:v>1732.5365999999999</c:v>
                </c:pt>
                <c:pt idx="30">
                  <c:v>1775.4485999999999</c:v>
                </c:pt>
                <c:pt idx="31">
                  <c:v>1825.2050999999999</c:v>
                </c:pt>
                <c:pt idx="32">
                  <c:v>1871.7552000000001</c:v>
                </c:pt>
                <c:pt idx="33">
                  <c:v>1913.5547999999999</c:v>
                </c:pt>
                <c:pt idx="34">
                  <c:v>1952.4736</c:v>
                </c:pt>
                <c:pt idx="35">
                  <c:v>1987.3747000000001</c:v>
                </c:pt>
                <c:pt idx="36">
                  <c:v>2021.4001000000001</c:v>
                </c:pt>
                <c:pt idx="37">
                  <c:v>2041.8416</c:v>
                </c:pt>
                <c:pt idx="38">
                  <c:v>2063.4072999999999</c:v>
                </c:pt>
                <c:pt idx="39">
                  <c:v>2083.1408999999999</c:v>
                </c:pt>
                <c:pt idx="40">
                  <c:v>2100.2017999999998</c:v>
                </c:pt>
                <c:pt idx="41">
                  <c:v>2115.4364999999998</c:v>
                </c:pt>
                <c:pt idx="42">
                  <c:v>2125.3188</c:v>
                </c:pt>
                <c:pt idx="43">
                  <c:v>2138.4461000000001</c:v>
                </c:pt>
                <c:pt idx="44">
                  <c:v>2151.2858999999999</c:v>
                </c:pt>
                <c:pt idx="45">
                  <c:v>2164.7139999999999</c:v>
                </c:pt>
                <c:pt idx="46">
                  <c:v>2172.1893</c:v>
                </c:pt>
                <c:pt idx="47">
                  <c:v>2179.0328</c:v>
                </c:pt>
                <c:pt idx="48">
                  <c:v>2183.3128999999999</c:v>
                </c:pt>
                <c:pt idx="49">
                  <c:v>2185.8121000000001</c:v>
                </c:pt>
                <c:pt idx="50">
                  <c:v>2184.7952</c:v>
                </c:pt>
              </c:numCache>
            </c:numRef>
          </c:val>
          <c:smooth val="0"/>
        </c:ser>
        <c:ser>
          <c:idx val="6"/>
          <c:order val="5"/>
          <c:tx>
            <c:strRef>
              <c:f>'Liquids CO2 emissions'!$M$8</c:f>
              <c:strCache>
                <c:ptCount val="1"/>
                <c:pt idx="0">
                  <c:v>India</c:v>
                </c:pt>
              </c:strCache>
            </c:strRef>
          </c:tx>
          <c:spPr>
            <a:ln w="22225" cap="rnd">
              <a:solidFill>
                <a:schemeClr val="accent5">
                  <a:lumMod val="50000"/>
                </a:schemeClr>
              </a:solidFill>
              <a:round/>
            </a:ln>
            <a:effectLst/>
          </c:spPr>
          <c:marker>
            <c:symbol val="none"/>
          </c:marker>
          <c:cat>
            <c:numRef>
              <c:f>'Liquids CO2 emissions'!$N$2:$BL$2</c:f>
              <c:numCache>
                <c:formatCode>General</c:formatCode>
                <c:ptCount val="5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numCache>
            </c:numRef>
          </c:cat>
          <c:val>
            <c:numRef>
              <c:f>'Liquids CO2 emissions'!$N$8:$BL$8</c:f>
              <c:numCache>
                <c:formatCode>#,##0</c:formatCode>
                <c:ptCount val="51"/>
                <c:pt idx="0">
                  <c:v>160.22130000000001</c:v>
                </c:pt>
                <c:pt idx="1">
                  <c:v>162.4845</c:v>
                </c:pt>
                <c:pt idx="2">
                  <c:v>174.2799</c:v>
                </c:pt>
                <c:pt idx="3">
                  <c:v>179.2843</c:v>
                </c:pt>
                <c:pt idx="4">
                  <c:v>194.25139999999999</c:v>
                </c:pt>
                <c:pt idx="5">
                  <c:v>216.7645</c:v>
                </c:pt>
                <c:pt idx="6">
                  <c:v>228.84379999999999</c:v>
                </c:pt>
                <c:pt idx="7">
                  <c:v>240.94370000000001</c:v>
                </c:pt>
                <c:pt idx="8">
                  <c:v>257.49</c:v>
                </c:pt>
                <c:pt idx="9">
                  <c:v>267.97390000000001</c:v>
                </c:pt>
                <c:pt idx="10">
                  <c:v>281.58170000000001</c:v>
                </c:pt>
                <c:pt idx="11">
                  <c:v>281.09829999999999</c:v>
                </c:pt>
                <c:pt idx="12">
                  <c:v>300.51280000000003</c:v>
                </c:pt>
                <c:pt idx="13">
                  <c:v>295.09890000000001</c:v>
                </c:pt>
                <c:pt idx="14">
                  <c:v>305.97710000000001</c:v>
                </c:pt>
                <c:pt idx="15">
                  <c:v>314.15480000000002</c:v>
                </c:pt>
                <c:pt idx="16">
                  <c:v>349.20800000000003</c:v>
                </c:pt>
                <c:pt idx="17">
                  <c:v>353.56209999999999</c:v>
                </c:pt>
                <c:pt idx="18">
                  <c:v>372.40260000000001</c:v>
                </c:pt>
                <c:pt idx="19">
                  <c:v>414.1438</c:v>
                </c:pt>
                <c:pt idx="20">
                  <c:v>428</c:v>
                </c:pt>
                <c:pt idx="21">
                  <c:v>414</c:v>
                </c:pt>
                <c:pt idx="22">
                  <c:v>435</c:v>
                </c:pt>
                <c:pt idx="23">
                  <c:v>471</c:v>
                </c:pt>
                <c:pt idx="24">
                  <c:v>481</c:v>
                </c:pt>
                <c:pt idx="25">
                  <c:v>518.01959999999997</c:v>
                </c:pt>
                <c:pt idx="26">
                  <c:v>559.27589999999998</c:v>
                </c:pt>
                <c:pt idx="27">
                  <c:v>586.47760000000005</c:v>
                </c:pt>
                <c:pt idx="28">
                  <c:v>619.35910000000001</c:v>
                </c:pt>
                <c:pt idx="29">
                  <c:v>626.57759999999996</c:v>
                </c:pt>
                <c:pt idx="30">
                  <c:v>638.56910000000005</c:v>
                </c:pt>
                <c:pt idx="31">
                  <c:v>653.06880000000001</c:v>
                </c:pt>
                <c:pt idx="32">
                  <c:v>664.74940000000004</c:v>
                </c:pt>
                <c:pt idx="33">
                  <c:v>673.97889999999995</c:v>
                </c:pt>
                <c:pt idx="34">
                  <c:v>684.19640000000004</c:v>
                </c:pt>
                <c:pt idx="35">
                  <c:v>692.63589999999999</c:v>
                </c:pt>
                <c:pt idx="36">
                  <c:v>701.21699999999998</c:v>
                </c:pt>
                <c:pt idx="37">
                  <c:v>721.3365</c:v>
                </c:pt>
                <c:pt idx="38">
                  <c:v>743.11670000000004</c:v>
                </c:pt>
                <c:pt idx="39">
                  <c:v>765.08810000000005</c:v>
                </c:pt>
                <c:pt idx="40">
                  <c:v>787.05809999999997</c:v>
                </c:pt>
                <c:pt idx="41">
                  <c:v>809.58709999999996</c:v>
                </c:pt>
                <c:pt idx="42">
                  <c:v>833.25879999999995</c:v>
                </c:pt>
                <c:pt idx="43">
                  <c:v>859.21100000000001</c:v>
                </c:pt>
                <c:pt idx="44">
                  <c:v>886.70309999999995</c:v>
                </c:pt>
                <c:pt idx="45">
                  <c:v>915.52440000000001</c:v>
                </c:pt>
                <c:pt idx="46">
                  <c:v>944.82849999999996</c:v>
                </c:pt>
                <c:pt idx="47">
                  <c:v>974.84900000000005</c:v>
                </c:pt>
                <c:pt idx="48">
                  <c:v>1005.4388</c:v>
                </c:pt>
                <c:pt idx="49">
                  <c:v>1037.9467</c:v>
                </c:pt>
                <c:pt idx="50">
                  <c:v>1069.2561000000001</c:v>
                </c:pt>
              </c:numCache>
            </c:numRef>
          </c:val>
          <c:smooth val="0"/>
        </c:ser>
        <c:dLbls>
          <c:showLegendKey val="0"/>
          <c:showVal val="0"/>
          <c:showCatName val="0"/>
          <c:showSerName val="0"/>
          <c:showPercent val="0"/>
          <c:showBubbleSize val="0"/>
        </c:dLbls>
        <c:smooth val="0"/>
        <c:axId val="256570128"/>
        <c:axId val="256569568"/>
      </c:lineChart>
      <c:catAx>
        <c:axId val="256570128"/>
        <c:scaling>
          <c:orientation val="minMax"/>
        </c:scaling>
        <c:delete val="0"/>
        <c:axPos val="b"/>
        <c:numFmt formatCode="General" sourceLinked="1"/>
        <c:majorTickMark val="out"/>
        <c:minorTickMark val="none"/>
        <c:tickLblPos val="nextTo"/>
        <c:spPr>
          <a:noFill/>
          <a:ln w="12700"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256569568"/>
        <c:crosses val="autoZero"/>
        <c:auto val="1"/>
        <c:lblAlgn val="ctr"/>
        <c:lblOffset val="100"/>
        <c:tickLblSkip val="5"/>
        <c:tickMarkSkip val="5"/>
        <c:noMultiLvlLbl val="0"/>
      </c:catAx>
      <c:valAx>
        <c:axId val="256569568"/>
        <c:scaling>
          <c:orientation val="minMax"/>
        </c:scaling>
        <c:delete val="0"/>
        <c:axPos val="l"/>
        <c:majorGridlines>
          <c:spPr>
            <a:ln w="9525" cap="flat" cmpd="sng" algn="ctr">
              <a:solidFill>
                <a:schemeClr val="bg1">
                  <a:lumMod val="75000"/>
                </a:schemeClr>
              </a:solidFill>
              <a:round/>
            </a:ln>
            <a:effectLst/>
          </c:spPr>
        </c:majorGridlines>
        <c:numFmt formatCode="#,##0" sourceLinked="1"/>
        <c:majorTickMark val="out"/>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256570128"/>
        <c:crosses val="autoZero"/>
        <c:crossBetween val="between"/>
        <c:majorUnit val="1000"/>
        <c:dispUnits>
          <c:builtInUnit val="thousands"/>
        </c:dispUnits>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a:pPr>
      <a:endParaRPr lang="en-US"/>
    </a:p>
  </c:txPr>
  <c:externalData r:id="rId3">
    <c:autoUpdate val="0"/>
  </c:externalData>
  <c:userShapes r:id="rId4"/>
</c:chartSpace>
</file>

<file path=ppt/charts/chart90.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064303503333086E-2"/>
          <c:y val="9.3532337095633938E-2"/>
          <c:w val="0.76760495332531931"/>
          <c:h val="0.80957168279661629"/>
        </c:manualLayout>
      </c:layout>
      <c:lineChart>
        <c:grouping val="standard"/>
        <c:varyColors val="0"/>
        <c:ser>
          <c:idx val="0"/>
          <c:order val="0"/>
          <c:tx>
            <c:strRef>
              <c:f>'Natural Gas CO2 emissions'!$M$3</c:f>
              <c:strCache>
                <c:ptCount val="1"/>
                <c:pt idx="0">
                  <c:v>United States</c:v>
                </c:pt>
              </c:strCache>
            </c:strRef>
          </c:tx>
          <c:spPr>
            <a:ln w="22225" cap="rnd">
              <a:solidFill>
                <a:schemeClr val="tx2"/>
              </a:solidFill>
              <a:round/>
            </a:ln>
            <a:effectLst/>
          </c:spPr>
          <c:marker>
            <c:symbol val="none"/>
          </c:marker>
          <c:cat>
            <c:numRef>
              <c:f>'Natural Gas CO2 emissions'!$N$2:$BL$2</c:f>
              <c:numCache>
                <c:formatCode>General</c:formatCode>
                <c:ptCount val="5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numCache>
            </c:numRef>
          </c:cat>
          <c:val>
            <c:numRef>
              <c:f>'Natural Gas CO2 emissions'!$N$3:$BL$3</c:f>
              <c:numCache>
                <c:formatCode>#,##0</c:formatCode>
                <c:ptCount val="51"/>
                <c:pt idx="0">
                  <c:v>1024.3489999999999</c:v>
                </c:pt>
                <c:pt idx="1">
                  <c:v>1046.8910000000001</c:v>
                </c:pt>
                <c:pt idx="2">
                  <c:v>1082.0509999999999</c:v>
                </c:pt>
                <c:pt idx="3">
                  <c:v>1109.068</c:v>
                </c:pt>
                <c:pt idx="4">
                  <c:v>1134.337</c:v>
                </c:pt>
                <c:pt idx="5">
                  <c:v>1183</c:v>
                </c:pt>
                <c:pt idx="6">
                  <c:v>1203.9561000000001</c:v>
                </c:pt>
                <c:pt idx="7">
                  <c:v>1210.2530999999999</c:v>
                </c:pt>
                <c:pt idx="8">
                  <c:v>1188.83</c:v>
                </c:pt>
                <c:pt idx="9">
                  <c:v>1193.202</c:v>
                </c:pt>
                <c:pt idx="10">
                  <c:v>1242.566</c:v>
                </c:pt>
                <c:pt idx="11">
                  <c:v>1187.778</c:v>
                </c:pt>
                <c:pt idx="12">
                  <c:v>1226.962</c:v>
                </c:pt>
                <c:pt idx="13">
                  <c:v>1193.1610000000001</c:v>
                </c:pt>
                <c:pt idx="14">
                  <c:v>1200.2619999999999</c:v>
                </c:pt>
                <c:pt idx="15">
                  <c:v>1182.9033999999999</c:v>
                </c:pt>
                <c:pt idx="16">
                  <c:v>1166.9532999999999</c:v>
                </c:pt>
                <c:pt idx="17">
                  <c:v>1240.7266999999999</c:v>
                </c:pt>
                <c:pt idx="18">
                  <c:v>1248.0967000000001</c:v>
                </c:pt>
                <c:pt idx="19">
                  <c:v>1224.9233999999999</c:v>
                </c:pt>
                <c:pt idx="20">
                  <c:v>1285.57</c:v>
                </c:pt>
                <c:pt idx="21">
                  <c:v>1304.8933999999999</c:v>
                </c:pt>
                <c:pt idx="22">
                  <c:v>1362.7166999999999</c:v>
                </c:pt>
                <c:pt idx="23">
                  <c:v>1400.2634</c:v>
                </c:pt>
                <c:pt idx="24">
                  <c:v>1428.6067</c:v>
                </c:pt>
                <c:pt idx="25">
                  <c:v>1471.0300999999999</c:v>
                </c:pt>
                <c:pt idx="26">
                  <c:v>1492.9398000000001</c:v>
                </c:pt>
                <c:pt idx="27">
                  <c:v>1497.7945</c:v>
                </c:pt>
                <c:pt idx="28">
                  <c:v>1509.1034999999999</c:v>
                </c:pt>
                <c:pt idx="29">
                  <c:v>1493.6137000000001</c:v>
                </c:pt>
                <c:pt idx="30">
                  <c:v>1464.1704999999999</c:v>
                </c:pt>
                <c:pt idx="31">
                  <c:v>1456.8670999999999</c:v>
                </c:pt>
                <c:pt idx="32">
                  <c:v>1455.33</c:v>
                </c:pt>
                <c:pt idx="33">
                  <c:v>1463.2597000000001</c:v>
                </c:pt>
                <c:pt idx="34">
                  <c:v>1486.3327999999999</c:v>
                </c:pt>
                <c:pt idx="35">
                  <c:v>1511.5672</c:v>
                </c:pt>
                <c:pt idx="36">
                  <c:v>1534.0441000000001</c:v>
                </c:pt>
                <c:pt idx="37">
                  <c:v>1541.6744000000001</c:v>
                </c:pt>
                <c:pt idx="38">
                  <c:v>1554.5469000000001</c:v>
                </c:pt>
                <c:pt idx="39">
                  <c:v>1568.1183000000001</c:v>
                </c:pt>
                <c:pt idx="40">
                  <c:v>1577.2594999999999</c:v>
                </c:pt>
                <c:pt idx="41">
                  <c:v>1575.6422</c:v>
                </c:pt>
                <c:pt idx="42">
                  <c:v>1587.5951</c:v>
                </c:pt>
                <c:pt idx="43">
                  <c:v>1595.7387000000001</c:v>
                </c:pt>
                <c:pt idx="44">
                  <c:v>1617.9909</c:v>
                </c:pt>
                <c:pt idx="45">
                  <c:v>1643.6342999999999</c:v>
                </c:pt>
                <c:pt idx="46">
                  <c:v>1652.9813999999999</c:v>
                </c:pt>
                <c:pt idx="47">
                  <c:v>1671.2738999999999</c:v>
                </c:pt>
                <c:pt idx="48">
                  <c:v>1687.5458000000001</c:v>
                </c:pt>
                <c:pt idx="49">
                  <c:v>1701.9286999999999</c:v>
                </c:pt>
                <c:pt idx="50">
                  <c:v>1710.6711</c:v>
                </c:pt>
              </c:numCache>
            </c:numRef>
          </c:val>
          <c:smooth val="0"/>
        </c:ser>
        <c:ser>
          <c:idx val="1"/>
          <c:order val="1"/>
          <c:tx>
            <c:strRef>
              <c:f>'Natural Gas CO2 emissions'!$M$4</c:f>
              <c:strCache>
                <c:ptCount val="1"/>
                <c:pt idx="0">
                  <c:v>OECD Europe</c:v>
                </c:pt>
              </c:strCache>
            </c:strRef>
          </c:tx>
          <c:spPr>
            <a:ln w="22225" cap="rnd">
              <a:solidFill>
                <a:srgbClr val="00B0F0"/>
              </a:solidFill>
              <a:round/>
            </a:ln>
            <a:effectLst/>
          </c:spPr>
          <c:marker>
            <c:symbol val="none"/>
          </c:marker>
          <c:cat>
            <c:numRef>
              <c:f>'Natural Gas CO2 emissions'!$N$2:$BL$2</c:f>
              <c:numCache>
                <c:formatCode>General</c:formatCode>
                <c:ptCount val="5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numCache>
            </c:numRef>
          </c:cat>
          <c:val>
            <c:numRef>
              <c:f>'Natural Gas CO2 emissions'!$N$4:$BL$4</c:f>
              <c:numCache>
                <c:formatCode>#,##0</c:formatCode>
                <c:ptCount val="51"/>
                <c:pt idx="0">
                  <c:v>596.11630000000002</c:v>
                </c:pt>
                <c:pt idx="1">
                  <c:v>643.17780000000005</c:v>
                </c:pt>
                <c:pt idx="2">
                  <c:v>635.81449999999995</c:v>
                </c:pt>
                <c:pt idx="3">
                  <c:v>668.58370000000002</c:v>
                </c:pt>
                <c:pt idx="4">
                  <c:v>678.77440000000001</c:v>
                </c:pt>
                <c:pt idx="5">
                  <c:v>745.58280000000002</c:v>
                </c:pt>
                <c:pt idx="6">
                  <c:v>810.00789999999995</c:v>
                </c:pt>
                <c:pt idx="7">
                  <c:v>802.08910000000003</c:v>
                </c:pt>
                <c:pt idx="8">
                  <c:v>831.52949999999998</c:v>
                </c:pt>
                <c:pt idx="9">
                  <c:v>872.9683</c:v>
                </c:pt>
                <c:pt idx="10">
                  <c:v>895.9076</c:v>
                </c:pt>
                <c:pt idx="11">
                  <c:v>921.70090000000005</c:v>
                </c:pt>
                <c:pt idx="12">
                  <c:v>935.73929999999996</c:v>
                </c:pt>
                <c:pt idx="13">
                  <c:v>969.11189999999999</c:v>
                </c:pt>
                <c:pt idx="14">
                  <c:v>1010.0154</c:v>
                </c:pt>
                <c:pt idx="15">
                  <c:v>1039.1832999999999</c:v>
                </c:pt>
                <c:pt idx="16">
                  <c:v>1038.0134</c:v>
                </c:pt>
                <c:pt idx="17">
                  <c:v>1034.0526</c:v>
                </c:pt>
                <c:pt idx="18">
                  <c:v>1064.277</c:v>
                </c:pt>
                <c:pt idx="19">
                  <c:v>1010.5961</c:v>
                </c:pt>
                <c:pt idx="20">
                  <c:v>1090</c:v>
                </c:pt>
                <c:pt idx="21">
                  <c:v>1015</c:v>
                </c:pt>
                <c:pt idx="22">
                  <c:v>977</c:v>
                </c:pt>
                <c:pt idx="23">
                  <c:v>978</c:v>
                </c:pt>
                <c:pt idx="24">
                  <c:v>893</c:v>
                </c:pt>
                <c:pt idx="25">
                  <c:v>915.59069999999997</c:v>
                </c:pt>
                <c:pt idx="26">
                  <c:v>920.86450000000002</c:v>
                </c:pt>
                <c:pt idx="27">
                  <c:v>940.52170000000001</c:v>
                </c:pt>
                <c:pt idx="28">
                  <c:v>947.75630000000001</c:v>
                </c:pt>
                <c:pt idx="29">
                  <c:v>935.2192</c:v>
                </c:pt>
                <c:pt idx="30">
                  <c:v>944.66129999999998</c:v>
                </c:pt>
                <c:pt idx="31">
                  <c:v>950.89210000000003</c:v>
                </c:pt>
                <c:pt idx="32">
                  <c:v>951.28390000000002</c:v>
                </c:pt>
                <c:pt idx="33">
                  <c:v>952.6499</c:v>
                </c:pt>
                <c:pt idx="34">
                  <c:v>952.48329999999999</c:v>
                </c:pt>
                <c:pt idx="35">
                  <c:v>953.05079999999998</c:v>
                </c:pt>
                <c:pt idx="36">
                  <c:v>954.64980000000003</c:v>
                </c:pt>
                <c:pt idx="37">
                  <c:v>956.93700000000001</c:v>
                </c:pt>
                <c:pt idx="38">
                  <c:v>960.90160000000003</c:v>
                </c:pt>
                <c:pt idx="39">
                  <c:v>965.22339999999997</c:v>
                </c:pt>
                <c:pt idx="40">
                  <c:v>985.14639999999997</c:v>
                </c:pt>
                <c:pt idx="41">
                  <c:v>1006.2893</c:v>
                </c:pt>
                <c:pt idx="42">
                  <c:v>1026.3461</c:v>
                </c:pt>
                <c:pt idx="43">
                  <c:v>1051.8814</c:v>
                </c:pt>
                <c:pt idx="44">
                  <c:v>1078.5182</c:v>
                </c:pt>
                <c:pt idx="45">
                  <c:v>1104.5668000000001</c:v>
                </c:pt>
                <c:pt idx="46">
                  <c:v>1123.4443000000001</c:v>
                </c:pt>
                <c:pt idx="47">
                  <c:v>1142.3983000000001</c:v>
                </c:pt>
                <c:pt idx="48">
                  <c:v>1162.1921</c:v>
                </c:pt>
                <c:pt idx="49">
                  <c:v>1186.1271999999999</c:v>
                </c:pt>
                <c:pt idx="50">
                  <c:v>1205.8848</c:v>
                </c:pt>
              </c:numCache>
            </c:numRef>
          </c:val>
          <c:smooth val="0"/>
        </c:ser>
        <c:ser>
          <c:idx val="3"/>
          <c:order val="2"/>
          <c:tx>
            <c:strRef>
              <c:f>'Natural Gas CO2 emissions'!$M$5</c:f>
              <c:strCache>
                <c:ptCount val="1"/>
                <c:pt idx="0">
                  <c:v>OECD Asia</c:v>
                </c:pt>
              </c:strCache>
            </c:strRef>
          </c:tx>
          <c:spPr>
            <a:ln w="22225" cap="rnd">
              <a:solidFill>
                <a:schemeClr val="accent1">
                  <a:lumMod val="40000"/>
                  <a:lumOff val="60000"/>
                </a:schemeClr>
              </a:solidFill>
              <a:round/>
            </a:ln>
            <a:effectLst/>
          </c:spPr>
          <c:marker>
            <c:symbol val="none"/>
          </c:marker>
          <c:cat>
            <c:numRef>
              <c:f>'Natural Gas CO2 emissions'!$N$2:$BL$2</c:f>
              <c:numCache>
                <c:formatCode>General</c:formatCode>
                <c:ptCount val="5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numCache>
            </c:numRef>
          </c:cat>
          <c:val>
            <c:numRef>
              <c:f>'Natural Gas CO2 emissions'!$N$5:$BL$5</c:f>
              <c:numCache>
                <c:formatCode>#,##0</c:formatCode>
                <c:ptCount val="51"/>
                <c:pt idx="0">
                  <c:v>163.7159</c:v>
                </c:pt>
                <c:pt idx="1">
                  <c:v>171.57749999999999</c:v>
                </c:pt>
                <c:pt idx="2">
                  <c:v>175.40700000000001</c:v>
                </c:pt>
                <c:pt idx="3">
                  <c:v>180.83109999999999</c:v>
                </c:pt>
                <c:pt idx="4">
                  <c:v>193.01779999999999</c:v>
                </c:pt>
                <c:pt idx="5">
                  <c:v>202.58500000000001</c:v>
                </c:pt>
                <c:pt idx="6">
                  <c:v>217.2972</c:v>
                </c:pt>
                <c:pt idx="7">
                  <c:v>227.62880000000001</c:v>
                </c:pt>
                <c:pt idx="8">
                  <c:v>230.1611</c:v>
                </c:pt>
                <c:pt idx="9">
                  <c:v>247.38509999999999</c:v>
                </c:pt>
                <c:pt idx="10">
                  <c:v>259.41309999999999</c:v>
                </c:pt>
                <c:pt idx="11">
                  <c:v>266.85300000000001</c:v>
                </c:pt>
                <c:pt idx="12">
                  <c:v>284.51960000000003</c:v>
                </c:pt>
                <c:pt idx="13">
                  <c:v>287.7919</c:v>
                </c:pt>
                <c:pt idx="14">
                  <c:v>298.87439999999998</c:v>
                </c:pt>
                <c:pt idx="15">
                  <c:v>309.02760000000001</c:v>
                </c:pt>
                <c:pt idx="16">
                  <c:v>331.5641</c:v>
                </c:pt>
                <c:pt idx="17">
                  <c:v>361.67540000000002</c:v>
                </c:pt>
                <c:pt idx="18">
                  <c:v>360.61720000000003</c:v>
                </c:pt>
                <c:pt idx="19">
                  <c:v>356.46870000000001</c:v>
                </c:pt>
                <c:pt idx="20">
                  <c:v>383</c:v>
                </c:pt>
                <c:pt idx="21">
                  <c:v>435</c:v>
                </c:pt>
                <c:pt idx="22">
                  <c:v>447</c:v>
                </c:pt>
                <c:pt idx="23">
                  <c:v>454</c:v>
                </c:pt>
                <c:pt idx="24">
                  <c:v>445</c:v>
                </c:pt>
                <c:pt idx="25">
                  <c:v>456.80439999999999</c:v>
                </c:pt>
                <c:pt idx="26">
                  <c:v>461.9271</c:v>
                </c:pt>
                <c:pt idx="27">
                  <c:v>472.80340000000001</c:v>
                </c:pt>
                <c:pt idx="28">
                  <c:v>470.82089999999999</c:v>
                </c:pt>
                <c:pt idx="29">
                  <c:v>463.255</c:v>
                </c:pt>
                <c:pt idx="30">
                  <c:v>460.54070000000002</c:v>
                </c:pt>
                <c:pt idx="31">
                  <c:v>460.0077</c:v>
                </c:pt>
                <c:pt idx="32">
                  <c:v>461.726</c:v>
                </c:pt>
                <c:pt idx="33">
                  <c:v>467.62090000000001</c:v>
                </c:pt>
                <c:pt idx="34">
                  <c:v>472.86169999999998</c:v>
                </c:pt>
                <c:pt idx="35">
                  <c:v>477.77350000000001</c:v>
                </c:pt>
                <c:pt idx="36">
                  <c:v>483.4015</c:v>
                </c:pt>
                <c:pt idx="37">
                  <c:v>487.39030000000002</c:v>
                </c:pt>
                <c:pt idx="38">
                  <c:v>493.654</c:v>
                </c:pt>
                <c:pt idx="39">
                  <c:v>500.48770000000002</c:v>
                </c:pt>
                <c:pt idx="40">
                  <c:v>507.96749999999997</c:v>
                </c:pt>
                <c:pt idx="41">
                  <c:v>513.96879999999999</c:v>
                </c:pt>
                <c:pt idx="42">
                  <c:v>519.97149999999999</c:v>
                </c:pt>
                <c:pt idx="43">
                  <c:v>526.29300000000001</c:v>
                </c:pt>
                <c:pt idx="44">
                  <c:v>533.43809999999996</c:v>
                </c:pt>
                <c:pt idx="45">
                  <c:v>541.10379999999998</c:v>
                </c:pt>
                <c:pt idx="46">
                  <c:v>548.81449999999995</c:v>
                </c:pt>
                <c:pt idx="47">
                  <c:v>555.73040000000003</c:v>
                </c:pt>
                <c:pt idx="48">
                  <c:v>562.53980000000001</c:v>
                </c:pt>
                <c:pt idx="49">
                  <c:v>569.46100000000001</c:v>
                </c:pt>
                <c:pt idx="50">
                  <c:v>576.92240000000004</c:v>
                </c:pt>
              </c:numCache>
            </c:numRef>
          </c:val>
          <c:smooth val="0"/>
        </c:ser>
        <c:ser>
          <c:idx val="4"/>
          <c:order val="3"/>
          <c:tx>
            <c:strRef>
              <c:f>'Natural Gas CO2 emissions'!$M$6</c:f>
              <c:strCache>
                <c:ptCount val="1"/>
                <c:pt idx="0">
                  <c:v>Non-OECD Europe and Eurasia</c:v>
                </c:pt>
              </c:strCache>
            </c:strRef>
          </c:tx>
          <c:spPr>
            <a:ln w="22225" cap="rnd">
              <a:solidFill>
                <a:schemeClr val="accent2"/>
              </a:solidFill>
              <a:round/>
            </a:ln>
            <a:effectLst/>
          </c:spPr>
          <c:marker>
            <c:symbol val="none"/>
          </c:marker>
          <c:cat>
            <c:numRef>
              <c:f>'Natural Gas CO2 emissions'!$N$2:$BL$2</c:f>
              <c:numCache>
                <c:formatCode>General</c:formatCode>
                <c:ptCount val="5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numCache>
            </c:numRef>
          </c:cat>
          <c:val>
            <c:numRef>
              <c:f>'Natural Gas CO2 emissions'!$N$6:$BL$6</c:f>
              <c:numCache>
                <c:formatCode>#,##0</c:formatCode>
                <c:ptCount val="51"/>
                <c:pt idx="0">
                  <c:v>1450.6651999999999</c:v>
                </c:pt>
                <c:pt idx="1">
                  <c:v>1420.5192</c:v>
                </c:pt>
                <c:pt idx="2">
                  <c:v>1351.866</c:v>
                </c:pt>
                <c:pt idx="3">
                  <c:v>1322.7617</c:v>
                </c:pt>
                <c:pt idx="4">
                  <c:v>1230.9003</c:v>
                </c:pt>
                <c:pt idx="5">
                  <c:v>1184.1736000000001</c:v>
                </c:pt>
                <c:pt idx="6">
                  <c:v>1118.8921</c:v>
                </c:pt>
                <c:pt idx="7">
                  <c:v>1063.7502999999999</c:v>
                </c:pt>
                <c:pt idx="8">
                  <c:v>1050.1247000000001</c:v>
                </c:pt>
                <c:pt idx="9">
                  <c:v>1056.0145</c:v>
                </c:pt>
                <c:pt idx="10">
                  <c:v>1099.0907</c:v>
                </c:pt>
                <c:pt idx="11">
                  <c:v>1100.9194</c:v>
                </c:pt>
                <c:pt idx="12">
                  <c:v>1146.6167</c:v>
                </c:pt>
                <c:pt idx="13">
                  <c:v>1196.2605000000001</c:v>
                </c:pt>
                <c:pt idx="14">
                  <c:v>1245.4480000000001</c:v>
                </c:pt>
                <c:pt idx="15">
                  <c:v>1237.2718</c:v>
                </c:pt>
                <c:pt idx="16">
                  <c:v>1263.9182000000001</c:v>
                </c:pt>
                <c:pt idx="17">
                  <c:v>1272.01</c:v>
                </c:pt>
                <c:pt idx="18">
                  <c:v>1286.8081999999999</c:v>
                </c:pt>
                <c:pt idx="19">
                  <c:v>1077.2318</c:v>
                </c:pt>
                <c:pt idx="20">
                  <c:v>1204</c:v>
                </c:pt>
                <c:pt idx="21">
                  <c:v>1238</c:v>
                </c:pt>
                <c:pt idx="22">
                  <c:v>1269</c:v>
                </c:pt>
                <c:pt idx="23">
                  <c:v>1240</c:v>
                </c:pt>
                <c:pt idx="24">
                  <c:v>1198</c:v>
                </c:pt>
                <c:pt idx="25">
                  <c:v>1147.0273999999999</c:v>
                </c:pt>
                <c:pt idx="26">
                  <c:v>1125.8869999999999</c:v>
                </c:pt>
                <c:pt idx="27">
                  <c:v>1124.2896000000001</c:v>
                </c:pt>
                <c:pt idx="28">
                  <c:v>1116.6976</c:v>
                </c:pt>
                <c:pt idx="29">
                  <c:v>1119.8178</c:v>
                </c:pt>
                <c:pt idx="30">
                  <c:v>1116.0921000000001</c:v>
                </c:pt>
                <c:pt idx="31">
                  <c:v>1116.0459000000001</c:v>
                </c:pt>
                <c:pt idx="32">
                  <c:v>1109.796</c:v>
                </c:pt>
                <c:pt idx="33">
                  <c:v>1114.9985999999999</c:v>
                </c:pt>
                <c:pt idx="34">
                  <c:v>1120.5473999999999</c:v>
                </c:pt>
                <c:pt idx="35">
                  <c:v>1119.712</c:v>
                </c:pt>
                <c:pt idx="36">
                  <c:v>1119.2095999999999</c:v>
                </c:pt>
                <c:pt idx="37">
                  <c:v>1120.0105000000001</c:v>
                </c:pt>
                <c:pt idx="38">
                  <c:v>1120.5993000000001</c:v>
                </c:pt>
                <c:pt idx="39">
                  <c:v>1125.114</c:v>
                </c:pt>
                <c:pt idx="40">
                  <c:v>1127.3525999999999</c:v>
                </c:pt>
                <c:pt idx="41">
                  <c:v>1131.183</c:v>
                </c:pt>
                <c:pt idx="42">
                  <c:v>1135.3702000000001</c:v>
                </c:pt>
                <c:pt idx="43">
                  <c:v>1141.778</c:v>
                </c:pt>
                <c:pt idx="44">
                  <c:v>1149.4512999999999</c:v>
                </c:pt>
                <c:pt idx="45">
                  <c:v>1157.7525000000001</c:v>
                </c:pt>
                <c:pt idx="46">
                  <c:v>1163.9150999999999</c:v>
                </c:pt>
                <c:pt idx="47">
                  <c:v>1166.8633</c:v>
                </c:pt>
                <c:pt idx="48">
                  <c:v>1169.7415000000001</c:v>
                </c:pt>
                <c:pt idx="49">
                  <c:v>1171.1072999999999</c:v>
                </c:pt>
                <c:pt idx="50">
                  <c:v>1171.7787000000001</c:v>
                </c:pt>
              </c:numCache>
            </c:numRef>
          </c:val>
          <c:smooth val="0"/>
        </c:ser>
        <c:ser>
          <c:idx val="5"/>
          <c:order val="4"/>
          <c:tx>
            <c:strRef>
              <c:f>'Natural Gas CO2 emissions'!$M$7</c:f>
              <c:strCache>
                <c:ptCount val="1"/>
                <c:pt idx="0">
                  <c:v>China</c:v>
                </c:pt>
              </c:strCache>
            </c:strRef>
          </c:tx>
          <c:spPr>
            <a:ln w="22225" cap="rnd">
              <a:solidFill>
                <a:schemeClr val="accent5"/>
              </a:solidFill>
              <a:round/>
            </a:ln>
            <a:effectLst/>
          </c:spPr>
          <c:marker>
            <c:symbol val="none"/>
          </c:marker>
          <c:cat>
            <c:numRef>
              <c:f>'Natural Gas CO2 emissions'!$N$2:$BL$2</c:f>
              <c:numCache>
                <c:formatCode>General</c:formatCode>
                <c:ptCount val="5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numCache>
            </c:numRef>
          </c:cat>
          <c:val>
            <c:numRef>
              <c:f>'Natural Gas CO2 emissions'!$N$7:$BL$7</c:f>
              <c:numCache>
                <c:formatCode>#,##0</c:formatCode>
                <c:ptCount val="51"/>
                <c:pt idx="0">
                  <c:v>30.190300000000001</c:v>
                </c:pt>
                <c:pt idx="1">
                  <c:v>31.2242</c:v>
                </c:pt>
                <c:pt idx="2">
                  <c:v>31.558499999999999</c:v>
                </c:pt>
                <c:pt idx="3">
                  <c:v>33.0349</c:v>
                </c:pt>
                <c:pt idx="4">
                  <c:v>34.805</c:v>
                </c:pt>
                <c:pt idx="5">
                  <c:v>35.851799999999997</c:v>
                </c:pt>
                <c:pt idx="6">
                  <c:v>39.828200000000002</c:v>
                </c:pt>
                <c:pt idx="7">
                  <c:v>42.991900000000001</c:v>
                </c:pt>
                <c:pt idx="8">
                  <c:v>44.680100000000003</c:v>
                </c:pt>
                <c:pt idx="9">
                  <c:v>48.235300000000002</c:v>
                </c:pt>
                <c:pt idx="10">
                  <c:v>48.073099999999997</c:v>
                </c:pt>
                <c:pt idx="11">
                  <c:v>54.015900000000002</c:v>
                </c:pt>
                <c:pt idx="12">
                  <c:v>58.842199999999998</c:v>
                </c:pt>
                <c:pt idx="13">
                  <c:v>63.396500000000003</c:v>
                </c:pt>
                <c:pt idx="14">
                  <c:v>74.866600000000005</c:v>
                </c:pt>
                <c:pt idx="15">
                  <c:v>92.084000000000003</c:v>
                </c:pt>
                <c:pt idx="16">
                  <c:v>110.9478</c:v>
                </c:pt>
                <c:pt idx="17">
                  <c:v>138.56829999999999</c:v>
                </c:pt>
                <c:pt idx="18">
                  <c:v>151.6979</c:v>
                </c:pt>
                <c:pt idx="19">
                  <c:v>173.94149999999999</c:v>
                </c:pt>
                <c:pt idx="20">
                  <c:v>209</c:v>
                </c:pt>
                <c:pt idx="21">
                  <c:v>257</c:v>
                </c:pt>
                <c:pt idx="22">
                  <c:v>281</c:v>
                </c:pt>
                <c:pt idx="23">
                  <c:v>319</c:v>
                </c:pt>
                <c:pt idx="24">
                  <c:v>355</c:v>
                </c:pt>
                <c:pt idx="25">
                  <c:v>383.09199999999998</c:v>
                </c:pt>
                <c:pt idx="26">
                  <c:v>402.15320000000003</c:v>
                </c:pt>
                <c:pt idx="27">
                  <c:v>422.53269999999998</c:v>
                </c:pt>
                <c:pt idx="28">
                  <c:v>449.97449999999998</c:v>
                </c:pt>
                <c:pt idx="29">
                  <c:v>474.76990000000001</c:v>
                </c:pt>
                <c:pt idx="30">
                  <c:v>495.5994</c:v>
                </c:pt>
                <c:pt idx="31">
                  <c:v>533.68230000000005</c:v>
                </c:pt>
                <c:pt idx="32">
                  <c:v>574.10320000000002</c:v>
                </c:pt>
                <c:pt idx="33">
                  <c:v>612.39139999999998</c:v>
                </c:pt>
                <c:pt idx="34">
                  <c:v>638.68510000000003</c:v>
                </c:pt>
                <c:pt idx="35">
                  <c:v>664.48919999999998</c:v>
                </c:pt>
                <c:pt idx="36">
                  <c:v>687.3415</c:v>
                </c:pt>
                <c:pt idx="37">
                  <c:v>716.87189999999998</c:v>
                </c:pt>
                <c:pt idx="38">
                  <c:v>749.7296</c:v>
                </c:pt>
                <c:pt idx="39">
                  <c:v>780.57629999999995</c:v>
                </c:pt>
                <c:pt idx="40">
                  <c:v>813.12400000000002</c:v>
                </c:pt>
                <c:pt idx="41">
                  <c:v>845.82910000000004</c:v>
                </c:pt>
                <c:pt idx="42">
                  <c:v>883.67529999999999</c:v>
                </c:pt>
                <c:pt idx="43">
                  <c:v>910.21289999999999</c:v>
                </c:pt>
                <c:pt idx="44">
                  <c:v>941.29489999999998</c:v>
                </c:pt>
                <c:pt idx="45">
                  <c:v>976.60730000000001</c:v>
                </c:pt>
                <c:pt idx="46">
                  <c:v>1011.0802</c:v>
                </c:pt>
                <c:pt idx="47">
                  <c:v>1046.3630000000001</c:v>
                </c:pt>
                <c:pt idx="48">
                  <c:v>1079.5882999999999</c:v>
                </c:pt>
                <c:pt idx="49">
                  <c:v>1116.7514000000001</c:v>
                </c:pt>
                <c:pt idx="50">
                  <c:v>1153.5017</c:v>
                </c:pt>
              </c:numCache>
            </c:numRef>
          </c:val>
          <c:smooth val="0"/>
        </c:ser>
        <c:ser>
          <c:idx val="6"/>
          <c:order val="5"/>
          <c:tx>
            <c:strRef>
              <c:f>'Natural Gas CO2 emissions'!$M$8</c:f>
              <c:strCache>
                <c:ptCount val="1"/>
                <c:pt idx="0">
                  <c:v>India</c:v>
                </c:pt>
              </c:strCache>
            </c:strRef>
          </c:tx>
          <c:spPr>
            <a:ln w="22225" cap="rnd">
              <a:solidFill>
                <a:schemeClr val="accent5">
                  <a:lumMod val="50000"/>
                </a:schemeClr>
              </a:solidFill>
              <a:round/>
            </a:ln>
            <a:effectLst/>
          </c:spPr>
          <c:marker>
            <c:symbol val="none"/>
          </c:marker>
          <c:cat>
            <c:numRef>
              <c:f>'Natural Gas CO2 emissions'!$N$2:$BL$2</c:f>
              <c:numCache>
                <c:formatCode>General</c:formatCode>
                <c:ptCount val="5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numCache>
            </c:numRef>
          </c:cat>
          <c:val>
            <c:numRef>
              <c:f>'Natural Gas CO2 emissions'!$N$8:$BL$8</c:f>
              <c:numCache>
                <c:formatCode>#,##0</c:formatCode>
                <c:ptCount val="51"/>
                <c:pt idx="0">
                  <c:v>24.366199999999999</c:v>
                </c:pt>
                <c:pt idx="1">
                  <c:v>27.419599999999999</c:v>
                </c:pt>
                <c:pt idx="2">
                  <c:v>29.1144</c:v>
                </c:pt>
                <c:pt idx="3">
                  <c:v>32.478200000000001</c:v>
                </c:pt>
                <c:pt idx="4">
                  <c:v>36.252499999999998</c:v>
                </c:pt>
                <c:pt idx="5">
                  <c:v>38.323399999999999</c:v>
                </c:pt>
                <c:pt idx="6">
                  <c:v>38.205599999999997</c:v>
                </c:pt>
                <c:pt idx="7">
                  <c:v>39.329300000000003</c:v>
                </c:pt>
                <c:pt idx="8">
                  <c:v>41.7316</c:v>
                </c:pt>
                <c:pt idx="9">
                  <c:v>41.2667</c:v>
                </c:pt>
                <c:pt idx="10">
                  <c:v>43.591500000000003</c:v>
                </c:pt>
                <c:pt idx="11">
                  <c:v>46.691400000000002</c:v>
                </c:pt>
                <c:pt idx="12">
                  <c:v>50.759900000000002</c:v>
                </c:pt>
                <c:pt idx="13">
                  <c:v>53.146799999999999</c:v>
                </c:pt>
                <c:pt idx="14">
                  <c:v>59.960500000000003</c:v>
                </c:pt>
                <c:pt idx="15">
                  <c:v>69.966899999999995</c:v>
                </c:pt>
                <c:pt idx="16">
                  <c:v>75.587900000000005</c:v>
                </c:pt>
                <c:pt idx="17">
                  <c:v>80.5959</c:v>
                </c:pt>
                <c:pt idx="18">
                  <c:v>83.596800000000002</c:v>
                </c:pt>
                <c:pt idx="19">
                  <c:v>103.8822</c:v>
                </c:pt>
                <c:pt idx="20">
                  <c:v>128</c:v>
                </c:pt>
                <c:pt idx="21">
                  <c:v>125</c:v>
                </c:pt>
                <c:pt idx="22">
                  <c:v>117</c:v>
                </c:pt>
                <c:pt idx="23">
                  <c:v>105</c:v>
                </c:pt>
                <c:pt idx="24">
                  <c:v>104</c:v>
                </c:pt>
                <c:pt idx="25">
                  <c:v>106.50749999999999</c:v>
                </c:pt>
                <c:pt idx="26">
                  <c:v>107.0445</c:v>
                </c:pt>
                <c:pt idx="27">
                  <c:v>106.0067</c:v>
                </c:pt>
                <c:pt idx="28">
                  <c:v>107.4038</c:v>
                </c:pt>
                <c:pt idx="29">
                  <c:v>110.6657</c:v>
                </c:pt>
                <c:pt idx="30">
                  <c:v>112.3964</c:v>
                </c:pt>
                <c:pt idx="31">
                  <c:v>117.70359999999999</c:v>
                </c:pt>
                <c:pt idx="32">
                  <c:v>124.1211</c:v>
                </c:pt>
                <c:pt idx="33">
                  <c:v>130.96350000000001</c:v>
                </c:pt>
                <c:pt idx="34">
                  <c:v>138.81120000000001</c:v>
                </c:pt>
                <c:pt idx="35">
                  <c:v>144.61449999999999</c:v>
                </c:pt>
                <c:pt idx="36">
                  <c:v>150.572</c:v>
                </c:pt>
                <c:pt idx="37">
                  <c:v>157.15799999999999</c:v>
                </c:pt>
                <c:pt idx="38">
                  <c:v>163.8066</c:v>
                </c:pt>
                <c:pt idx="39">
                  <c:v>170.75229999999999</c:v>
                </c:pt>
                <c:pt idx="40">
                  <c:v>177.64609999999999</c:v>
                </c:pt>
                <c:pt idx="41">
                  <c:v>186.03270000000001</c:v>
                </c:pt>
                <c:pt idx="42">
                  <c:v>194.78309999999999</c:v>
                </c:pt>
                <c:pt idx="43">
                  <c:v>203.89269999999999</c:v>
                </c:pt>
                <c:pt idx="44">
                  <c:v>213.5025</c:v>
                </c:pt>
                <c:pt idx="45">
                  <c:v>224.10579999999999</c:v>
                </c:pt>
                <c:pt idx="46">
                  <c:v>234.61940000000001</c:v>
                </c:pt>
                <c:pt idx="47">
                  <c:v>244.9692</c:v>
                </c:pt>
                <c:pt idx="48">
                  <c:v>255.99940000000001</c:v>
                </c:pt>
                <c:pt idx="49">
                  <c:v>267.00749999999999</c:v>
                </c:pt>
                <c:pt idx="50">
                  <c:v>278.37849999999997</c:v>
                </c:pt>
              </c:numCache>
            </c:numRef>
          </c:val>
          <c:smooth val="0"/>
        </c:ser>
        <c:dLbls>
          <c:showLegendKey val="0"/>
          <c:showVal val="0"/>
          <c:showCatName val="0"/>
          <c:showSerName val="0"/>
          <c:showPercent val="0"/>
          <c:showBubbleSize val="0"/>
        </c:dLbls>
        <c:smooth val="0"/>
        <c:axId val="139976848"/>
        <c:axId val="139977408"/>
      </c:lineChart>
      <c:catAx>
        <c:axId val="139976848"/>
        <c:scaling>
          <c:orientation val="minMax"/>
        </c:scaling>
        <c:delete val="0"/>
        <c:axPos val="b"/>
        <c:numFmt formatCode="General" sourceLinked="1"/>
        <c:majorTickMark val="out"/>
        <c:minorTickMark val="none"/>
        <c:tickLblPos val="nextTo"/>
        <c:spPr>
          <a:noFill/>
          <a:ln w="12700"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139977408"/>
        <c:crosses val="autoZero"/>
        <c:auto val="1"/>
        <c:lblAlgn val="ctr"/>
        <c:lblOffset val="100"/>
        <c:tickLblSkip val="5"/>
        <c:tickMarkSkip val="5"/>
        <c:noMultiLvlLbl val="0"/>
      </c:catAx>
      <c:valAx>
        <c:axId val="139977408"/>
        <c:scaling>
          <c:orientation val="minMax"/>
        </c:scaling>
        <c:delete val="0"/>
        <c:axPos val="l"/>
        <c:majorGridlines>
          <c:spPr>
            <a:ln w="9525" cap="flat" cmpd="sng" algn="ctr">
              <a:solidFill>
                <a:schemeClr val="bg1">
                  <a:lumMod val="75000"/>
                </a:schemeClr>
              </a:solidFill>
              <a:round/>
            </a:ln>
            <a:effectLst/>
          </c:spPr>
        </c:majorGridlines>
        <c:numFmt formatCode="#,##0" sourceLinked="1"/>
        <c:majorTickMark val="out"/>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139976848"/>
        <c:crosses val="autoZero"/>
        <c:crossBetween val="between"/>
        <c:majorUnit val="1000"/>
        <c:dispUnits>
          <c:builtInUnit val="thousands"/>
        </c:dispUnits>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a:pPr>
      <a:endParaRPr lang="en-US"/>
    </a:p>
  </c:txPr>
  <c:externalData r:id="rId3">
    <c:autoUpdate val="0"/>
  </c:externalData>
  <c:userShapes r:id="rId4"/>
</c:chartSpace>
</file>

<file path=ppt/charts/chart9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3840034970062634E-2"/>
          <c:y val="9.194144462592331E-2"/>
          <c:w val="0.76807141254896094"/>
          <c:h val="0.81116257526632696"/>
        </c:manualLayout>
      </c:layout>
      <c:lineChart>
        <c:grouping val="standard"/>
        <c:varyColors val="0"/>
        <c:ser>
          <c:idx val="0"/>
          <c:order val="0"/>
          <c:tx>
            <c:strRef>
              <c:f>'Coal CO2 emissions'!$M$3</c:f>
              <c:strCache>
                <c:ptCount val="1"/>
                <c:pt idx="0">
                  <c:v>United States</c:v>
                </c:pt>
              </c:strCache>
            </c:strRef>
          </c:tx>
          <c:spPr>
            <a:ln w="22225" cap="rnd">
              <a:solidFill>
                <a:schemeClr val="tx2"/>
              </a:solidFill>
              <a:round/>
            </a:ln>
            <a:effectLst/>
          </c:spPr>
          <c:marker>
            <c:symbol val="none"/>
          </c:marker>
          <c:cat>
            <c:numRef>
              <c:f>'Coal CO2 emissions'!$N$2:$BL$2</c:f>
              <c:numCache>
                <c:formatCode>General</c:formatCode>
                <c:ptCount val="5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numCache>
            </c:numRef>
          </c:cat>
          <c:val>
            <c:numRef>
              <c:f>'Coal CO2 emissions'!$N$3:$BL$3</c:f>
              <c:numCache>
                <c:formatCode>#,##0</c:formatCode>
                <c:ptCount val="51"/>
                <c:pt idx="0">
                  <c:v>1821</c:v>
                </c:pt>
                <c:pt idx="1">
                  <c:v>1807</c:v>
                </c:pt>
                <c:pt idx="2">
                  <c:v>1822</c:v>
                </c:pt>
                <c:pt idx="3">
                  <c:v>1882</c:v>
                </c:pt>
                <c:pt idx="4">
                  <c:v>1893</c:v>
                </c:pt>
                <c:pt idx="5">
                  <c:v>1913</c:v>
                </c:pt>
                <c:pt idx="6">
                  <c:v>1995</c:v>
                </c:pt>
                <c:pt idx="7">
                  <c:v>2040</c:v>
                </c:pt>
                <c:pt idx="8">
                  <c:v>2064</c:v>
                </c:pt>
                <c:pt idx="9">
                  <c:v>2062</c:v>
                </c:pt>
                <c:pt idx="10">
                  <c:v>2155</c:v>
                </c:pt>
                <c:pt idx="11">
                  <c:v>2088</c:v>
                </c:pt>
                <c:pt idx="12">
                  <c:v>2095</c:v>
                </c:pt>
                <c:pt idx="13">
                  <c:v>2136</c:v>
                </c:pt>
                <c:pt idx="14">
                  <c:v>2160</c:v>
                </c:pt>
                <c:pt idx="15">
                  <c:v>2181.08</c:v>
                </c:pt>
                <c:pt idx="16">
                  <c:v>2146.2833999999998</c:v>
                </c:pt>
                <c:pt idx="17">
                  <c:v>2171.4733000000001</c:v>
                </c:pt>
                <c:pt idx="18">
                  <c:v>2139.6100999999999</c:v>
                </c:pt>
                <c:pt idx="19">
                  <c:v>1875.61</c:v>
                </c:pt>
                <c:pt idx="20">
                  <c:v>1986.1601000000001</c:v>
                </c:pt>
                <c:pt idx="21">
                  <c:v>1875.7933</c:v>
                </c:pt>
                <c:pt idx="22">
                  <c:v>1657.1867999999999</c:v>
                </c:pt>
                <c:pt idx="23">
                  <c:v>1717.76</c:v>
                </c:pt>
                <c:pt idx="24">
                  <c:v>1713.47</c:v>
                </c:pt>
                <c:pt idx="25">
                  <c:v>1482.58</c:v>
                </c:pt>
                <c:pt idx="26">
                  <c:v>1327.3877</c:v>
                </c:pt>
                <c:pt idx="27">
                  <c:v>1346.4801</c:v>
                </c:pt>
                <c:pt idx="28">
                  <c:v>1347.4742000000001</c:v>
                </c:pt>
                <c:pt idx="29">
                  <c:v>1413.0173</c:v>
                </c:pt>
                <c:pt idx="30">
                  <c:v>1451.4779000000001</c:v>
                </c:pt>
                <c:pt idx="31">
                  <c:v>1423.9474</c:v>
                </c:pt>
                <c:pt idx="32">
                  <c:v>1375.9992999999999</c:v>
                </c:pt>
                <c:pt idx="33">
                  <c:v>1354.9949999999999</c:v>
                </c:pt>
                <c:pt idx="34">
                  <c:v>1323.0699</c:v>
                </c:pt>
                <c:pt idx="35">
                  <c:v>1284.1755000000001</c:v>
                </c:pt>
                <c:pt idx="36">
                  <c:v>1240.7996000000001</c:v>
                </c:pt>
                <c:pt idx="37">
                  <c:v>1199.5527</c:v>
                </c:pt>
                <c:pt idx="38">
                  <c:v>1163.7909999999999</c:v>
                </c:pt>
                <c:pt idx="39">
                  <c:v>1128.6960999999999</c:v>
                </c:pt>
                <c:pt idx="40">
                  <c:v>1098.6111000000001</c:v>
                </c:pt>
                <c:pt idx="41">
                  <c:v>1095.3121000000001</c:v>
                </c:pt>
                <c:pt idx="42">
                  <c:v>1082.3902</c:v>
                </c:pt>
                <c:pt idx="43">
                  <c:v>1078.0118</c:v>
                </c:pt>
                <c:pt idx="44">
                  <c:v>1062.732</c:v>
                </c:pt>
                <c:pt idx="45">
                  <c:v>1045.2209</c:v>
                </c:pt>
                <c:pt idx="46">
                  <c:v>1044.3320000000001</c:v>
                </c:pt>
                <c:pt idx="47">
                  <c:v>1030.6521</c:v>
                </c:pt>
                <c:pt idx="48">
                  <c:v>1018.0525</c:v>
                </c:pt>
                <c:pt idx="49">
                  <c:v>1010.357</c:v>
                </c:pt>
                <c:pt idx="50">
                  <c:v>1004.8844</c:v>
                </c:pt>
              </c:numCache>
            </c:numRef>
          </c:val>
          <c:smooth val="0"/>
        </c:ser>
        <c:ser>
          <c:idx val="1"/>
          <c:order val="1"/>
          <c:tx>
            <c:strRef>
              <c:f>'Coal CO2 emissions'!$M$4</c:f>
              <c:strCache>
                <c:ptCount val="1"/>
                <c:pt idx="0">
                  <c:v>OECD Europe</c:v>
                </c:pt>
              </c:strCache>
            </c:strRef>
          </c:tx>
          <c:spPr>
            <a:ln w="22225" cap="rnd">
              <a:solidFill>
                <a:srgbClr val="00B0F0"/>
              </a:solidFill>
              <a:round/>
            </a:ln>
            <a:effectLst/>
          </c:spPr>
          <c:marker>
            <c:symbol val="none"/>
          </c:marker>
          <c:cat>
            <c:numRef>
              <c:f>'Coal CO2 emissions'!$N$2:$BL$2</c:f>
              <c:numCache>
                <c:formatCode>General</c:formatCode>
                <c:ptCount val="5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numCache>
            </c:numRef>
          </c:cat>
          <c:val>
            <c:numRef>
              <c:f>'Coal CO2 emissions'!$N$4:$BL$4</c:f>
              <c:numCache>
                <c:formatCode>#,##0</c:formatCode>
                <c:ptCount val="51"/>
                <c:pt idx="0">
                  <c:v>1667</c:v>
                </c:pt>
                <c:pt idx="1">
                  <c:v>1558</c:v>
                </c:pt>
                <c:pt idx="2">
                  <c:v>1418</c:v>
                </c:pt>
                <c:pt idx="3">
                  <c:v>1391</c:v>
                </c:pt>
                <c:pt idx="4">
                  <c:v>1340</c:v>
                </c:pt>
                <c:pt idx="5">
                  <c:v>1303</c:v>
                </c:pt>
                <c:pt idx="6">
                  <c:v>1307</c:v>
                </c:pt>
                <c:pt idx="7">
                  <c:v>1313</c:v>
                </c:pt>
                <c:pt idx="8">
                  <c:v>1257</c:v>
                </c:pt>
                <c:pt idx="9">
                  <c:v>1217</c:v>
                </c:pt>
                <c:pt idx="10">
                  <c:v>1259</c:v>
                </c:pt>
                <c:pt idx="11">
                  <c:v>1251</c:v>
                </c:pt>
                <c:pt idx="12">
                  <c:v>1227</c:v>
                </c:pt>
                <c:pt idx="13">
                  <c:v>1265</c:v>
                </c:pt>
                <c:pt idx="14">
                  <c:v>1269</c:v>
                </c:pt>
                <c:pt idx="15">
                  <c:v>1233</c:v>
                </c:pt>
                <c:pt idx="16">
                  <c:v>1267</c:v>
                </c:pt>
                <c:pt idx="17">
                  <c:v>1288</c:v>
                </c:pt>
                <c:pt idx="18">
                  <c:v>1195</c:v>
                </c:pt>
                <c:pt idx="19">
                  <c:v>1075</c:v>
                </c:pt>
                <c:pt idx="20">
                  <c:v>1078.5999999999999</c:v>
                </c:pt>
                <c:pt idx="21">
                  <c:v>1109.8</c:v>
                </c:pt>
                <c:pt idx="22">
                  <c:v>1150.2</c:v>
                </c:pt>
                <c:pt idx="23">
                  <c:v>1096.5</c:v>
                </c:pt>
                <c:pt idx="24">
                  <c:v>1042.9000000000001</c:v>
                </c:pt>
                <c:pt idx="25">
                  <c:v>1087.2144000000001</c:v>
                </c:pt>
                <c:pt idx="26">
                  <c:v>1113.0097000000001</c:v>
                </c:pt>
                <c:pt idx="27">
                  <c:v>1115.2753</c:v>
                </c:pt>
                <c:pt idx="28">
                  <c:v>1119.9490000000001</c:v>
                </c:pt>
                <c:pt idx="29">
                  <c:v>1141.4346</c:v>
                </c:pt>
                <c:pt idx="30">
                  <c:v>1136.7448999999999</c:v>
                </c:pt>
                <c:pt idx="31">
                  <c:v>1129.3547000000001</c:v>
                </c:pt>
                <c:pt idx="32">
                  <c:v>1122.4117000000001</c:v>
                </c:pt>
                <c:pt idx="33">
                  <c:v>1115.4947999999999</c:v>
                </c:pt>
                <c:pt idx="34">
                  <c:v>1108.8936000000001</c:v>
                </c:pt>
                <c:pt idx="35">
                  <c:v>1102.4881</c:v>
                </c:pt>
                <c:pt idx="36">
                  <c:v>1096.3647000000001</c:v>
                </c:pt>
                <c:pt idx="37">
                  <c:v>1090.6588999999999</c:v>
                </c:pt>
                <c:pt idx="38">
                  <c:v>1085.2566999999999</c:v>
                </c:pt>
                <c:pt idx="39">
                  <c:v>1080.1658</c:v>
                </c:pt>
                <c:pt idx="40">
                  <c:v>1079.8054</c:v>
                </c:pt>
                <c:pt idx="41">
                  <c:v>1079.1132</c:v>
                </c:pt>
                <c:pt idx="42">
                  <c:v>1078.0242000000001</c:v>
                </c:pt>
                <c:pt idx="43">
                  <c:v>1077.6793</c:v>
                </c:pt>
                <c:pt idx="44">
                  <c:v>1077.7316000000001</c:v>
                </c:pt>
                <c:pt idx="45">
                  <c:v>1077.3780999999999</c:v>
                </c:pt>
                <c:pt idx="46">
                  <c:v>1075.7579000000001</c:v>
                </c:pt>
                <c:pt idx="47">
                  <c:v>1073.7630999999999</c:v>
                </c:pt>
                <c:pt idx="48">
                  <c:v>1072.1056000000001</c:v>
                </c:pt>
                <c:pt idx="49">
                  <c:v>1071.7588000000001</c:v>
                </c:pt>
                <c:pt idx="50">
                  <c:v>1070.7846999999999</c:v>
                </c:pt>
              </c:numCache>
            </c:numRef>
          </c:val>
          <c:smooth val="0"/>
        </c:ser>
        <c:ser>
          <c:idx val="4"/>
          <c:order val="3"/>
          <c:tx>
            <c:strRef>
              <c:f>'Coal CO2 emissions'!$M$6</c:f>
              <c:strCache>
                <c:ptCount val="1"/>
                <c:pt idx="0">
                  <c:v>Non-OECD Europe and Eurasia</c:v>
                </c:pt>
              </c:strCache>
            </c:strRef>
          </c:tx>
          <c:spPr>
            <a:ln w="22225" cap="rnd">
              <a:solidFill>
                <a:schemeClr val="accent2"/>
              </a:solidFill>
              <a:round/>
            </a:ln>
            <a:effectLst/>
          </c:spPr>
          <c:marker>
            <c:symbol val="none"/>
          </c:marker>
          <c:cat>
            <c:numRef>
              <c:f>'Coal CO2 emissions'!$N$2:$BL$2</c:f>
              <c:numCache>
                <c:formatCode>General</c:formatCode>
                <c:ptCount val="5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numCache>
            </c:numRef>
          </c:cat>
          <c:val>
            <c:numRef>
              <c:f>'Coal CO2 emissions'!$N$6:$BL$6</c:f>
              <c:numCache>
                <c:formatCode>#,##0</c:formatCode>
                <c:ptCount val="51"/>
                <c:pt idx="0">
                  <c:v>1398</c:v>
                </c:pt>
                <c:pt idx="1">
                  <c:v>1093</c:v>
                </c:pt>
                <c:pt idx="2">
                  <c:v>1026</c:v>
                </c:pt>
                <c:pt idx="3">
                  <c:v>927</c:v>
                </c:pt>
                <c:pt idx="4">
                  <c:v>787</c:v>
                </c:pt>
                <c:pt idx="5">
                  <c:v>768</c:v>
                </c:pt>
                <c:pt idx="6">
                  <c:v>773</c:v>
                </c:pt>
                <c:pt idx="7">
                  <c:v>684</c:v>
                </c:pt>
                <c:pt idx="8">
                  <c:v>663</c:v>
                </c:pt>
                <c:pt idx="9">
                  <c:v>738</c:v>
                </c:pt>
                <c:pt idx="10">
                  <c:v>755</c:v>
                </c:pt>
                <c:pt idx="11">
                  <c:v>723</c:v>
                </c:pt>
                <c:pt idx="12">
                  <c:v>750</c:v>
                </c:pt>
                <c:pt idx="13">
                  <c:v>781</c:v>
                </c:pt>
                <c:pt idx="14">
                  <c:v>771</c:v>
                </c:pt>
                <c:pt idx="15">
                  <c:v>771</c:v>
                </c:pt>
                <c:pt idx="16">
                  <c:v>814</c:v>
                </c:pt>
                <c:pt idx="17">
                  <c:v>806</c:v>
                </c:pt>
                <c:pt idx="18">
                  <c:v>841</c:v>
                </c:pt>
                <c:pt idx="19">
                  <c:v>722</c:v>
                </c:pt>
                <c:pt idx="20">
                  <c:v>787.9</c:v>
                </c:pt>
                <c:pt idx="21">
                  <c:v>845.7</c:v>
                </c:pt>
                <c:pt idx="22">
                  <c:v>858</c:v>
                </c:pt>
                <c:pt idx="23">
                  <c:v>799.6</c:v>
                </c:pt>
                <c:pt idx="24">
                  <c:v>791.2</c:v>
                </c:pt>
                <c:pt idx="25">
                  <c:v>765.83550000000002</c:v>
                </c:pt>
                <c:pt idx="26">
                  <c:v>757.27670000000001</c:v>
                </c:pt>
                <c:pt idx="27">
                  <c:v>752.73879999999997</c:v>
                </c:pt>
                <c:pt idx="28">
                  <c:v>750.46990000000005</c:v>
                </c:pt>
                <c:pt idx="29">
                  <c:v>750.17060000000004</c:v>
                </c:pt>
                <c:pt idx="30">
                  <c:v>735.87090000000001</c:v>
                </c:pt>
                <c:pt idx="31">
                  <c:v>723.97119999999995</c:v>
                </c:pt>
                <c:pt idx="32">
                  <c:v>725.04399999999998</c:v>
                </c:pt>
                <c:pt idx="33">
                  <c:v>721.90179999999998</c:v>
                </c:pt>
                <c:pt idx="34">
                  <c:v>719.7894</c:v>
                </c:pt>
                <c:pt idx="35">
                  <c:v>711.38319999999999</c:v>
                </c:pt>
                <c:pt idx="36">
                  <c:v>705.39570000000003</c:v>
                </c:pt>
                <c:pt idx="37">
                  <c:v>706.20360000000005</c:v>
                </c:pt>
                <c:pt idx="38">
                  <c:v>708.80439999999999</c:v>
                </c:pt>
                <c:pt idx="39">
                  <c:v>708.78930000000003</c:v>
                </c:pt>
                <c:pt idx="40">
                  <c:v>707.79200000000003</c:v>
                </c:pt>
                <c:pt idx="41">
                  <c:v>708.21259999999995</c:v>
                </c:pt>
                <c:pt idx="42">
                  <c:v>708.32069999999999</c:v>
                </c:pt>
                <c:pt idx="43">
                  <c:v>711.77560000000005</c:v>
                </c:pt>
                <c:pt idx="44">
                  <c:v>715.24540000000002</c:v>
                </c:pt>
                <c:pt idx="45">
                  <c:v>719.25509999999997</c:v>
                </c:pt>
                <c:pt idx="46">
                  <c:v>720.64380000000006</c:v>
                </c:pt>
                <c:pt idx="47">
                  <c:v>720.21879999999999</c:v>
                </c:pt>
                <c:pt idx="48">
                  <c:v>719.70680000000004</c:v>
                </c:pt>
                <c:pt idx="49">
                  <c:v>719.33960000000002</c:v>
                </c:pt>
                <c:pt idx="50">
                  <c:v>717.51549999999997</c:v>
                </c:pt>
              </c:numCache>
            </c:numRef>
          </c:val>
          <c:smooth val="0"/>
        </c:ser>
        <c:ser>
          <c:idx val="5"/>
          <c:order val="4"/>
          <c:tx>
            <c:strRef>
              <c:f>'Coal CO2 emissions'!$M$7</c:f>
              <c:strCache>
                <c:ptCount val="1"/>
                <c:pt idx="0">
                  <c:v>China</c:v>
                </c:pt>
              </c:strCache>
            </c:strRef>
          </c:tx>
          <c:spPr>
            <a:ln w="22225" cap="rnd">
              <a:solidFill>
                <a:schemeClr val="accent5"/>
              </a:solidFill>
              <a:round/>
            </a:ln>
            <a:effectLst/>
          </c:spPr>
          <c:marker>
            <c:symbol val="none"/>
          </c:marker>
          <c:cat>
            <c:numRef>
              <c:f>'Coal CO2 emissions'!$N$2:$BL$2</c:f>
              <c:numCache>
                <c:formatCode>General</c:formatCode>
                <c:ptCount val="5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numCache>
            </c:numRef>
          </c:cat>
          <c:val>
            <c:numRef>
              <c:f>'Coal CO2 emissions'!$N$7:$BL$7</c:f>
              <c:numCache>
                <c:formatCode>#,##0</c:formatCode>
                <c:ptCount val="51"/>
                <c:pt idx="0">
                  <c:v>1904</c:v>
                </c:pt>
                <c:pt idx="1">
                  <c:v>1974</c:v>
                </c:pt>
                <c:pt idx="2">
                  <c:v>2043</c:v>
                </c:pt>
                <c:pt idx="3">
                  <c:v>2106</c:v>
                </c:pt>
                <c:pt idx="4">
                  <c:v>2275</c:v>
                </c:pt>
                <c:pt idx="5">
                  <c:v>2340</c:v>
                </c:pt>
                <c:pt idx="6">
                  <c:v>2484</c:v>
                </c:pt>
                <c:pt idx="7">
                  <c:v>2336</c:v>
                </c:pt>
                <c:pt idx="8">
                  <c:v>2335</c:v>
                </c:pt>
                <c:pt idx="9">
                  <c:v>2312</c:v>
                </c:pt>
                <c:pt idx="10">
                  <c:v>2540</c:v>
                </c:pt>
                <c:pt idx="11">
                  <c:v>2669</c:v>
                </c:pt>
                <c:pt idx="12">
                  <c:v>2931</c:v>
                </c:pt>
                <c:pt idx="13">
                  <c:v>3491</c:v>
                </c:pt>
                <c:pt idx="14">
                  <c:v>4079</c:v>
                </c:pt>
                <c:pt idx="15">
                  <c:v>4761</c:v>
                </c:pt>
                <c:pt idx="16">
                  <c:v>5217</c:v>
                </c:pt>
                <c:pt idx="17">
                  <c:v>5673</c:v>
                </c:pt>
                <c:pt idx="18">
                  <c:v>5760</c:v>
                </c:pt>
                <c:pt idx="19">
                  <c:v>6049</c:v>
                </c:pt>
                <c:pt idx="20">
                  <c:v>6377</c:v>
                </c:pt>
                <c:pt idx="21">
                  <c:v>7113</c:v>
                </c:pt>
                <c:pt idx="22">
                  <c:v>7532</c:v>
                </c:pt>
                <c:pt idx="23">
                  <c:v>7764</c:v>
                </c:pt>
                <c:pt idx="24">
                  <c:v>7530</c:v>
                </c:pt>
                <c:pt idx="25">
                  <c:v>7988.6963999999998</c:v>
                </c:pt>
                <c:pt idx="26">
                  <c:v>7997.8698999999997</c:v>
                </c:pt>
                <c:pt idx="27">
                  <c:v>8078.8870999999999</c:v>
                </c:pt>
                <c:pt idx="28">
                  <c:v>8043.0240999999996</c:v>
                </c:pt>
                <c:pt idx="29">
                  <c:v>7994.2124999999996</c:v>
                </c:pt>
                <c:pt idx="30">
                  <c:v>7934.0608000000002</c:v>
                </c:pt>
                <c:pt idx="31">
                  <c:v>7926.7939999999999</c:v>
                </c:pt>
                <c:pt idx="32">
                  <c:v>7934.9367000000002</c:v>
                </c:pt>
                <c:pt idx="33">
                  <c:v>7928.0073000000002</c:v>
                </c:pt>
                <c:pt idx="34">
                  <c:v>7873.4867000000004</c:v>
                </c:pt>
                <c:pt idx="35">
                  <c:v>7812.1752999999999</c:v>
                </c:pt>
                <c:pt idx="36">
                  <c:v>7736.4937</c:v>
                </c:pt>
                <c:pt idx="37">
                  <c:v>7677.2682000000004</c:v>
                </c:pt>
                <c:pt idx="38">
                  <c:v>7623.2914000000001</c:v>
                </c:pt>
                <c:pt idx="39">
                  <c:v>7566.3615</c:v>
                </c:pt>
                <c:pt idx="40">
                  <c:v>7508.5119999999997</c:v>
                </c:pt>
                <c:pt idx="41">
                  <c:v>7447.0473000000002</c:v>
                </c:pt>
                <c:pt idx="42">
                  <c:v>7365.2506999999996</c:v>
                </c:pt>
                <c:pt idx="43">
                  <c:v>7289.3648000000003</c:v>
                </c:pt>
                <c:pt idx="44">
                  <c:v>7220.1441999999997</c:v>
                </c:pt>
                <c:pt idx="45">
                  <c:v>7156.7731000000003</c:v>
                </c:pt>
                <c:pt idx="46">
                  <c:v>7092.2604000000001</c:v>
                </c:pt>
                <c:pt idx="47">
                  <c:v>7027.6601000000001</c:v>
                </c:pt>
                <c:pt idx="48">
                  <c:v>6960.2561999999998</c:v>
                </c:pt>
                <c:pt idx="49">
                  <c:v>6892.0613000000003</c:v>
                </c:pt>
                <c:pt idx="50">
                  <c:v>6822.7821999999996</c:v>
                </c:pt>
              </c:numCache>
            </c:numRef>
          </c:val>
          <c:smooth val="0"/>
        </c:ser>
        <c:ser>
          <c:idx val="6"/>
          <c:order val="5"/>
          <c:tx>
            <c:strRef>
              <c:f>'Coal CO2 emissions'!$M$8</c:f>
              <c:strCache>
                <c:ptCount val="1"/>
                <c:pt idx="0">
                  <c:v>India</c:v>
                </c:pt>
              </c:strCache>
            </c:strRef>
          </c:tx>
          <c:spPr>
            <a:ln w="15875" cap="rnd">
              <a:solidFill>
                <a:schemeClr val="accent5">
                  <a:lumMod val="50000"/>
                </a:schemeClr>
              </a:solidFill>
              <a:round/>
            </a:ln>
            <a:effectLst/>
          </c:spPr>
          <c:marker>
            <c:symbol val="none"/>
          </c:marker>
          <c:cat>
            <c:numRef>
              <c:f>'Coal CO2 emissions'!$N$2:$BL$2</c:f>
              <c:numCache>
                <c:formatCode>General</c:formatCode>
                <c:ptCount val="5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numCache>
            </c:numRef>
          </c:cat>
          <c:val>
            <c:numRef>
              <c:f>'Coal CO2 emissions'!$N$8:$BL$8</c:f>
              <c:numCache>
                <c:formatCode>#,##0</c:formatCode>
                <c:ptCount val="51"/>
                <c:pt idx="0">
                  <c:v>384</c:v>
                </c:pt>
                <c:pt idx="1">
                  <c:v>420</c:v>
                </c:pt>
                <c:pt idx="2">
                  <c:v>447</c:v>
                </c:pt>
                <c:pt idx="3">
                  <c:v>475</c:v>
                </c:pt>
                <c:pt idx="4">
                  <c:v>506</c:v>
                </c:pt>
                <c:pt idx="5">
                  <c:v>619</c:v>
                </c:pt>
                <c:pt idx="6">
                  <c:v>543</c:v>
                </c:pt>
                <c:pt idx="7">
                  <c:v>571</c:v>
                </c:pt>
                <c:pt idx="8">
                  <c:v>590</c:v>
                </c:pt>
                <c:pt idx="9">
                  <c:v>638</c:v>
                </c:pt>
                <c:pt idx="10">
                  <c:v>661</c:v>
                </c:pt>
                <c:pt idx="11">
                  <c:v>687</c:v>
                </c:pt>
                <c:pt idx="12">
                  <c:v>655</c:v>
                </c:pt>
                <c:pt idx="13">
                  <c:v>672</c:v>
                </c:pt>
                <c:pt idx="14">
                  <c:v>753</c:v>
                </c:pt>
                <c:pt idx="15">
                  <c:v>795</c:v>
                </c:pt>
                <c:pt idx="16">
                  <c:v>854</c:v>
                </c:pt>
                <c:pt idx="17">
                  <c:v>930</c:v>
                </c:pt>
                <c:pt idx="18">
                  <c:v>991</c:v>
                </c:pt>
                <c:pt idx="19">
                  <c:v>1123</c:v>
                </c:pt>
                <c:pt idx="20">
                  <c:v>1056</c:v>
                </c:pt>
                <c:pt idx="21">
                  <c:v>1122</c:v>
                </c:pt>
                <c:pt idx="22">
                  <c:v>1251</c:v>
                </c:pt>
                <c:pt idx="23">
                  <c:v>1245</c:v>
                </c:pt>
                <c:pt idx="24">
                  <c:v>1309</c:v>
                </c:pt>
                <c:pt idx="25">
                  <c:v>1377.279</c:v>
                </c:pt>
                <c:pt idx="26">
                  <c:v>1441.941</c:v>
                </c:pt>
                <c:pt idx="27">
                  <c:v>1468.2387000000001</c:v>
                </c:pt>
                <c:pt idx="28">
                  <c:v>1524.1427000000001</c:v>
                </c:pt>
                <c:pt idx="29">
                  <c:v>1545.5866000000001</c:v>
                </c:pt>
                <c:pt idx="30">
                  <c:v>1554.2900999999999</c:v>
                </c:pt>
                <c:pt idx="31">
                  <c:v>1577.2173</c:v>
                </c:pt>
                <c:pt idx="32">
                  <c:v>1607.5832</c:v>
                </c:pt>
                <c:pt idx="33">
                  <c:v>1642.3193000000001</c:v>
                </c:pt>
                <c:pt idx="34">
                  <c:v>1685.7646</c:v>
                </c:pt>
                <c:pt idx="35">
                  <c:v>1714.8353999999999</c:v>
                </c:pt>
                <c:pt idx="36">
                  <c:v>1746.9434000000001</c:v>
                </c:pt>
                <c:pt idx="37">
                  <c:v>1785.345</c:v>
                </c:pt>
                <c:pt idx="38">
                  <c:v>1826.4921999999999</c:v>
                </c:pt>
                <c:pt idx="39">
                  <c:v>1872.3124</c:v>
                </c:pt>
                <c:pt idx="40">
                  <c:v>1918.9271000000001</c:v>
                </c:pt>
                <c:pt idx="41">
                  <c:v>1980.2325000000001</c:v>
                </c:pt>
                <c:pt idx="42">
                  <c:v>2043.0487000000001</c:v>
                </c:pt>
                <c:pt idx="43">
                  <c:v>2107.8836000000001</c:v>
                </c:pt>
                <c:pt idx="44">
                  <c:v>2176.0304999999998</c:v>
                </c:pt>
                <c:pt idx="45">
                  <c:v>2249.2006999999999</c:v>
                </c:pt>
                <c:pt idx="46">
                  <c:v>2318.0333999999998</c:v>
                </c:pt>
                <c:pt idx="47">
                  <c:v>2386.8490000000002</c:v>
                </c:pt>
                <c:pt idx="48">
                  <c:v>2459.8723</c:v>
                </c:pt>
                <c:pt idx="49">
                  <c:v>2531.9899</c:v>
                </c:pt>
                <c:pt idx="50">
                  <c:v>2611.5931</c:v>
                </c:pt>
              </c:numCache>
            </c:numRef>
          </c:val>
          <c:smooth val="0"/>
        </c:ser>
        <c:dLbls>
          <c:showLegendKey val="0"/>
          <c:showVal val="0"/>
          <c:showCatName val="0"/>
          <c:showSerName val="0"/>
          <c:showPercent val="0"/>
          <c:showBubbleSize val="0"/>
        </c:dLbls>
        <c:smooth val="0"/>
        <c:axId val="139982448"/>
        <c:axId val="139983008"/>
        <c:extLst>
          <c:ext xmlns:c15="http://schemas.microsoft.com/office/drawing/2012/chart" uri="{02D57815-91ED-43cb-92C2-25804820EDAC}">
            <c15:filteredLineSeries>
              <c15:ser>
                <c:idx val="3"/>
                <c:order val="2"/>
                <c:tx>
                  <c:strRef>
                    <c:extLst>
                      <c:ext uri="{02D57815-91ED-43cb-92C2-25804820EDAC}">
                        <c15:formulaRef>
                          <c15:sqref>'Coal CO2 emissions'!$M$5</c15:sqref>
                        </c15:formulaRef>
                      </c:ext>
                    </c:extLst>
                    <c:strCache>
                      <c:ptCount val="1"/>
                      <c:pt idx="0">
                        <c:v>OECD Asia</c:v>
                      </c:pt>
                    </c:strCache>
                  </c:strRef>
                </c:tx>
                <c:spPr>
                  <a:ln w="28575" cap="rnd">
                    <a:solidFill>
                      <a:schemeClr val="bg2">
                        <a:lumMod val="75000"/>
                      </a:schemeClr>
                    </a:solidFill>
                    <a:round/>
                  </a:ln>
                  <a:effectLst/>
                </c:spPr>
                <c:marker>
                  <c:symbol val="none"/>
                </c:marker>
                <c:cat>
                  <c:numRef>
                    <c:extLst>
                      <c:ext uri="{02D57815-91ED-43cb-92C2-25804820EDAC}">
                        <c15:formulaRef>
                          <c15:sqref>'Coal CO2 emissions'!$N$2:$BL$2</c15:sqref>
                        </c15:formulaRef>
                      </c:ext>
                    </c:extLst>
                    <c:numCache>
                      <c:formatCode>General</c:formatCode>
                      <c:ptCount val="5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numCache>
                  </c:numRef>
                </c:cat>
                <c:val>
                  <c:numRef>
                    <c:extLst>
                      <c:ext uri="{02D57815-91ED-43cb-92C2-25804820EDAC}">
                        <c15:formulaRef>
                          <c15:sqref>'Coal CO2 emissions'!$N$5:$BL$5</c15:sqref>
                        </c15:formulaRef>
                      </c:ext>
                    </c:extLst>
                    <c:numCache>
                      <c:formatCode>#,##0</c:formatCode>
                      <c:ptCount val="51"/>
                      <c:pt idx="0">
                        <c:v>478</c:v>
                      </c:pt>
                      <c:pt idx="1">
                        <c:v>487</c:v>
                      </c:pt>
                      <c:pt idx="2">
                        <c:v>472</c:v>
                      </c:pt>
                      <c:pt idx="3">
                        <c:v>489</c:v>
                      </c:pt>
                      <c:pt idx="4">
                        <c:v>505</c:v>
                      </c:pt>
                      <c:pt idx="5">
                        <c:v>517</c:v>
                      </c:pt>
                      <c:pt idx="6">
                        <c:v>533</c:v>
                      </c:pt>
                      <c:pt idx="7">
                        <c:v>602</c:v>
                      </c:pt>
                      <c:pt idx="8">
                        <c:v>605</c:v>
                      </c:pt>
                      <c:pt idx="9">
                        <c:v>644</c:v>
                      </c:pt>
                      <c:pt idx="10">
                        <c:v>703</c:v>
                      </c:pt>
                      <c:pt idx="11">
                        <c:v>744</c:v>
                      </c:pt>
                      <c:pt idx="12">
                        <c:v>767</c:v>
                      </c:pt>
                      <c:pt idx="13">
                        <c:v>786</c:v>
                      </c:pt>
                      <c:pt idx="14">
                        <c:v>845</c:v>
                      </c:pt>
                      <c:pt idx="15">
                        <c:v>844</c:v>
                      </c:pt>
                      <c:pt idx="16">
                        <c:v>855</c:v>
                      </c:pt>
                      <c:pt idx="17">
                        <c:v>894</c:v>
                      </c:pt>
                      <c:pt idx="18">
                        <c:v>912</c:v>
                      </c:pt>
                      <c:pt idx="19">
                        <c:v>877</c:v>
                      </c:pt>
                      <c:pt idx="20">
                        <c:v>812.9</c:v>
                      </c:pt>
                      <c:pt idx="21">
                        <c:v>818.1</c:v>
                      </c:pt>
                      <c:pt idx="22">
                        <c:v>821.3</c:v>
                      </c:pt>
                      <c:pt idx="23">
                        <c:v>833.4</c:v>
                      </c:pt>
                      <c:pt idx="24">
                        <c:v>840.2</c:v>
                      </c:pt>
                      <c:pt idx="25">
                        <c:v>837.65279999999996</c:v>
                      </c:pt>
                      <c:pt idx="26">
                        <c:v>836.53150000000005</c:v>
                      </c:pt>
                      <c:pt idx="27">
                        <c:v>818.3827</c:v>
                      </c:pt>
                      <c:pt idx="28">
                        <c:v>824.14020000000005</c:v>
                      </c:pt>
                      <c:pt idx="29">
                        <c:v>823.92430000000002</c:v>
                      </c:pt>
                      <c:pt idx="30">
                        <c:v>830.58939999999996</c:v>
                      </c:pt>
                      <c:pt idx="31">
                        <c:v>833.82719999999995</c:v>
                      </c:pt>
                      <c:pt idx="32">
                        <c:v>839.94320000000005</c:v>
                      </c:pt>
                      <c:pt idx="33">
                        <c:v>840.20219999999995</c:v>
                      </c:pt>
                      <c:pt idx="34">
                        <c:v>839.91290000000004</c:v>
                      </c:pt>
                      <c:pt idx="35">
                        <c:v>837.88729999999998</c:v>
                      </c:pt>
                      <c:pt idx="36">
                        <c:v>835.5231</c:v>
                      </c:pt>
                      <c:pt idx="37">
                        <c:v>833.43560000000002</c:v>
                      </c:pt>
                      <c:pt idx="38">
                        <c:v>833.35990000000004</c:v>
                      </c:pt>
                      <c:pt idx="39">
                        <c:v>835.98140000000001</c:v>
                      </c:pt>
                      <c:pt idx="40">
                        <c:v>837.55119999999999</c:v>
                      </c:pt>
                      <c:pt idx="41">
                        <c:v>838.31949999999995</c:v>
                      </c:pt>
                      <c:pt idx="42">
                        <c:v>838.78510000000006</c:v>
                      </c:pt>
                      <c:pt idx="43">
                        <c:v>838.75450000000001</c:v>
                      </c:pt>
                      <c:pt idx="44">
                        <c:v>839.50419999999997</c:v>
                      </c:pt>
                      <c:pt idx="45">
                        <c:v>840.46159999999998</c:v>
                      </c:pt>
                      <c:pt idx="46">
                        <c:v>841.78089999999997</c:v>
                      </c:pt>
                      <c:pt idx="47">
                        <c:v>842.09339999999997</c:v>
                      </c:pt>
                      <c:pt idx="48">
                        <c:v>842.54489999999998</c:v>
                      </c:pt>
                      <c:pt idx="49">
                        <c:v>843.24419999999998</c:v>
                      </c:pt>
                      <c:pt idx="50">
                        <c:v>844.30889999999999</c:v>
                      </c:pt>
                    </c:numCache>
                  </c:numRef>
                </c:val>
                <c:smooth val="0"/>
              </c15:ser>
            </c15:filteredLineSeries>
          </c:ext>
        </c:extLst>
      </c:lineChart>
      <c:catAx>
        <c:axId val="139982448"/>
        <c:scaling>
          <c:orientation val="minMax"/>
        </c:scaling>
        <c:delete val="0"/>
        <c:axPos val="b"/>
        <c:numFmt formatCode="General" sourceLinked="1"/>
        <c:majorTickMark val="out"/>
        <c:minorTickMark val="none"/>
        <c:tickLblPos val="nextTo"/>
        <c:spPr>
          <a:noFill/>
          <a:ln w="12700"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139983008"/>
        <c:crosses val="autoZero"/>
        <c:auto val="1"/>
        <c:lblAlgn val="ctr"/>
        <c:lblOffset val="100"/>
        <c:tickLblSkip val="5"/>
        <c:tickMarkSkip val="5"/>
        <c:noMultiLvlLbl val="0"/>
      </c:catAx>
      <c:valAx>
        <c:axId val="139983008"/>
        <c:scaling>
          <c:orientation val="minMax"/>
        </c:scaling>
        <c:delete val="0"/>
        <c:axPos val="l"/>
        <c:majorGridlines>
          <c:spPr>
            <a:ln w="9525" cap="flat" cmpd="sng" algn="ctr">
              <a:solidFill>
                <a:schemeClr val="bg1">
                  <a:lumMod val="65000"/>
                </a:schemeClr>
              </a:solidFill>
              <a:round/>
            </a:ln>
            <a:effectLst/>
          </c:spPr>
        </c:majorGridlines>
        <c:numFmt formatCode="#,##0" sourceLinked="1"/>
        <c:majorTickMark val="out"/>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139982448"/>
        <c:crosses val="autoZero"/>
        <c:crossBetween val="between"/>
        <c:dispUnits>
          <c:builtInUnit val="thousands"/>
        </c:dispUnits>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a:pPr>
      <a:endParaRPr lang="en-US"/>
    </a:p>
  </c:txPr>
  <c:externalData r:id="rId3">
    <c:autoUpdate val="0"/>
  </c:externalData>
  <c:userShapes r:id="rId4"/>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rawings/drawing1.xml><?xml version="1.0" encoding="utf-8"?>
<c:userShapes xmlns:c="http://schemas.openxmlformats.org/drawingml/2006/chart">
  <cdr:relSizeAnchor xmlns:cdr="http://schemas.openxmlformats.org/drawingml/2006/chartDrawing">
    <cdr:from>
      <cdr:x>0.84375</cdr:x>
      <cdr:y>0.67825</cdr:y>
    </cdr:from>
    <cdr:to>
      <cdr:x>0.96458</cdr:x>
      <cdr:y>0.78241</cdr:y>
    </cdr:to>
    <cdr:sp macro="" textlink="">
      <cdr:nvSpPr>
        <cdr:cNvPr id="3" name="TextBox 1"/>
        <cdr:cNvSpPr txBox="1"/>
      </cdr:nvSpPr>
      <cdr:spPr>
        <a:xfrm xmlns:a="http://schemas.openxmlformats.org/drawingml/2006/main">
          <a:off x="3857625" y="1860563"/>
          <a:ext cx="552435" cy="285732"/>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l"/>
          <a:r>
            <a:rPr lang="en-US" sz="1400" b="1" dirty="0">
              <a:solidFill>
                <a:schemeClr val="tx2"/>
              </a:solidFill>
              <a:latin typeface="Arial" panose="020B0604020202020204" pitchFamily="34" charset="0"/>
              <a:cs typeface="Arial" panose="020B0604020202020204" pitchFamily="34" charset="0"/>
            </a:rPr>
            <a:t>OECD</a:t>
          </a:r>
        </a:p>
      </cdr:txBody>
    </cdr:sp>
  </cdr:relSizeAnchor>
  <cdr:relSizeAnchor xmlns:cdr="http://schemas.openxmlformats.org/drawingml/2006/chartDrawing">
    <cdr:from>
      <cdr:x>0.83928</cdr:x>
      <cdr:y>0.39584</cdr:y>
    </cdr:from>
    <cdr:to>
      <cdr:x>0.96011</cdr:x>
      <cdr:y>0.5</cdr:y>
    </cdr:to>
    <cdr:sp macro="" textlink="">
      <cdr:nvSpPr>
        <cdr:cNvPr id="4" name="TextBox 1"/>
        <cdr:cNvSpPr txBox="1"/>
      </cdr:nvSpPr>
      <cdr:spPr>
        <a:xfrm xmlns:a="http://schemas.openxmlformats.org/drawingml/2006/main">
          <a:off x="7288015" y="1335945"/>
          <a:ext cx="1049242" cy="351537"/>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l"/>
          <a:r>
            <a:rPr lang="en-US" sz="1400" b="1" dirty="0">
              <a:solidFill>
                <a:srgbClr val="A33340"/>
              </a:solidFill>
              <a:latin typeface="Arial" panose="020B0604020202020204" pitchFamily="34" charset="0"/>
              <a:cs typeface="Arial" panose="020B0604020202020204" pitchFamily="34" charset="0"/>
            </a:rPr>
            <a:t>n</a:t>
          </a:r>
          <a:r>
            <a:rPr lang="en-US" sz="1400" b="1" dirty="0" smtClean="0">
              <a:solidFill>
                <a:srgbClr val="A33340"/>
              </a:solidFill>
              <a:latin typeface="Arial" panose="020B0604020202020204" pitchFamily="34" charset="0"/>
              <a:cs typeface="Arial" panose="020B0604020202020204" pitchFamily="34" charset="0"/>
            </a:rPr>
            <a:t>on-OECD</a:t>
          </a:r>
          <a:endParaRPr lang="en-US" sz="1400" b="1" dirty="0">
            <a:solidFill>
              <a:srgbClr val="A33340"/>
            </a:solidFill>
            <a:latin typeface="Arial" panose="020B0604020202020204" pitchFamily="34" charset="0"/>
            <a:cs typeface="Arial" panose="020B0604020202020204" pitchFamily="34" charset="0"/>
          </a:endParaRPr>
        </a:p>
      </cdr:txBody>
    </cdr:sp>
  </cdr:relSizeAnchor>
</c:userShapes>
</file>

<file path=ppt/drawings/drawing2.xml><?xml version="1.0" encoding="utf-8"?>
<c:userShapes xmlns:c="http://schemas.openxmlformats.org/drawingml/2006/chart">
  <cdr:relSizeAnchor xmlns:cdr="http://schemas.openxmlformats.org/drawingml/2006/chartDrawing">
    <cdr:from>
      <cdr:x>0.19731</cdr:x>
      <cdr:y>0.1282</cdr:y>
    </cdr:from>
    <cdr:to>
      <cdr:x>0.19827</cdr:x>
      <cdr:y>0.80637</cdr:y>
    </cdr:to>
    <cdr:cxnSp macro="">
      <cdr:nvCxnSpPr>
        <cdr:cNvPr id="3" name="Straight Connector 2"/>
        <cdr:cNvCxnSpPr/>
      </cdr:nvCxnSpPr>
      <cdr:spPr>
        <a:xfrm xmlns:a="http://schemas.openxmlformats.org/drawingml/2006/main">
          <a:off x="1713403" y="434794"/>
          <a:ext cx="8313" cy="2300093"/>
        </a:xfrm>
        <a:prstGeom xmlns:a="http://schemas.openxmlformats.org/drawingml/2006/main" prst="line">
          <a:avLst/>
        </a:prstGeom>
        <a:ln xmlns:a="http://schemas.openxmlformats.org/drawingml/2006/main" w="9525">
          <a:solidFill>
            <a:schemeClr val="bg1">
              <a:lumMod val="65000"/>
            </a:schemeClr>
          </a:solidFill>
          <a:prstDash val="lgDash"/>
        </a:ln>
      </cdr:spPr>
      <cdr:style>
        <a:lnRef xmlns:a="http://schemas.openxmlformats.org/drawingml/2006/main" idx="1">
          <a:schemeClr val="accent3"/>
        </a:lnRef>
        <a:fillRef xmlns:a="http://schemas.openxmlformats.org/drawingml/2006/main" idx="0">
          <a:schemeClr val="accent3"/>
        </a:fillRef>
        <a:effectRef xmlns:a="http://schemas.openxmlformats.org/drawingml/2006/main" idx="0">
          <a:schemeClr val="accent3"/>
        </a:effectRef>
        <a:fontRef xmlns:a="http://schemas.openxmlformats.org/drawingml/2006/main" idx="minor">
          <a:schemeClr val="tx1"/>
        </a:fontRef>
      </cdr:style>
    </cdr:cxnSp>
  </cdr:relSizeAnchor>
  <cdr:relSizeAnchor xmlns:cdr="http://schemas.openxmlformats.org/drawingml/2006/chartDrawing">
    <cdr:from>
      <cdr:x>0.55228</cdr:x>
      <cdr:y>0.1282</cdr:y>
    </cdr:from>
    <cdr:to>
      <cdr:x>0.55324</cdr:x>
      <cdr:y>0.80392</cdr:y>
    </cdr:to>
    <cdr:cxnSp macro="">
      <cdr:nvCxnSpPr>
        <cdr:cNvPr id="4" name="Straight Connector 3"/>
        <cdr:cNvCxnSpPr/>
      </cdr:nvCxnSpPr>
      <cdr:spPr>
        <a:xfrm xmlns:a="http://schemas.openxmlformats.org/drawingml/2006/main">
          <a:off x="4795785" y="434794"/>
          <a:ext cx="8336" cy="2291767"/>
        </a:xfrm>
        <a:prstGeom xmlns:a="http://schemas.openxmlformats.org/drawingml/2006/main" prst="line">
          <a:avLst/>
        </a:prstGeom>
        <a:ln xmlns:a="http://schemas.openxmlformats.org/drawingml/2006/main" w="9525">
          <a:prstDash val="lgDash"/>
        </a:ln>
      </cdr:spPr>
      <cdr:style>
        <a:lnRef xmlns:a="http://schemas.openxmlformats.org/drawingml/2006/main" idx="1">
          <a:schemeClr val="accent3"/>
        </a:lnRef>
        <a:fillRef xmlns:a="http://schemas.openxmlformats.org/drawingml/2006/main" idx="0">
          <a:schemeClr val="accent3"/>
        </a:fillRef>
        <a:effectRef xmlns:a="http://schemas.openxmlformats.org/drawingml/2006/main" idx="0">
          <a:schemeClr val="accent3"/>
        </a:effectRef>
        <a:fontRef xmlns:a="http://schemas.openxmlformats.org/drawingml/2006/main" idx="minor">
          <a:schemeClr val="tx1"/>
        </a:fontRef>
      </cdr:style>
    </cdr:cxnSp>
  </cdr:relSizeAnchor>
  <cdr:relSizeAnchor xmlns:cdr="http://schemas.openxmlformats.org/drawingml/2006/chartDrawing">
    <cdr:from>
      <cdr:x>0.17292</cdr:x>
      <cdr:y>0.80903</cdr:y>
    </cdr:from>
    <cdr:to>
      <cdr:x>0.33995</cdr:x>
      <cdr:y>0.98785</cdr:y>
    </cdr:to>
    <cdr:sp macro="" textlink="">
      <cdr:nvSpPr>
        <cdr:cNvPr id="5" name="TextBox 4"/>
        <cdr:cNvSpPr txBox="1"/>
      </cdr:nvSpPr>
      <cdr:spPr>
        <a:xfrm xmlns:a="http://schemas.openxmlformats.org/drawingml/2006/main">
          <a:off x="1501573" y="2743900"/>
          <a:ext cx="1450428" cy="606485"/>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pPr algn="ctr"/>
          <a:r>
            <a:rPr lang="en-US" sz="1400" dirty="0">
              <a:latin typeface="Arial" panose="020B0604020202020204" pitchFamily="34" charset="0"/>
              <a:cs typeface="Arial" panose="020B0604020202020204" pitchFamily="34" charset="0"/>
            </a:rPr>
            <a:t>Reference</a:t>
          </a:r>
        </a:p>
        <a:p xmlns:a="http://schemas.openxmlformats.org/drawingml/2006/main">
          <a:pPr algn="ctr"/>
          <a:r>
            <a:rPr lang="en-US" sz="1400" dirty="0">
              <a:latin typeface="Arial" panose="020B0604020202020204" pitchFamily="34" charset="0"/>
              <a:cs typeface="Arial" panose="020B0604020202020204" pitchFamily="34" charset="0"/>
            </a:rPr>
            <a:t>Case</a:t>
          </a:r>
        </a:p>
      </cdr:txBody>
    </cdr:sp>
  </cdr:relSizeAnchor>
  <cdr:relSizeAnchor xmlns:cdr="http://schemas.openxmlformats.org/drawingml/2006/chartDrawing">
    <cdr:from>
      <cdr:x>0.51099</cdr:x>
      <cdr:y>0.82118</cdr:y>
    </cdr:from>
    <cdr:to>
      <cdr:x>0.71099</cdr:x>
      <cdr:y>1</cdr:y>
    </cdr:to>
    <cdr:sp macro="" textlink="">
      <cdr:nvSpPr>
        <cdr:cNvPr id="6" name="TextBox 1"/>
        <cdr:cNvSpPr txBox="1"/>
      </cdr:nvSpPr>
      <cdr:spPr>
        <a:xfrm xmlns:a="http://schemas.openxmlformats.org/drawingml/2006/main">
          <a:off x="4437247" y="2785108"/>
          <a:ext cx="1736725" cy="606485"/>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ctr"/>
          <a:r>
            <a:rPr lang="en-US" sz="1400" dirty="0">
              <a:latin typeface="Arial" panose="020B0604020202020204" pitchFamily="34" charset="0"/>
              <a:cs typeface="Arial" panose="020B0604020202020204" pitchFamily="34" charset="0"/>
            </a:rPr>
            <a:t>Reference</a:t>
          </a:r>
        </a:p>
        <a:p xmlns:a="http://schemas.openxmlformats.org/drawingml/2006/main">
          <a:pPr algn="ctr"/>
          <a:r>
            <a:rPr lang="en-US" sz="1400" dirty="0">
              <a:latin typeface="Arial" panose="020B0604020202020204" pitchFamily="34" charset="0"/>
              <a:cs typeface="Arial" panose="020B0604020202020204" pitchFamily="34" charset="0"/>
            </a:rPr>
            <a:t>Case</a:t>
          </a:r>
        </a:p>
      </cdr:txBody>
    </cdr:sp>
  </cdr:relSizeAnchor>
  <cdr:relSizeAnchor xmlns:cdr="http://schemas.openxmlformats.org/drawingml/2006/chartDrawing">
    <cdr:from>
      <cdr:x>0.36944</cdr:x>
      <cdr:y>0.87326</cdr:y>
    </cdr:from>
    <cdr:to>
      <cdr:x>0.50077</cdr:x>
      <cdr:y>1</cdr:y>
    </cdr:to>
    <cdr:sp macro="" textlink="">
      <cdr:nvSpPr>
        <cdr:cNvPr id="7" name="TextBox 1"/>
        <cdr:cNvSpPr txBox="1"/>
      </cdr:nvSpPr>
      <cdr:spPr>
        <a:xfrm xmlns:a="http://schemas.openxmlformats.org/drawingml/2006/main">
          <a:off x="3208079" y="2961743"/>
          <a:ext cx="1140460" cy="429850"/>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ctr"/>
          <a:r>
            <a:rPr lang="en-US" sz="1400" dirty="0">
              <a:latin typeface="Arial" panose="020B0604020202020204" pitchFamily="34" charset="0"/>
              <a:cs typeface="Arial" panose="020B0604020202020204" pitchFamily="34" charset="0"/>
            </a:rPr>
            <a:t>Economic Growth</a:t>
          </a:r>
        </a:p>
      </cdr:txBody>
    </cdr:sp>
  </cdr:relSizeAnchor>
  <cdr:relSizeAnchor xmlns:cdr="http://schemas.openxmlformats.org/drawingml/2006/chartDrawing">
    <cdr:from>
      <cdr:x>0.68845</cdr:x>
      <cdr:y>0.87326</cdr:y>
    </cdr:from>
    <cdr:to>
      <cdr:x>0.88845</cdr:x>
      <cdr:y>1</cdr:y>
    </cdr:to>
    <cdr:sp macro="" textlink="">
      <cdr:nvSpPr>
        <cdr:cNvPr id="8" name="TextBox 1"/>
        <cdr:cNvSpPr txBox="1"/>
      </cdr:nvSpPr>
      <cdr:spPr>
        <a:xfrm xmlns:a="http://schemas.openxmlformats.org/drawingml/2006/main">
          <a:off x="5978279" y="2961743"/>
          <a:ext cx="1736725" cy="429850"/>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ctr"/>
          <a:r>
            <a:rPr lang="en-US" sz="1400" dirty="0">
              <a:latin typeface="Arial" panose="020B0604020202020204" pitchFamily="34" charset="0"/>
              <a:cs typeface="Arial" panose="020B0604020202020204" pitchFamily="34" charset="0"/>
            </a:rPr>
            <a:t>Economic Growth</a:t>
          </a:r>
        </a:p>
      </cdr:txBody>
    </cdr:sp>
  </cdr:relSizeAnchor>
  <cdr:relSizeAnchor xmlns:cdr="http://schemas.openxmlformats.org/drawingml/2006/chartDrawing">
    <cdr:from>
      <cdr:x>0.34091</cdr:x>
      <cdr:y>0.80382</cdr:y>
    </cdr:from>
    <cdr:to>
      <cdr:x>0.40346</cdr:x>
      <cdr:y>0.875</cdr:y>
    </cdr:to>
    <cdr:sp macro="" textlink="">
      <cdr:nvSpPr>
        <cdr:cNvPr id="9" name="TextBox 8"/>
        <cdr:cNvSpPr txBox="1"/>
      </cdr:nvSpPr>
      <cdr:spPr>
        <a:xfrm xmlns:a="http://schemas.openxmlformats.org/drawingml/2006/main">
          <a:off x="2960313" y="2726230"/>
          <a:ext cx="543201" cy="241414"/>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400" dirty="0">
              <a:latin typeface="Arial" panose="020B0604020202020204" pitchFamily="34" charset="0"/>
              <a:cs typeface="Arial" panose="020B0604020202020204" pitchFamily="34" charset="0"/>
            </a:rPr>
            <a:t>Low</a:t>
          </a:r>
        </a:p>
      </cdr:txBody>
    </cdr:sp>
  </cdr:relSizeAnchor>
  <cdr:relSizeAnchor xmlns:cdr="http://schemas.openxmlformats.org/drawingml/2006/chartDrawing">
    <cdr:from>
      <cdr:x>0.69606</cdr:x>
      <cdr:y>0.8061</cdr:y>
    </cdr:from>
    <cdr:to>
      <cdr:x>0.75296</cdr:x>
      <cdr:y>0.87728</cdr:y>
    </cdr:to>
    <cdr:sp macro="" textlink="">
      <cdr:nvSpPr>
        <cdr:cNvPr id="10" name="TextBox 1"/>
        <cdr:cNvSpPr txBox="1"/>
      </cdr:nvSpPr>
      <cdr:spPr>
        <a:xfrm xmlns:a="http://schemas.openxmlformats.org/drawingml/2006/main">
          <a:off x="6044334" y="2733977"/>
          <a:ext cx="494112" cy="241413"/>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400" dirty="0">
              <a:latin typeface="Arial" panose="020B0604020202020204" pitchFamily="34" charset="0"/>
              <a:cs typeface="Arial" panose="020B0604020202020204" pitchFamily="34" charset="0"/>
            </a:rPr>
            <a:t>Low</a:t>
          </a:r>
        </a:p>
      </cdr:txBody>
    </cdr:sp>
  </cdr:relSizeAnchor>
  <cdr:relSizeAnchor xmlns:cdr="http://schemas.openxmlformats.org/drawingml/2006/chartDrawing">
    <cdr:from>
      <cdr:x>0.45966</cdr:x>
      <cdr:y>0.80508</cdr:y>
    </cdr:from>
    <cdr:to>
      <cdr:x>0.52222</cdr:x>
      <cdr:y>0.87626</cdr:y>
    </cdr:to>
    <cdr:sp macro="" textlink="">
      <cdr:nvSpPr>
        <cdr:cNvPr id="11" name="TextBox 1"/>
        <cdr:cNvSpPr txBox="1"/>
      </cdr:nvSpPr>
      <cdr:spPr>
        <a:xfrm xmlns:a="http://schemas.openxmlformats.org/drawingml/2006/main">
          <a:off x="3991530" y="2730516"/>
          <a:ext cx="543247" cy="241414"/>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400" dirty="0">
              <a:latin typeface="Arial" panose="020B0604020202020204" pitchFamily="34" charset="0"/>
              <a:cs typeface="Arial" panose="020B0604020202020204" pitchFamily="34" charset="0"/>
            </a:rPr>
            <a:t>High</a:t>
          </a:r>
        </a:p>
      </cdr:txBody>
    </cdr:sp>
  </cdr:relSizeAnchor>
  <cdr:relSizeAnchor xmlns:cdr="http://schemas.openxmlformats.org/drawingml/2006/chartDrawing">
    <cdr:from>
      <cdr:x>0.80707</cdr:x>
      <cdr:y>0.79915</cdr:y>
    </cdr:from>
    <cdr:to>
      <cdr:x>0.88465</cdr:x>
      <cdr:y>0.87033</cdr:y>
    </cdr:to>
    <cdr:sp macro="" textlink="">
      <cdr:nvSpPr>
        <cdr:cNvPr id="12" name="TextBox 1"/>
        <cdr:cNvSpPr txBox="1"/>
      </cdr:nvSpPr>
      <cdr:spPr>
        <a:xfrm xmlns:a="http://schemas.openxmlformats.org/drawingml/2006/main">
          <a:off x="7008318" y="2710404"/>
          <a:ext cx="673623" cy="241414"/>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400" dirty="0">
              <a:latin typeface="Arial" panose="020B0604020202020204" pitchFamily="34" charset="0"/>
              <a:cs typeface="Arial" panose="020B0604020202020204" pitchFamily="34" charset="0"/>
            </a:rPr>
            <a:t>High</a:t>
          </a:r>
        </a:p>
      </cdr:txBody>
    </cdr:sp>
  </cdr:relSizeAnchor>
  <cdr:relSizeAnchor xmlns:cdr="http://schemas.openxmlformats.org/drawingml/2006/chartDrawing">
    <cdr:from>
      <cdr:x>0.34854</cdr:x>
      <cdr:y>0.88225</cdr:y>
    </cdr:from>
    <cdr:to>
      <cdr:x>0.52222</cdr:x>
      <cdr:y>0.88235</cdr:y>
    </cdr:to>
    <cdr:cxnSp macro="">
      <cdr:nvCxnSpPr>
        <cdr:cNvPr id="16" name="Straight Connector 15"/>
        <cdr:cNvCxnSpPr/>
      </cdr:nvCxnSpPr>
      <cdr:spPr>
        <a:xfrm xmlns:a="http://schemas.openxmlformats.org/drawingml/2006/main">
          <a:off x="3026604" y="2992226"/>
          <a:ext cx="1508173" cy="356"/>
        </a:xfrm>
        <a:prstGeom xmlns:a="http://schemas.openxmlformats.org/drawingml/2006/main" prst="line">
          <a:avLst/>
        </a:prstGeom>
      </cdr:spPr>
      <cdr:style>
        <a:lnRef xmlns:a="http://schemas.openxmlformats.org/drawingml/2006/main" idx="1">
          <a:schemeClr val="dk1"/>
        </a:lnRef>
        <a:fillRef xmlns:a="http://schemas.openxmlformats.org/drawingml/2006/main" idx="0">
          <a:schemeClr val="dk1"/>
        </a:fillRef>
        <a:effectRef xmlns:a="http://schemas.openxmlformats.org/drawingml/2006/main" idx="0">
          <a:schemeClr val="dk1"/>
        </a:effectRef>
        <a:fontRef xmlns:a="http://schemas.openxmlformats.org/drawingml/2006/main" idx="minor">
          <a:schemeClr val="tx1"/>
        </a:fontRef>
      </cdr:style>
    </cdr:cxnSp>
  </cdr:relSizeAnchor>
  <cdr:relSizeAnchor xmlns:cdr="http://schemas.openxmlformats.org/drawingml/2006/chartDrawing">
    <cdr:from>
      <cdr:x>0.67708</cdr:x>
      <cdr:y>0.883</cdr:y>
    </cdr:from>
    <cdr:to>
      <cdr:x>0.88333</cdr:x>
      <cdr:y>0.883</cdr:y>
    </cdr:to>
    <cdr:cxnSp macro="">
      <cdr:nvCxnSpPr>
        <cdr:cNvPr id="18" name="Straight Connector 17"/>
        <cdr:cNvCxnSpPr/>
      </cdr:nvCxnSpPr>
      <cdr:spPr>
        <a:xfrm xmlns:a="http://schemas.openxmlformats.org/drawingml/2006/main">
          <a:off x="5879519" y="2994772"/>
          <a:ext cx="1790998" cy="0"/>
        </a:xfrm>
        <a:prstGeom xmlns:a="http://schemas.openxmlformats.org/drawingml/2006/main" prst="line">
          <a:avLst/>
        </a:prstGeom>
      </cdr:spPr>
      <cdr:style>
        <a:lnRef xmlns:a="http://schemas.openxmlformats.org/drawingml/2006/main" idx="1">
          <a:schemeClr val="dk1"/>
        </a:lnRef>
        <a:fillRef xmlns:a="http://schemas.openxmlformats.org/drawingml/2006/main" idx="0">
          <a:schemeClr val="dk1"/>
        </a:fillRef>
        <a:effectRef xmlns:a="http://schemas.openxmlformats.org/drawingml/2006/main" idx="0">
          <a:schemeClr val="dk1"/>
        </a:effectRef>
        <a:fontRef xmlns:a="http://schemas.openxmlformats.org/drawingml/2006/main" idx="minor">
          <a:schemeClr val="tx1"/>
        </a:fontRef>
      </cdr:style>
    </cdr:cxnSp>
  </cdr:relSizeAnchor>
  <cdr:relSizeAnchor xmlns:cdr="http://schemas.openxmlformats.org/drawingml/2006/chartDrawing">
    <cdr:from>
      <cdr:x>0.8843</cdr:x>
      <cdr:y>0.684</cdr:y>
    </cdr:from>
    <cdr:to>
      <cdr:x>0.95226</cdr:x>
      <cdr:y>0.83792</cdr:y>
    </cdr:to>
    <cdr:sp macro="" textlink="">
      <cdr:nvSpPr>
        <cdr:cNvPr id="19" name="TextBox 18"/>
        <cdr:cNvSpPr txBox="1"/>
      </cdr:nvSpPr>
      <cdr:spPr>
        <a:xfrm xmlns:a="http://schemas.openxmlformats.org/drawingml/2006/main">
          <a:off x="7678890" y="2170620"/>
          <a:ext cx="590204" cy="488454"/>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400" b="1" dirty="0">
              <a:solidFill>
                <a:schemeClr val="tx2"/>
              </a:solidFill>
              <a:latin typeface="Arial" panose="020B0604020202020204" pitchFamily="34" charset="0"/>
              <a:cs typeface="Arial" panose="020B0604020202020204" pitchFamily="34" charset="0"/>
            </a:rPr>
            <a:t>OECD</a:t>
          </a:r>
        </a:p>
      </cdr:txBody>
    </cdr:sp>
  </cdr:relSizeAnchor>
  <cdr:relSizeAnchor xmlns:cdr="http://schemas.openxmlformats.org/drawingml/2006/chartDrawing">
    <cdr:from>
      <cdr:x>0.87986</cdr:x>
      <cdr:y>0.45588</cdr:y>
    </cdr:from>
    <cdr:to>
      <cdr:x>1</cdr:x>
      <cdr:y>0.61549</cdr:y>
    </cdr:to>
    <cdr:sp macro="" textlink="">
      <cdr:nvSpPr>
        <cdr:cNvPr id="20" name="TextBox 19"/>
        <cdr:cNvSpPr txBox="1"/>
      </cdr:nvSpPr>
      <cdr:spPr>
        <a:xfrm xmlns:a="http://schemas.openxmlformats.org/drawingml/2006/main">
          <a:off x="7640378" y="1446695"/>
          <a:ext cx="1043247" cy="506516"/>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400" b="1" dirty="0">
              <a:solidFill>
                <a:srgbClr val="A33340"/>
              </a:solidFill>
              <a:latin typeface="Arial" panose="020B0604020202020204" pitchFamily="34" charset="0"/>
              <a:cs typeface="Arial" panose="020B0604020202020204" pitchFamily="34" charset="0"/>
            </a:rPr>
            <a:t>non-OECD</a:t>
          </a:r>
        </a:p>
      </cdr:txBody>
    </cdr:sp>
  </cdr:relSizeAnchor>
</c:userShapes>
</file>

<file path=ppt/drawings/drawing3.xml><?xml version="1.0" encoding="utf-8"?>
<c:userShapes xmlns:c="http://schemas.openxmlformats.org/drawingml/2006/chart">
  <cdr:relSizeAnchor xmlns:cdr="http://schemas.openxmlformats.org/drawingml/2006/chartDrawing">
    <cdr:from>
      <cdr:x>0.24683</cdr:x>
      <cdr:y>0.12269</cdr:y>
    </cdr:from>
    <cdr:to>
      <cdr:x>0.25096</cdr:x>
      <cdr:y>0.78589</cdr:y>
    </cdr:to>
    <cdr:cxnSp macro="">
      <cdr:nvCxnSpPr>
        <cdr:cNvPr id="3" name="Straight Connector 2"/>
        <cdr:cNvCxnSpPr/>
      </cdr:nvCxnSpPr>
      <cdr:spPr>
        <a:xfrm xmlns:a="http://schemas.openxmlformats.org/drawingml/2006/main">
          <a:off x="1127584" y="486368"/>
          <a:ext cx="18857" cy="2629095"/>
        </a:xfrm>
        <a:prstGeom xmlns:a="http://schemas.openxmlformats.org/drawingml/2006/main" prst="line">
          <a:avLst/>
        </a:prstGeom>
        <a:ln xmlns:a="http://schemas.openxmlformats.org/drawingml/2006/main" w="12700">
          <a:solidFill>
            <a:schemeClr val="bg1">
              <a:lumMod val="65000"/>
            </a:schemeClr>
          </a:solidFill>
          <a:prstDash val="lgDash"/>
        </a:ln>
      </cdr:spPr>
      <cdr:style>
        <a:lnRef xmlns:a="http://schemas.openxmlformats.org/drawingml/2006/main" idx="1">
          <a:schemeClr val="accent3"/>
        </a:lnRef>
        <a:fillRef xmlns:a="http://schemas.openxmlformats.org/drawingml/2006/main" idx="0">
          <a:schemeClr val="accent3"/>
        </a:fillRef>
        <a:effectRef xmlns:a="http://schemas.openxmlformats.org/drawingml/2006/main" idx="0">
          <a:schemeClr val="accent3"/>
        </a:effectRef>
        <a:fontRef xmlns:a="http://schemas.openxmlformats.org/drawingml/2006/main" idx="minor">
          <a:schemeClr val="tx1"/>
        </a:fontRef>
      </cdr:style>
    </cdr:cxnSp>
  </cdr:relSizeAnchor>
  <cdr:relSizeAnchor xmlns:cdr="http://schemas.openxmlformats.org/drawingml/2006/chartDrawing">
    <cdr:from>
      <cdr:x>0.56528</cdr:x>
      <cdr:y>0.12269</cdr:y>
    </cdr:from>
    <cdr:to>
      <cdr:x>0.56617</cdr:x>
      <cdr:y>0.77996</cdr:y>
    </cdr:to>
    <cdr:cxnSp macro="">
      <cdr:nvCxnSpPr>
        <cdr:cNvPr id="4" name="Straight Connector 3"/>
        <cdr:cNvCxnSpPr/>
      </cdr:nvCxnSpPr>
      <cdr:spPr>
        <a:xfrm xmlns:a="http://schemas.openxmlformats.org/drawingml/2006/main">
          <a:off x="2582311" y="486368"/>
          <a:ext cx="4084" cy="2605572"/>
        </a:xfrm>
        <a:prstGeom xmlns:a="http://schemas.openxmlformats.org/drawingml/2006/main" prst="line">
          <a:avLst/>
        </a:prstGeom>
        <a:ln xmlns:a="http://schemas.openxmlformats.org/drawingml/2006/main" w="12700">
          <a:solidFill>
            <a:schemeClr val="bg1">
              <a:lumMod val="65000"/>
            </a:schemeClr>
          </a:solidFill>
          <a:prstDash val="lgDash"/>
        </a:ln>
      </cdr:spPr>
      <cdr:style>
        <a:lnRef xmlns:a="http://schemas.openxmlformats.org/drawingml/2006/main" idx="1">
          <a:schemeClr val="accent3"/>
        </a:lnRef>
        <a:fillRef xmlns:a="http://schemas.openxmlformats.org/drawingml/2006/main" idx="0">
          <a:schemeClr val="accent3"/>
        </a:fillRef>
        <a:effectRef xmlns:a="http://schemas.openxmlformats.org/drawingml/2006/main" idx="0">
          <a:schemeClr val="accent3"/>
        </a:effectRef>
        <a:fontRef xmlns:a="http://schemas.openxmlformats.org/drawingml/2006/main" idx="minor">
          <a:schemeClr val="tx1"/>
        </a:fontRef>
      </cdr:style>
    </cdr:cxnSp>
  </cdr:relSizeAnchor>
  <cdr:relSizeAnchor xmlns:cdr="http://schemas.openxmlformats.org/drawingml/2006/chartDrawing">
    <cdr:from>
      <cdr:x>0.0838</cdr:x>
      <cdr:y>0.77018</cdr:y>
    </cdr:from>
    <cdr:to>
      <cdr:x>0.2838</cdr:x>
      <cdr:y>0.84506</cdr:y>
    </cdr:to>
    <cdr:sp macro="" textlink="">
      <cdr:nvSpPr>
        <cdr:cNvPr id="5" name="TextBox 4"/>
        <cdr:cNvSpPr txBox="1"/>
      </cdr:nvSpPr>
      <cdr:spPr>
        <a:xfrm xmlns:a="http://schemas.openxmlformats.org/drawingml/2006/main">
          <a:off x="382798" y="3053187"/>
          <a:ext cx="913644" cy="296841"/>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pPr algn="ctr"/>
          <a:r>
            <a:rPr lang="en-US" sz="1400" dirty="0">
              <a:latin typeface="Arial" panose="020B0604020202020204" pitchFamily="34" charset="0"/>
              <a:cs typeface="Arial" panose="020B0604020202020204" pitchFamily="34" charset="0"/>
            </a:rPr>
            <a:t>Ref</a:t>
          </a:r>
        </a:p>
      </cdr:txBody>
    </cdr:sp>
  </cdr:relSizeAnchor>
  <cdr:relSizeAnchor xmlns:cdr="http://schemas.openxmlformats.org/drawingml/2006/chartDrawing">
    <cdr:from>
      <cdr:x>0.24027</cdr:x>
      <cdr:y>0.77626</cdr:y>
    </cdr:from>
    <cdr:to>
      <cdr:x>0.35347</cdr:x>
      <cdr:y>0.86017</cdr:y>
    </cdr:to>
    <cdr:sp macro="" textlink="">
      <cdr:nvSpPr>
        <cdr:cNvPr id="6" name="TextBox 1"/>
        <cdr:cNvSpPr txBox="1"/>
      </cdr:nvSpPr>
      <cdr:spPr>
        <a:xfrm xmlns:a="http://schemas.openxmlformats.org/drawingml/2006/main">
          <a:off x="1097597" y="3077281"/>
          <a:ext cx="517123" cy="332640"/>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ctr"/>
          <a:r>
            <a:rPr lang="en-US" sz="1400" dirty="0">
              <a:latin typeface="Arial" panose="020B0604020202020204" pitchFamily="34" charset="0"/>
              <a:cs typeface="Arial" panose="020B0604020202020204" pitchFamily="34" charset="0"/>
            </a:rPr>
            <a:t>Ref</a:t>
          </a:r>
        </a:p>
      </cdr:txBody>
    </cdr:sp>
  </cdr:relSizeAnchor>
  <cdr:relSizeAnchor xmlns:cdr="http://schemas.openxmlformats.org/drawingml/2006/chartDrawing">
    <cdr:from>
      <cdr:x>0.32872</cdr:x>
      <cdr:y>0.8559</cdr:y>
    </cdr:from>
    <cdr:to>
      <cdr:x>0.57983</cdr:x>
      <cdr:y>0.98264</cdr:y>
    </cdr:to>
    <cdr:sp macro="" textlink="">
      <cdr:nvSpPr>
        <cdr:cNvPr id="7" name="TextBox 1"/>
        <cdr:cNvSpPr txBox="1"/>
      </cdr:nvSpPr>
      <cdr:spPr>
        <a:xfrm xmlns:a="http://schemas.openxmlformats.org/drawingml/2006/main">
          <a:off x="1501657" y="3393000"/>
          <a:ext cx="1147156" cy="502429"/>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ctr"/>
          <a:r>
            <a:rPr lang="en-US" sz="1400" dirty="0">
              <a:latin typeface="Arial" panose="020B0604020202020204" pitchFamily="34" charset="0"/>
              <a:cs typeface="Arial" panose="020B0604020202020204" pitchFamily="34" charset="0"/>
            </a:rPr>
            <a:t>Oil </a:t>
          </a:r>
          <a:r>
            <a:rPr lang="en-US" sz="1400" dirty="0" smtClean="0">
              <a:latin typeface="Arial" panose="020B0604020202020204" pitchFamily="34" charset="0"/>
              <a:cs typeface="Arial" panose="020B0604020202020204" pitchFamily="34" charset="0"/>
            </a:rPr>
            <a:t>Price</a:t>
          </a:r>
        </a:p>
        <a:p xmlns:a="http://schemas.openxmlformats.org/drawingml/2006/main">
          <a:pPr algn="ctr"/>
          <a:r>
            <a:rPr lang="en-US" sz="1400" dirty="0" smtClean="0">
              <a:latin typeface="Arial" panose="020B0604020202020204" pitchFamily="34" charset="0"/>
              <a:cs typeface="Arial" panose="020B0604020202020204" pitchFamily="34" charset="0"/>
            </a:rPr>
            <a:t>Case</a:t>
          </a:r>
          <a:endParaRPr lang="en-US" sz="1400" dirty="0">
            <a:latin typeface="Arial" panose="020B0604020202020204" pitchFamily="34" charset="0"/>
            <a:cs typeface="Arial" panose="020B0604020202020204" pitchFamily="34" charset="0"/>
          </a:endParaRPr>
        </a:p>
      </cdr:txBody>
    </cdr:sp>
  </cdr:relSizeAnchor>
  <cdr:relSizeAnchor xmlns:cdr="http://schemas.openxmlformats.org/drawingml/2006/chartDrawing">
    <cdr:from>
      <cdr:x>0.34891</cdr:x>
      <cdr:y>0.77821</cdr:y>
    </cdr:from>
    <cdr:to>
      <cdr:x>0.44266</cdr:x>
      <cdr:y>0.84939</cdr:y>
    </cdr:to>
    <cdr:sp macro="" textlink="">
      <cdr:nvSpPr>
        <cdr:cNvPr id="9" name="TextBox 8"/>
        <cdr:cNvSpPr txBox="1"/>
      </cdr:nvSpPr>
      <cdr:spPr>
        <a:xfrm xmlns:a="http://schemas.openxmlformats.org/drawingml/2006/main">
          <a:off x="1593881" y="3085024"/>
          <a:ext cx="428270" cy="282175"/>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400" dirty="0">
              <a:latin typeface="Arial" panose="020B0604020202020204" pitchFamily="34" charset="0"/>
              <a:cs typeface="Arial" panose="020B0604020202020204" pitchFamily="34" charset="0"/>
            </a:rPr>
            <a:t>Low</a:t>
          </a:r>
        </a:p>
      </cdr:txBody>
    </cdr:sp>
  </cdr:relSizeAnchor>
  <cdr:relSizeAnchor xmlns:cdr="http://schemas.openxmlformats.org/drawingml/2006/chartDrawing">
    <cdr:from>
      <cdr:x>0.45059</cdr:x>
      <cdr:y>0.77691</cdr:y>
    </cdr:from>
    <cdr:to>
      <cdr:x>0.54434</cdr:x>
      <cdr:y>0.84809</cdr:y>
    </cdr:to>
    <cdr:sp macro="" textlink="">
      <cdr:nvSpPr>
        <cdr:cNvPr id="11" name="TextBox 1"/>
        <cdr:cNvSpPr txBox="1"/>
      </cdr:nvSpPr>
      <cdr:spPr>
        <a:xfrm xmlns:a="http://schemas.openxmlformats.org/drawingml/2006/main">
          <a:off x="2058376" y="3079855"/>
          <a:ext cx="428271" cy="282175"/>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400" dirty="0">
              <a:latin typeface="Arial" panose="020B0604020202020204" pitchFamily="34" charset="0"/>
              <a:cs typeface="Arial" panose="020B0604020202020204" pitchFamily="34" charset="0"/>
            </a:rPr>
            <a:t>High</a:t>
          </a:r>
        </a:p>
      </cdr:txBody>
    </cdr:sp>
  </cdr:relSizeAnchor>
  <cdr:relSizeAnchor xmlns:cdr="http://schemas.openxmlformats.org/drawingml/2006/chartDrawing">
    <cdr:from>
      <cdr:x>0.34773</cdr:x>
      <cdr:y>0.85243</cdr:y>
    </cdr:from>
    <cdr:to>
      <cdr:x>0.55398</cdr:x>
      <cdr:y>0.85243</cdr:y>
    </cdr:to>
    <cdr:cxnSp macro="">
      <cdr:nvCxnSpPr>
        <cdr:cNvPr id="16" name="Straight Connector 15"/>
        <cdr:cNvCxnSpPr/>
      </cdr:nvCxnSpPr>
      <cdr:spPr>
        <a:xfrm xmlns:a="http://schemas.openxmlformats.org/drawingml/2006/main">
          <a:off x="1588504" y="3379244"/>
          <a:ext cx="942196" cy="0"/>
        </a:xfrm>
        <a:prstGeom xmlns:a="http://schemas.openxmlformats.org/drawingml/2006/main" prst="line">
          <a:avLst/>
        </a:prstGeom>
      </cdr:spPr>
      <cdr:style>
        <a:lnRef xmlns:a="http://schemas.openxmlformats.org/drawingml/2006/main" idx="1">
          <a:schemeClr val="dk1"/>
        </a:lnRef>
        <a:fillRef xmlns:a="http://schemas.openxmlformats.org/drawingml/2006/main" idx="0">
          <a:schemeClr val="dk1"/>
        </a:fillRef>
        <a:effectRef xmlns:a="http://schemas.openxmlformats.org/drawingml/2006/main" idx="0">
          <a:schemeClr val="dk1"/>
        </a:effectRef>
        <a:fontRef xmlns:a="http://schemas.openxmlformats.org/drawingml/2006/main" idx="minor">
          <a:schemeClr val="tx1"/>
        </a:fontRef>
      </cdr:style>
    </cdr:cxnSp>
  </cdr:relSizeAnchor>
  <cdr:relSizeAnchor xmlns:cdr="http://schemas.openxmlformats.org/drawingml/2006/chartDrawing">
    <cdr:from>
      <cdr:x>0.84031</cdr:x>
      <cdr:y>0.68646</cdr:y>
    </cdr:from>
    <cdr:to>
      <cdr:x>1</cdr:x>
      <cdr:y>0.78329</cdr:y>
    </cdr:to>
    <cdr:sp macro="" textlink="">
      <cdr:nvSpPr>
        <cdr:cNvPr id="19" name="TextBox 18"/>
        <cdr:cNvSpPr txBox="1"/>
      </cdr:nvSpPr>
      <cdr:spPr>
        <a:xfrm xmlns:a="http://schemas.openxmlformats.org/drawingml/2006/main">
          <a:off x="3838721" y="2721298"/>
          <a:ext cx="729501" cy="383868"/>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400" b="1" dirty="0">
              <a:solidFill>
                <a:srgbClr val="002060"/>
              </a:solidFill>
              <a:latin typeface="Arial" panose="020B0604020202020204" pitchFamily="34" charset="0"/>
              <a:cs typeface="Arial" panose="020B0604020202020204" pitchFamily="34" charset="0"/>
            </a:rPr>
            <a:t>liquids</a:t>
          </a:r>
        </a:p>
      </cdr:txBody>
    </cdr:sp>
  </cdr:relSizeAnchor>
  <cdr:relSizeAnchor xmlns:cdr="http://schemas.openxmlformats.org/drawingml/2006/chartDrawing">
    <cdr:from>
      <cdr:x>0.83778</cdr:x>
      <cdr:y>0.52645</cdr:y>
    </cdr:from>
    <cdr:to>
      <cdr:x>0.99419</cdr:x>
      <cdr:y>0.60888</cdr:y>
    </cdr:to>
    <cdr:sp macro="" textlink="">
      <cdr:nvSpPr>
        <cdr:cNvPr id="20" name="TextBox 19"/>
        <cdr:cNvSpPr txBox="1"/>
      </cdr:nvSpPr>
      <cdr:spPr>
        <a:xfrm xmlns:a="http://schemas.openxmlformats.org/drawingml/2006/main">
          <a:off x="3827184" y="2086967"/>
          <a:ext cx="714477" cy="326765"/>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400" b="1" dirty="0">
              <a:solidFill>
                <a:schemeClr val="accent1"/>
              </a:solidFill>
              <a:latin typeface="Arial" panose="020B0604020202020204" pitchFamily="34" charset="0"/>
              <a:cs typeface="Arial" panose="020B0604020202020204" pitchFamily="34" charset="0"/>
            </a:rPr>
            <a:t>other</a:t>
          </a:r>
        </a:p>
      </cdr:txBody>
    </cdr:sp>
  </cdr:relSizeAnchor>
  <cdr:relSizeAnchor xmlns:cdr="http://schemas.openxmlformats.org/drawingml/2006/chartDrawing">
    <cdr:from>
      <cdr:x>0.55611</cdr:x>
      <cdr:y>0.77678</cdr:y>
    </cdr:from>
    <cdr:to>
      <cdr:x>0.66931</cdr:x>
      <cdr:y>0.86069</cdr:y>
    </cdr:to>
    <cdr:sp macro="" textlink="">
      <cdr:nvSpPr>
        <cdr:cNvPr id="17" name="TextBox 1"/>
        <cdr:cNvSpPr txBox="1"/>
      </cdr:nvSpPr>
      <cdr:spPr>
        <a:xfrm xmlns:a="http://schemas.openxmlformats.org/drawingml/2006/main">
          <a:off x="2540451" y="3079343"/>
          <a:ext cx="517122" cy="332640"/>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ctr"/>
          <a:r>
            <a:rPr lang="en-US" sz="1400" dirty="0">
              <a:latin typeface="Arial" panose="020B0604020202020204" pitchFamily="34" charset="0"/>
              <a:cs typeface="Arial" panose="020B0604020202020204" pitchFamily="34" charset="0"/>
            </a:rPr>
            <a:t>Ref</a:t>
          </a:r>
        </a:p>
      </cdr:txBody>
    </cdr:sp>
  </cdr:relSizeAnchor>
  <cdr:relSizeAnchor xmlns:cdr="http://schemas.openxmlformats.org/drawingml/2006/chartDrawing">
    <cdr:from>
      <cdr:x>0.6839</cdr:x>
      <cdr:y>0.85648</cdr:y>
    </cdr:from>
    <cdr:to>
      <cdr:x>0.8839</cdr:x>
      <cdr:y>0.98322</cdr:y>
    </cdr:to>
    <cdr:sp macro="" textlink="">
      <cdr:nvSpPr>
        <cdr:cNvPr id="21" name="TextBox 1"/>
        <cdr:cNvSpPr txBox="1"/>
      </cdr:nvSpPr>
      <cdr:spPr>
        <a:xfrm xmlns:a="http://schemas.openxmlformats.org/drawingml/2006/main">
          <a:off x="3124207" y="3395299"/>
          <a:ext cx="913644" cy="502429"/>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ctr"/>
          <a:r>
            <a:rPr lang="en-US" sz="1400" dirty="0">
              <a:latin typeface="Arial" panose="020B0604020202020204" pitchFamily="34" charset="0"/>
              <a:cs typeface="Arial" panose="020B0604020202020204" pitchFamily="34" charset="0"/>
            </a:rPr>
            <a:t>Oil Price</a:t>
          </a:r>
        </a:p>
        <a:p xmlns:a="http://schemas.openxmlformats.org/drawingml/2006/main">
          <a:pPr algn="ctr"/>
          <a:r>
            <a:rPr lang="en-US" sz="1400" dirty="0">
              <a:latin typeface="Arial" panose="020B0604020202020204" pitchFamily="34" charset="0"/>
              <a:cs typeface="Arial" panose="020B0604020202020204" pitchFamily="34" charset="0"/>
            </a:rPr>
            <a:t>Case</a:t>
          </a:r>
        </a:p>
      </cdr:txBody>
    </cdr:sp>
  </cdr:relSizeAnchor>
  <cdr:relSizeAnchor xmlns:cdr="http://schemas.openxmlformats.org/drawingml/2006/chartDrawing">
    <cdr:from>
      <cdr:x>0.66931</cdr:x>
      <cdr:y>0.77454</cdr:y>
    </cdr:from>
    <cdr:to>
      <cdr:x>0.76306</cdr:x>
      <cdr:y>0.84572</cdr:y>
    </cdr:to>
    <cdr:sp macro="" textlink="">
      <cdr:nvSpPr>
        <cdr:cNvPr id="22" name="TextBox 3"/>
        <cdr:cNvSpPr txBox="1"/>
      </cdr:nvSpPr>
      <cdr:spPr>
        <a:xfrm xmlns:a="http://schemas.openxmlformats.org/drawingml/2006/main">
          <a:off x="3057573" y="3070460"/>
          <a:ext cx="428271" cy="282175"/>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400" dirty="0">
              <a:latin typeface="Arial" panose="020B0604020202020204" pitchFamily="34" charset="0"/>
              <a:cs typeface="Arial" panose="020B0604020202020204" pitchFamily="34" charset="0"/>
            </a:rPr>
            <a:t>Low</a:t>
          </a:r>
        </a:p>
      </cdr:txBody>
    </cdr:sp>
  </cdr:relSizeAnchor>
  <cdr:relSizeAnchor xmlns:cdr="http://schemas.openxmlformats.org/drawingml/2006/chartDrawing">
    <cdr:from>
      <cdr:x>0.77217</cdr:x>
      <cdr:y>0.77743</cdr:y>
    </cdr:from>
    <cdr:to>
      <cdr:x>0.86592</cdr:x>
      <cdr:y>0.84861</cdr:y>
    </cdr:to>
    <cdr:sp macro="" textlink="">
      <cdr:nvSpPr>
        <cdr:cNvPr id="23" name="TextBox 1"/>
        <cdr:cNvSpPr txBox="1"/>
      </cdr:nvSpPr>
      <cdr:spPr>
        <a:xfrm xmlns:a="http://schemas.openxmlformats.org/drawingml/2006/main">
          <a:off x="3527445" y="3081917"/>
          <a:ext cx="428271" cy="282175"/>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400" dirty="0">
              <a:latin typeface="Arial" panose="020B0604020202020204" pitchFamily="34" charset="0"/>
              <a:cs typeface="Arial" panose="020B0604020202020204" pitchFamily="34" charset="0"/>
            </a:rPr>
            <a:t>High</a:t>
          </a:r>
        </a:p>
      </cdr:txBody>
    </cdr:sp>
  </cdr:relSizeAnchor>
  <cdr:relSizeAnchor xmlns:cdr="http://schemas.openxmlformats.org/drawingml/2006/chartDrawing">
    <cdr:from>
      <cdr:x>0.68347</cdr:x>
      <cdr:y>0.857</cdr:y>
    </cdr:from>
    <cdr:to>
      <cdr:x>0.88972</cdr:x>
      <cdr:y>0.857</cdr:y>
    </cdr:to>
    <cdr:cxnSp macro="">
      <cdr:nvCxnSpPr>
        <cdr:cNvPr id="24" name="Straight Connector 23"/>
        <cdr:cNvCxnSpPr/>
      </cdr:nvCxnSpPr>
      <cdr:spPr>
        <a:xfrm xmlns:a="http://schemas.openxmlformats.org/drawingml/2006/main">
          <a:off x="3122248" y="3397342"/>
          <a:ext cx="942196" cy="0"/>
        </a:xfrm>
        <a:prstGeom xmlns:a="http://schemas.openxmlformats.org/drawingml/2006/main" prst="line">
          <a:avLst/>
        </a:prstGeom>
      </cdr:spPr>
      <cdr:style>
        <a:lnRef xmlns:a="http://schemas.openxmlformats.org/drawingml/2006/main" idx="1">
          <a:schemeClr val="dk1"/>
        </a:lnRef>
        <a:fillRef xmlns:a="http://schemas.openxmlformats.org/drawingml/2006/main" idx="0">
          <a:schemeClr val="dk1"/>
        </a:fillRef>
        <a:effectRef xmlns:a="http://schemas.openxmlformats.org/drawingml/2006/main" idx="0">
          <a:schemeClr val="dk1"/>
        </a:effectRef>
        <a:fontRef xmlns:a="http://schemas.openxmlformats.org/drawingml/2006/main" idx="minor">
          <a:schemeClr val="tx1"/>
        </a:fontRef>
      </cdr:style>
    </cdr:cxnSp>
  </cdr:relSizeAnchor>
</c:userShapes>
</file>

<file path=ppt/drawings/drawing4.xml><?xml version="1.0" encoding="utf-8"?>
<c:userShapes xmlns:c="http://schemas.openxmlformats.org/drawingml/2006/chart">
  <cdr:relSizeAnchor xmlns:cdr="http://schemas.openxmlformats.org/drawingml/2006/chartDrawing">
    <cdr:from>
      <cdr:x>0.39481</cdr:x>
      <cdr:y>0.09916</cdr:y>
    </cdr:from>
    <cdr:to>
      <cdr:x>0.64481</cdr:x>
      <cdr:y>0.21027</cdr:y>
    </cdr:to>
    <cdr:sp macro="" textlink="">
      <cdr:nvSpPr>
        <cdr:cNvPr id="2" name="TextBox 1"/>
        <cdr:cNvSpPr txBox="1"/>
      </cdr:nvSpPr>
      <cdr:spPr>
        <a:xfrm xmlns:a="http://schemas.openxmlformats.org/drawingml/2006/main">
          <a:off x="1569882" y="342451"/>
          <a:ext cx="994085" cy="383705"/>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400" b="1" dirty="0">
              <a:solidFill>
                <a:srgbClr val="C00000"/>
              </a:solidFill>
              <a:latin typeface="Arial" panose="020B0604020202020204" pitchFamily="34" charset="0"/>
              <a:cs typeface="Arial" panose="020B0604020202020204" pitchFamily="34" charset="0"/>
            </a:rPr>
            <a:t>High</a:t>
          </a:r>
          <a:r>
            <a:rPr lang="en-US" sz="1400" b="1" dirty="0">
              <a:solidFill>
                <a:srgbClr val="C00000"/>
              </a:solidFill>
            </a:rPr>
            <a:t> Oil Price case</a:t>
          </a:r>
        </a:p>
      </cdr:txBody>
    </cdr:sp>
  </cdr:relSizeAnchor>
  <cdr:relSizeAnchor xmlns:cdr="http://schemas.openxmlformats.org/drawingml/2006/chartDrawing">
    <cdr:from>
      <cdr:x>0.51077</cdr:x>
      <cdr:y>0.43704</cdr:y>
    </cdr:from>
    <cdr:to>
      <cdr:x>0.76077</cdr:x>
      <cdr:y>0.54815</cdr:y>
    </cdr:to>
    <cdr:sp macro="" textlink="">
      <cdr:nvSpPr>
        <cdr:cNvPr id="3" name="TextBox 1"/>
        <cdr:cNvSpPr txBox="1"/>
      </cdr:nvSpPr>
      <cdr:spPr>
        <a:xfrm xmlns:a="http://schemas.openxmlformats.org/drawingml/2006/main">
          <a:off x="2030985" y="1509283"/>
          <a:ext cx="994085" cy="383706"/>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400" b="1" dirty="0">
              <a:solidFill>
                <a:srgbClr val="002060"/>
              </a:solidFill>
              <a:latin typeface="Arial" panose="020B0604020202020204" pitchFamily="34" charset="0"/>
              <a:cs typeface="Arial" panose="020B0604020202020204" pitchFamily="34" charset="0"/>
            </a:rPr>
            <a:t>Reference</a:t>
          </a:r>
          <a:r>
            <a:rPr lang="en-US" sz="1400" b="1" dirty="0">
              <a:solidFill>
                <a:srgbClr val="002060"/>
              </a:solidFill>
            </a:rPr>
            <a:t> case</a:t>
          </a:r>
        </a:p>
      </cdr:txBody>
    </cdr:sp>
  </cdr:relSizeAnchor>
  <cdr:relSizeAnchor xmlns:cdr="http://schemas.openxmlformats.org/drawingml/2006/chartDrawing">
    <cdr:from>
      <cdr:x>0.46146</cdr:x>
      <cdr:y>0.66273</cdr:y>
    </cdr:from>
    <cdr:to>
      <cdr:x>0.71146</cdr:x>
      <cdr:y>0.77384</cdr:y>
    </cdr:to>
    <cdr:sp macro="" textlink="">
      <cdr:nvSpPr>
        <cdr:cNvPr id="4" name="TextBox 1"/>
        <cdr:cNvSpPr txBox="1"/>
      </cdr:nvSpPr>
      <cdr:spPr>
        <a:xfrm xmlns:a="http://schemas.openxmlformats.org/drawingml/2006/main">
          <a:off x="1834912" y="2288678"/>
          <a:ext cx="994085" cy="383705"/>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400" b="1" dirty="0">
              <a:solidFill>
                <a:schemeClr val="accent6">
                  <a:lumMod val="50000"/>
                </a:schemeClr>
              </a:solidFill>
              <a:latin typeface="Arial" panose="020B0604020202020204" pitchFamily="34" charset="0"/>
              <a:cs typeface="Arial" panose="020B0604020202020204" pitchFamily="34" charset="0"/>
            </a:rPr>
            <a:t>Low</a:t>
          </a:r>
          <a:r>
            <a:rPr lang="en-US" sz="1400" b="1" dirty="0">
              <a:solidFill>
                <a:schemeClr val="accent6">
                  <a:lumMod val="50000"/>
                </a:schemeClr>
              </a:solidFill>
            </a:rPr>
            <a:t> Oil Price case</a:t>
          </a:r>
        </a:p>
      </cdr:txBody>
    </cdr:sp>
  </cdr:relSizeAnchor>
</c:userShapes>
</file>

<file path=ppt/drawings/drawing5.xml><?xml version="1.0" encoding="utf-8"?>
<c:userShapes xmlns:c="http://schemas.openxmlformats.org/drawingml/2006/chart">
  <cdr:relSizeAnchor xmlns:cdr="http://schemas.openxmlformats.org/drawingml/2006/chartDrawing">
    <cdr:from>
      <cdr:x>0.78413</cdr:x>
      <cdr:y>0.42754</cdr:y>
    </cdr:from>
    <cdr:to>
      <cdr:x>1</cdr:x>
      <cdr:y>0.92995</cdr:y>
    </cdr:to>
    <cdr:sp macro="" textlink="">
      <cdr:nvSpPr>
        <cdr:cNvPr id="6" name="TextBox 5"/>
        <cdr:cNvSpPr txBox="1"/>
      </cdr:nvSpPr>
      <cdr:spPr>
        <a:xfrm xmlns:a="http://schemas.openxmlformats.org/drawingml/2006/main">
          <a:off x="6809105" y="1471352"/>
          <a:ext cx="1874520" cy="1729047"/>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400" b="1" dirty="0">
              <a:solidFill>
                <a:srgbClr val="C00000"/>
              </a:solidFill>
              <a:latin typeface="Arial" panose="020B0604020202020204" pitchFamily="34" charset="0"/>
              <a:cs typeface="Arial" panose="020B0604020202020204" pitchFamily="34" charset="0"/>
            </a:rPr>
            <a:t>Asia</a:t>
          </a:r>
        </a:p>
        <a:p xmlns:a="http://schemas.openxmlformats.org/drawingml/2006/main">
          <a:endParaRPr lang="en-US" sz="1000" b="1" dirty="0">
            <a:solidFill>
              <a:schemeClr val="accent2">
                <a:lumMod val="75000"/>
              </a:schemeClr>
            </a:solidFill>
            <a:latin typeface="Arial" panose="020B0604020202020204" pitchFamily="34" charset="0"/>
            <a:cs typeface="Arial" panose="020B0604020202020204" pitchFamily="34" charset="0"/>
          </a:endParaRPr>
        </a:p>
        <a:p xmlns:a="http://schemas.openxmlformats.org/drawingml/2006/main">
          <a:endParaRPr lang="en-US" sz="1000" b="1" dirty="0">
            <a:solidFill>
              <a:schemeClr val="accent2">
                <a:lumMod val="75000"/>
              </a:schemeClr>
            </a:solidFill>
            <a:latin typeface="Arial" panose="020B0604020202020204" pitchFamily="34" charset="0"/>
            <a:cs typeface="Arial" panose="020B0604020202020204" pitchFamily="34" charset="0"/>
          </a:endParaRPr>
        </a:p>
        <a:p xmlns:a="http://schemas.openxmlformats.org/drawingml/2006/main">
          <a:endParaRPr lang="en-US" sz="1000" b="1" dirty="0">
            <a:solidFill>
              <a:schemeClr val="accent2">
                <a:lumMod val="75000"/>
              </a:schemeClr>
            </a:solidFill>
            <a:latin typeface="Arial" panose="020B0604020202020204" pitchFamily="34" charset="0"/>
            <a:cs typeface="Arial" panose="020B0604020202020204" pitchFamily="34" charset="0"/>
          </a:endParaRPr>
        </a:p>
        <a:p xmlns:a="http://schemas.openxmlformats.org/drawingml/2006/main">
          <a:r>
            <a:rPr lang="en-US" sz="1400" b="1" dirty="0">
              <a:solidFill>
                <a:schemeClr val="accent2"/>
              </a:solidFill>
              <a:latin typeface="Arial" panose="020B0604020202020204" pitchFamily="34" charset="0"/>
              <a:cs typeface="Arial" panose="020B0604020202020204" pitchFamily="34" charset="0"/>
            </a:rPr>
            <a:t>Middle</a:t>
          </a:r>
          <a:r>
            <a:rPr lang="en-US" sz="1400" b="1" baseline="0" dirty="0">
              <a:solidFill>
                <a:schemeClr val="accent2"/>
              </a:solidFill>
              <a:latin typeface="Arial" panose="020B0604020202020204" pitchFamily="34" charset="0"/>
              <a:cs typeface="Arial" panose="020B0604020202020204" pitchFamily="34" charset="0"/>
            </a:rPr>
            <a:t> East</a:t>
          </a:r>
        </a:p>
        <a:p xmlns:a="http://schemas.openxmlformats.org/drawingml/2006/main">
          <a:r>
            <a:rPr lang="en-US" sz="1400" b="1" baseline="0" dirty="0">
              <a:solidFill>
                <a:schemeClr val="accent4"/>
              </a:solidFill>
              <a:latin typeface="Arial" panose="020B0604020202020204" pitchFamily="34" charset="0"/>
              <a:cs typeface="Arial" panose="020B0604020202020204" pitchFamily="34" charset="0"/>
            </a:rPr>
            <a:t>Africa</a:t>
          </a:r>
        </a:p>
        <a:p xmlns:a="http://schemas.openxmlformats.org/drawingml/2006/main">
          <a:r>
            <a:rPr lang="en-US" sz="1400" b="1" baseline="0" dirty="0">
              <a:solidFill>
                <a:schemeClr val="accent6"/>
              </a:solidFill>
              <a:latin typeface="Arial" panose="020B0604020202020204" pitchFamily="34" charset="0"/>
              <a:cs typeface="Arial" panose="020B0604020202020204" pitchFamily="34" charset="0"/>
            </a:rPr>
            <a:t>Americas</a:t>
          </a:r>
        </a:p>
        <a:p xmlns:a="http://schemas.openxmlformats.org/drawingml/2006/main">
          <a:endParaRPr lang="en-US" sz="200" b="1" baseline="0" dirty="0" smtClean="0">
            <a:solidFill>
              <a:schemeClr val="accent1"/>
            </a:solidFill>
            <a:latin typeface="Arial" panose="020B0604020202020204" pitchFamily="34" charset="0"/>
            <a:cs typeface="Arial" panose="020B0604020202020204" pitchFamily="34" charset="0"/>
          </a:endParaRPr>
        </a:p>
        <a:p xmlns:a="http://schemas.openxmlformats.org/drawingml/2006/main">
          <a:r>
            <a:rPr lang="en-US" sz="1400" b="1" baseline="0" dirty="0" smtClean="0">
              <a:solidFill>
                <a:schemeClr val="accent1"/>
              </a:solidFill>
              <a:latin typeface="Arial" panose="020B0604020202020204" pitchFamily="34" charset="0"/>
              <a:cs typeface="Arial" panose="020B0604020202020204" pitchFamily="34" charset="0"/>
            </a:rPr>
            <a:t>Europe and </a:t>
          </a:r>
          <a:r>
            <a:rPr lang="en-US" sz="1400" b="1" baseline="0" dirty="0">
              <a:solidFill>
                <a:schemeClr val="accent1"/>
              </a:solidFill>
              <a:latin typeface="Arial" panose="020B0604020202020204" pitchFamily="34" charset="0"/>
              <a:cs typeface="Arial" panose="020B0604020202020204" pitchFamily="34" charset="0"/>
            </a:rPr>
            <a:t>Eurasia </a:t>
          </a:r>
          <a:endParaRPr lang="en-US" sz="1400" b="1" dirty="0">
            <a:solidFill>
              <a:schemeClr val="accent1"/>
            </a:solidFill>
            <a:latin typeface="Arial" panose="020B0604020202020204" pitchFamily="34" charset="0"/>
            <a:cs typeface="Arial" panose="020B0604020202020204" pitchFamily="34" charset="0"/>
          </a:endParaRPr>
        </a:p>
      </cdr:txBody>
    </cdr:sp>
  </cdr:relSizeAnchor>
  <cdr:relSizeAnchor xmlns:cdr="http://schemas.openxmlformats.org/drawingml/2006/chartDrawing">
    <cdr:from>
      <cdr:x>0.44589</cdr:x>
      <cdr:y>0.00379</cdr:y>
    </cdr:from>
    <cdr:to>
      <cdr:x>0.5</cdr:x>
      <cdr:y>0.08315</cdr:y>
    </cdr:to>
    <cdr:sp macro="" textlink="">
      <cdr:nvSpPr>
        <cdr:cNvPr id="3" name="TextBox 3"/>
        <cdr:cNvSpPr txBox="1"/>
      </cdr:nvSpPr>
      <cdr:spPr>
        <a:xfrm xmlns:a="http://schemas.openxmlformats.org/drawingml/2006/main">
          <a:off x="3871940" y="13030"/>
          <a:ext cx="469872" cy="273116"/>
        </a:xfrm>
        <a:prstGeom xmlns:a="http://schemas.openxmlformats.org/drawingml/2006/main" prst="rect">
          <a:avLst/>
        </a:prstGeom>
        <a:noFill xmlns:a="http://schemas.openxmlformats.org/drawingml/2006/main"/>
      </cdr:spPr>
      <cdr:style>
        <a:lnRef xmlns:a="http://schemas.openxmlformats.org/drawingml/2006/main" idx="0">
          <a:scrgbClr r="0" g="0" b="0"/>
        </a:lnRef>
        <a:fillRef xmlns:a="http://schemas.openxmlformats.org/drawingml/2006/main" idx="0">
          <a:scrgbClr r="0" g="0" b="0"/>
        </a:fillRef>
        <a:effectRef xmlns:a="http://schemas.openxmlformats.org/drawingml/2006/main" idx="0">
          <a:scrgbClr r="0" g="0" b="0"/>
        </a:effectRef>
        <a:fontRef xmlns:a="http://schemas.openxmlformats.org/drawingml/2006/main" idx="minor">
          <a:schemeClr val="tx1"/>
        </a:fontRef>
      </cdr:style>
      <cdr:txBody>
        <a:bodyPr xmlns:a="http://schemas.openxmlformats.org/drawingml/2006/main" wrap="none" rtlCol="0" anchor="t">
          <a:noAutofit/>
        </a:bodyPr>
        <a:lstStyle xmlns:a="http://schemas.openxmlformats.org/drawingml/2006/main">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r>
            <a:rPr lang="en-US" sz="1400" b="1" dirty="0">
              <a:latin typeface="Arial" panose="020B0604020202020204" pitchFamily="34" charset="0"/>
              <a:cs typeface="Arial" panose="020B0604020202020204" pitchFamily="34" charset="0"/>
            </a:rPr>
            <a:t>2015</a:t>
          </a:r>
        </a:p>
      </cdr:txBody>
    </cdr:sp>
  </cdr:relSizeAnchor>
</c:userShapes>
</file>

<file path=ppt/drawings/drawing6.xml><?xml version="1.0" encoding="utf-8"?>
<c:userShapes xmlns:c="http://schemas.openxmlformats.org/drawingml/2006/chart">
  <cdr:relSizeAnchor xmlns:cdr="http://schemas.openxmlformats.org/drawingml/2006/chartDrawing">
    <cdr:from>
      <cdr:x>0.13295</cdr:x>
      <cdr:y>0.29838</cdr:y>
    </cdr:from>
    <cdr:to>
      <cdr:x>0.21825</cdr:x>
      <cdr:y>0.39588</cdr:y>
    </cdr:to>
    <cdr:sp macro="" textlink="">
      <cdr:nvSpPr>
        <cdr:cNvPr id="2" name="TextBox 3"/>
        <cdr:cNvSpPr txBox="1"/>
      </cdr:nvSpPr>
      <cdr:spPr>
        <a:xfrm xmlns:a="http://schemas.openxmlformats.org/drawingml/2006/main">
          <a:off x="1154462" y="1024387"/>
          <a:ext cx="740713" cy="334718"/>
        </a:xfrm>
        <a:prstGeom xmlns:a="http://schemas.openxmlformats.org/drawingml/2006/main" prst="rect">
          <a:avLst/>
        </a:prstGeom>
        <a:noFill xmlns:a="http://schemas.openxmlformats.org/drawingml/2006/main"/>
      </cdr:spPr>
      <cdr:style>
        <a:lnRef xmlns:a="http://schemas.openxmlformats.org/drawingml/2006/main" idx="0">
          <a:scrgbClr r="0" g="0" b="0"/>
        </a:lnRef>
        <a:fillRef xmlns:a="http://schemas.openxmlformats.org/drawingml/2006/main" idx="0">
          <a:scrgbClr r="0" g="0" b="0"/>
        </a:fillRef>
        <a:effectRef xmlns:a="http://schemas.openxmlformats.org/drawingml/2006/main" idx="0">
          <a:scrgbClr r="0" g="0" b="0"/>
        </a:effectRef>
        <a:fontRef xmlns:a="http://schemas.openxmlformats.org/drawingml/2006/main" idx="minor">
          <a:schemeClr val="tx1"/>
        </a:fontRef>
      </cdr:style>
      <cdr:txBody>
        <a:bodyPr xmlns:a="http://schemas.openxmlformats.org/drawingml/2006/main" wrap="none" rtlCol="0" anchor="t">
          <a:noAutofit/>
        </a:bodyPr>
        <a:lstStyle xmlns:a="http://schemas.openxmlformats.org/drawingml/2006/main">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xmlns:a="http://schemas.openxmlformats.org/drawingml/2006/main">
          <a:r>
            <a:rPr lang="en-US" sz="1400" b="0" dirty="0">
              <a:solidFill>
                <a:schemeClr val="accent2"/>
              </a:solidFill>
              <a:latin typeface="Arial" panose="020B0604020202020204" pitchFamily="34" charset="0"/>
              <a:cs typeface="Arial" panose="020B0604020202020204" pitchFamily="34" charset="0"/>
            </a:rPr>
            <a:t>industrial</a:t>
          </a:r>
        </a:p>
      </cdr:txBody>
    </cdr:sp>
  </cdr:relSizeAnchor>
  <cdr:relSizeAnchor xmlns:cdr="http://schemas.openxmlformats.org/drawingml/2006/chartDrawing">
    <cdr:from>
      <cdr:x>0.08037</cdr:x>
      <cdr:y>0.15836</cdr:y>
    </cdr:from>
    <cdr:to>
      <cdr:x>0.16267</cdr:x>
      <cdr:y>0.30235</cdr:y>
    </cdr:to>
    <cdr:sp macro="" textlink="">
      <cdr:nvSpPr>
        <cdr:cNvPr id="3" name="TextBox 4"/>
        <cdr:cNvSpPr txBox="1"/>
      </cdr:nvSpPr>
      <cdr:spPr>
        <a:xfrm xmlns:a="http://schemas.openxmlformats.org/drawingml/2006/main">
          <a:off x="697867" y="543670"/>
          <a:ext cx="714662" cy="494360"/>
        </a:xfrm>
        <a:prstGeom xmlns:a="http://schemas.openxmlformats.org/drawingml/2006/main" prst="rect">
          <a:avLst/>
        </a:prstGeom>
        <a:noFill xmlns:a="http://schemas.openxmlformats.org/drawingml/2006/main"/>
      </cdr:spPr>
      <cdr:style>
        <a:lnRef xmlns:a="http://schemas.openxmlformats.org/drawingml/2006/main" idx="0">
          <a:scrgbClr r="0" g="0" b="0"/>
        </a:lnRef>
        <a:fillRef xmlns:a="http://schemas.openxmlformats.org/drawingml/2006/main" idx="0">
          <a:scrgbClr r="0" g="0" b="0"/>
        </a:fillRef>
        <a:effectRef xmlns:a="http://schemas.openxmlformats.org/drawingml/2006/main" idx="0">
          <a:scrgbClr r="0" g="0" b="0"/>
        </a:effectRef>
        <a:fontRef xmlns:a="http://schemas.openxmlformats.org/drawingml/2006/main" idx="minor">
          <a:schemeClr val="tx1"/>
        </a:fontRef>
      </cdr:style>
      <cdr:txBody>
        <a:bodyPr xmlns:a="http://schemas.openxmlformats.org/drawingml/2006/main" wrap="none" rtlCol="0" anchor="t">
          <a:noAutofit/>
        </a:bodyPr>
        <a:lstStyle xmlns:a="http://schemas.openxmlformats.org/drawingml/2006/main">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xmlns:a="http://schemas.openxmlformats.org/drawingml/2006/main">
          <a:r>
            <a:rPr lang="en-US" sz="1400" b="0" dirty="0">
              <a:solidFill>
                <a:schemeClr val="accent6"/>
              </a:solidFill>
              <a:latin typeface="Arial" panose="020B0604020202020204" pitchFamily="34" charset="0"/>
              <a:cs typeface="Arial" panose="020B0604020202020204" pitchFamily="34" charset="0"/>
            </a:rPr>
            <a:t>buildings</a:t>
          </a:r>
        </a:p>
      </cdr:txBody>
    </cdr:sp>
  </cdr:relSizeAnchor>
  <cdr:relSizeAnchor xmlns:cdr="http://schemas.openxmlformats.org/drawingml/2006/chartDrawing">
    <cdr:from>
      <cdr:x>0.10274</cdr:x>
      <cdr:y>0.23512</cdr:y>
    </cdr:from>
    <cdr:to>
      <cdr:x>0.22259</cdr:x>
      <cdr:y>0.34669</cdr:y>
    </cdr:to>
    <cdr:sp macro="" textlink="">
      <cdr:nvSpPr>
        <cdr:cNvPr id="4" name="TextBox 5"/>
        <cdr:cNvSpPr txBox="1"/>
      </cdr:nvSpPr>
      <cdr:spPr>
        <a:xfrm xmlns:a="http://schemas.openxmlformats.org/drawingml/2006/main">
          <a:off x="892162" y="807192"/>
          <a:ext cx="1040733" cy="383045"/>
        </a:xfrm>
        <a:prstGeom xmlns:a="http://schemas.openxmlformats.org/drawingml/2006/main" prst="rect">
          <a:avLst/>
        </a:prstGeom>
        <a:noFill xmlns:a="http://schemas.openxmlformats.org/drawingml/2006/main"/>
      </cdr:spPr>
      <cdr:style>
        <a:lnRef xmlns:a="http://schemas.openxmlformats.org/drawingml/2006/main" idx="0">
          <a:scrgbClr r="0" g="0" b="0"/>
        </a:lnRef>
        <a:fillRef xmlns:a="http://schemas.openxmlformats.org/drawingml/2006/main" idx="0">
          <a:scrgbClr r="0" g="0" b="0"/>
        </a:fillRef>
        <a:effectRef xmlns:a="http://schemas.openxmlformats.org/drawingml/2006/main" idx="0">
          <a:scrgbClr r="0" g="0" b="0"/>
        </a:effectRef>
        <a:fontRef xmlns:a="http://schemas.openxmlformats.org/drawingml/2006/main" idx="minor">
          <a:schemeClr val="tx1"/>
        </a:fontRef>
      </cdr:style>
      <cdr:txBody>
        <a:bodyPr xmlns:a="http://schemas.openxmlformats.org/drawingml/2006/main" wrap="none" rtlCol="0" anchor="t">
          <a:noAutofit/>
        </a:bodyPr>
        <a:lstStyle xmlns:a="http://schemas.openxmlformats.org/drawingml/2006/main">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xmlns:a="http://schemas.openxmlformats.org/drawingml/2006/main">
          <a:r>
            <a:rPr lang="en-US" sz="1400" b="0" dirty="0">
              <a:solidFill>
                <a:srgbClr val="00B0F0"/>
              </a:solidFill>
              <a:latin typeface="Arial" panose="020B0604020202020204" pitchFamily="34" charset="0"/>
              <a:cs typeface="Arial" panose="020B0604020202020204" pitchFamily="34" charset="0"/>
            </a:rPr>
            <a:t>transportation</a:t>
          </a:r>
        </a:p>
      </cdr:txBody>
    </cdr:sp>
  </cdr:relSizeAnchor>
  <cdr:relSizeAnchor xmlns:cdr="http://schemas.openxmlformats.org/drawingml/2006/chartDrawing">
    <cdr:from>
      <cdr:x>0.09393</cdr:x>
      <cdr:y>0.24697</cdr:y>
    </cdr:from>
    <cdr:to>
      <cdr:x>0.09488</cdr:x>
      <cdr:y>0.70679</cdr:y>
    </cdr:to>
    <cdr:cxnSp macro="">
      <cdr:nvCxnSpPr>
        <cdr:cNvPr id="5" name="Straight Connector 4"/>
        <cdr:cNvCxnSpPr/>
      </cdr:nvCxnSpPr>
      <cdr:spPr>
        <a:xfrm xmlns:a="http://schemas.openxmlformats.org/drawingml/2006/main" flipH="1">
          <a:off x="815676" y="847898"/>
          <a:ext cx="8265" cy="1578616"/>
        </a:xfrm>
        <a:prstGeom xmlns:a="http://schemas.openxmlformats.org/drawingml/2006/main" prst="line">
          <a:avLst/>
        </a:prstGeom>
      </cdr:spPr>
      <cdr:style>
        <a:lnRef xmlns:a="http://schemas.openxmlformats.org/drawingml/2006/main" idx="1">
          <a:schemeClr val="accent6"/>
        </a:lnRef>
        <a:fillRef xmlns:a="http://schemas.openxmlformats.org/drawingml/2006/main" idx="0">
          <a:schemeClr val="accent6"/>
        </a:fillRef>
        <a:effectRef xmlns:a="http://schemas.openxmlformats.org/drawingml/2006/main" idx="0">
          <a:schemeClr val="accent6"/>
        </a:effectRef>
        <a:fontRef xmlns:a="http://schemas.openxmlformats.org/drawingml/2006/main" idx="minor">
          <a:schemeClr val="tx1"/>
        </a:fontRef>
      </cdr:style>
    </cdr:cxnSp>
  </cdr:relSizeAnchor>
  <cdr:relSizeAnchor xmlns:cdr="http://schemas.openxmlformats.org/drawingml/2006/chartDrawing">
    <cdr:from>
      <cdr:x>0.12265</cdr:x>
      <cdr:y>0.33293</cdr:y>
    </cdr:from>
    <cdr:to>
      <cdr:x>0.12265</cdr:x>
      <cdr:y>0.66707</cdr:y>
    </cdr:to>
    <cdr:cxnSp macro="">
      <cdr:nvCxnSpPr>
        <cdr:cNvPr id="6" name="Straight Connector 5"/>
        <cdr:cNvCxnSpPr/>
      </cdr:nvCxnSpPr>
      <cdr:spPr>
        <a:xfrm xmlns:a="http://schemas.openxmlformats.org/drawingml/2006/main">
          <a:off x="1065010" y="1143000"/>
          <a:ext cx="0" cy="1147156"/>
        </a:xfrm>
        <a:prstGeom xmlns:a="http://schemas.openxmlformats.org/drawingml/2006/main" prst="line">
          <a:avLst/>
        </a:prstGeom>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dr:relSizeAnchor xmlns:cdr="http://schemas.openxmlformats.org/drawingml/2006/chartDrawing">
    <cdr:from>
      <cdr:x>0.15729</cdr:x>
      <cdr:y>0.37769</cdr:y>
    </cdr:from>
    <cdr:to>
      <cdr:x>0.15729</cdr:x>
      <cdr:y>0.41671</cdr:y>
    </cdr:to>
    <cdr:cxnSp macro="">
      <cdr:nvCxnSpPr>
        <cdr:cNvPr id="7" name="Straight Connector 6"/>
        <cdr:cNvCxnSpPr/>
      </cdr:nvCxnSpPr>
      <cdr:spPr>
        <a:xfrm xmlns:a="http://schemas.openxmlformats.org/drawingml/2006/main">
          <a:off x="1365843" y="1198575"/>
          <a:ext cx="0" cy="123825"/>
        </a:xfrm>
        <a:prstGeom xmlns:a="http://schemas.openxmlformats.org/drawingml/2006/main" prst="line">
          <a:avLst/>
        </a:prstGeom>
      </cdr:spPr>
      <cdr:style>
        <a:lnRef xmlns:a="http://schemas.openxmlformats.org/drawingml/2006/main" idx="1">
          <a:schemeClr val="accent2"/>
        </a:lnRef>
        <a:fillRef xmlns:a="http://schemas.openxmlformats.org/drawingml/2006/main" idx="0">
          <a:schemeClr val="accent2"/>
        </a:fillRef>
        <a:effectRef xmlns:a="http://schemas.openxmlformats.org/drawingml/2006/main" idx="0">
          <a:schemeClr val="accent2"/>
        </a:effectRef>
        <a:fontRef xmlns:a="http://schemas.openxmlformats.org/drawingml/2006/main" idx="minor">
          <a:schemeClr val="tx1"/>
        </a:fontRef>
      </cdr:style>
    </cdr:cxnSp>
  </cdr:relSizeAnchor>
</c:userShapes>
</file>

<file path=ppt/drawings/drawing7.xml><?xml version="1.0" encoding="utf-8"?>
<c:userShapes xmlns:c="http://schemas.openxmlformats.org/drawingml/2006/chart">
  <cdr:relSizeAnchor xmlns:cdr="http://schemas.openxmlformats.org/drawingml/2006/chartDrawing">
    <cdr:from>
      <cdr:x>0.60818</cdr:x>
      <cdr:y>0.10005</cdr:y>
    </cdr:from>
    <cdr:to>
      <cdr:x>0.86823</cdr:x>
      <cdr:y>0.28061</cdr:y>
    </cdr:to>
    <cdr:sp macro="" textlink="">
      <cdr:nvSpPr>
        <cdr:cNvPr id="2" name="TextBox 1"/>
        <cdr:cNvSpPr txBox="1"/>
      </cdr:nvSpPr>
      <cdr:spPr>
        <a:xfrm xmlns:a="http://schemas.openxmlformats.org/drawingml/2006/main">
          <a:off x="5281217" y="341818"/>
          <a:ext cx="2258186" cy="616889"/>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400" b="1" dirty="0">
              <a:solidFill>
                <a:schemeClr val="accent2">
                  <a:lumMod val="50000"/>
                </a:schemeClr>
              </a:solidFill>
              <a:latin typeface="Arial" panose="020B0604020202020204" pitchFamily="34" charset="0"/>
              <a:cs typeface="Arial" panose="020B0604020202020204" pitchFamily="34" charset="0"/>
            </a:rPr>
            <a:t>petroleum</a:t>
          </a:r>
          <a:r>
            <a:rPr lang="en-US" sz="1400" b="1" baseline="0" dirty="0">
              <a:solidFill>
                <a:schemeClr val="accent2">
                  <a:lumMod val="50000"/>
                </a:schemeClr>
              </a:solidFill>
              <a:latin typeface="Arial" panose="020B0604020202020204" pitchFamily="34" charset="0"/>
              <a:cs typeface="Arial" panose="020B0604020202020204" pitchFamily="34" charset="0"/>
            </a:rPr>
            <a:t> </a:t>
          </a:r>
          <a:r>
            <a:rPr lang="en-US" sz="1400" b="1" baseline="0" dirty="0" smtClean="0">
              <a:solidFill>
                <a:schemeClr val="accent2">
                  <a:lumMod val="50000"/>
                </a:schemeClr>
              </a:solidFill>
              <a:latin typeface="Arial" panose="020B0604020202020204" pitchFamily="34" charset="0"/>
              <a:cs typeface="Arial" panose="020B0604020202020204" pitchFamily="34" charset="0"/>
            </a:rPr>
            <a:t>and </a:t>
          </a:r>
          <a:r>
            <a:rPr lang="en-US" sz="1400" b="1" baseline="0" dirty="0">
              <a:solidFill>
                <a:schemeClr val="accent2">
                  <a:lumMod val="50000"/>
                </a:schemeClr>
              </a:solidFill>
              <a:latin typeface="Arial" panose="020B0604020202020204" pitchFamily="34" charset="0"/>
              <a:cs typeface="Arial" panose="020B0604020202020204" pitchFamily="34" charset="0"/>
            </a:rPr>
            <a:t>other liquids</a:t>
          </a:r>
        </a:p>
        <a:p xmlns:a="http://schemas.openxmlformats.org/drawingml/2006/main">
          <a:endParaRPr lang="en-US" sz="1400" b="1" dirty="0">
            <a:solidFill>
              <a:schemeClr val="accent2">
                <a:lumMod val="75000"/>
              </a:schemeClr>
            </a:solidFill>
          </a:endParaRPr>
        </a:p>
      </cdr:txBody>
    </cdr:sp>
  </cdr:relSizeAnchor>
  <cdr:relSizeAnchor xmlns:cdr="http://schemas.openxmlformats.org/drawingml/2006/chartDrawing">
    <cdr:from>
      <cdr:x>0.75833</cdr:x>
      <cdr:y>0.23607</cdr:y>
    </cdr:from>
    <cdr:to>
      <cdr:x>1</cdr:x>
      <cdr:y>0.33734</cdr:y>
    </cdr:to>
    <cdr:sp macro="" textlink="">
      <cdr:nvSpPr>
        <cdr:cNvPr id="3" name="TextBox 1"/>
        <cdr:cNvSpPr txBox="1"/>
      </cdr:nvSpPr>
      <cdr:spPr>
        <a:xfrm xmlns:a="http://schemas.openxmlformats.org/drawingml/2006/main">
          <a:off x="6585053" y="806531"/>
          <a:ext cx="2098572" cy="345992"/>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400" b="1" dirty="0">
              <a:solidFill>
                <a:srgbClr val="00B0F0"/>
              </a:solidFill>
              <a:latin typeface="Arial" panose="020B0604020202020204" pitchFamily="34" charset="0"/>
              <a:cs typeface="Arial" panose="020B0604020202020204" pitchFamily="34" charset="0"/>
            </a:rPr>
            <a:t>natural gas</a:t>
          </a:r>
          <a:endParaRPr lang="en-US" sz="1400" b="1" baseline="0" dirty="0">
            <a:solidFill>
              <a:srgbClr val="00B0F0"/>
            </a:solidFill>
            <a:latin typeface="Arial" panose="020B0604020202020204" pitchFamily="34" charset="0"/>
            <a:cs typeface="Arial" panose="020B0604020202020204" pitchFamily="34" charset="0"/>
          </a:endParaRPr>
        </a:p>
        <a:p xmlns:a="http://schemas.openxmlformats.org/drawingml/2006/main">
          <a:endParaRPr lang="en-US" sz="1400" b="1" dirty="0">
            <a:solidFill>
              <a:srgbClr val="00B0F0"/>
            </a:solidFill>
          </a:endParaRPr>
        </a:p>
      </cdr:txBody>
    </cdr:sp>
  </cdr:relSizeAnchor>
  <cdr:relSizeAnchor xmlns:cdr="http://schemas.openxmlformats.org/drawingml/2006/chartDrawing">
    <cdr:from>
      <cdr:x>0.60006</cdr:x>
      <cdr:y>0.26196</cdr:y>
    </cdr:from>
    <cdr:to>
      <cdr:x>0.80006</cdr:x>
      <cdr:y>0.3696</cdr:y>
    </cdr:to>
    <cdr:sp macro="" textlink="">
      <cdr:nvSpPr>
        <cdr:cNvPr id="4" name="TextBox 3"/>
        <cdr:cNvSpPr txBox="1"/>
      </cdr:nvSpPr>
      <cdr:spPr>
        <a:xfrm xmlns:a="http://schemas.openxmlformats.org/drawingml/2006/main">
          <a:off x="5210736" y="894999"/>
          <a:ext cx="1736725" cy="367755"/>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400" b="1" dirty="0">
              <a:solidFill>
                <a:schemeClr val="tx1"/>
              </a:solidFill>
              <a:latin typeface="Arial" panose="020B0604020202020204" pitchFamily="34" charset="0"/>
              <a:cs typeface="Arial" panose="020B0604020202020204" pitchFamily="34" charset="0"/>
            </a:rPr>
            <a:t>coal</a:t>
          </a:r>
        </a:p>
      </cdr:txBody>
    </cdr:sp>
  </cdr:relSizeAnchor>
  <cdr:relSizeAnchor xmlns:cdr="http://schemas.openxmlformats.org/drawingml/2006/chartDrawing">
    <cdr:from>
      <cdr:x>0.732</cdr:x>
      <cdr:y>0.4281</cdr:y>
    </cdr:from>
    <cdr:to>
      <cdr:x>0.97367</cdr:x>
      <cdr:y>0.52937</cdr:y>
    </cdr:to>
    <cdr:sp macro="" textlink="">
      <cdr:nvSpPr>
        <cdr:cNvPr id="5" name="TextBox 1"/>
        <cdr:cNvSpPr txBox="1"/>
      </cdr:nvSpPr>
      <cdr:spPr>
        <a:xfrm xmlns:a="http://schemas.openxmlformats.org/drawingml/2006/main">
          <a:off x="6356453" y="1462627"/>
          <a:ext cx="2098572" cy="345992"/>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400" b="1" dirty="0">
              <a:solidFill>
                <a:schemeClr val="accent6"/>
              </a:solidFill>
              <a:latin typeface="Arial" panose="020B0604020202020204" pitchFamily="34" charset="0"/>
              <a:cs typeface="Arial" panose="020B0604020202020204" pitchFamily="34" charset="0"/>
            </a:rPr>
            <a:t>renewables</a:t>
          </a:r>
          <a:endParaRPr lang="en-US" sz="1400" b="1" baseline="0" dirty="0">
            <a:solidFill>
              <a:schemeClr val="accent6"/>
            </a:solidFill>
            <a:latin typeface="Arial" panose="020B0604020202020204" pitchFamily="34" charset="0"/>
            <a:cs typeface="Arial" panose="020B0604020202020204" pitchFamily="34" charset="0"/>
          </a:endParaRPr>
        </a:p>
        <a:p xmlns:a="http://schemas.openxmlformats.org/drawingml/2006/main">
          <a:endParaRPr lang="en-US" sz="1400" b="1" dirty="0">
            <a:solidFill>
              <a:srgbClr val="C00000"/>
            </a:solidFill>
          </a:endParaRPr>
        </a:p>
      </cdr:txBody>
    </cdr:sp>
  </cdr:relSizeAnchor>
  <cdr:relSizeAnchor xmlns:cdr="http://schemas.openxmlformats.org/drawingml/2006/chartDrawing">
    <cdr:from>
      <cdr:x>0.73018</cdr:x>
      <cdr:y>0.68735</cdr:y>
    </cdr:from>
    <cdr:to>
      <cdr:x>0.97185</cdr:x>
      <cdr:y>0.78863</cdr:y>
    </cdr:to>
    <cdr:sp macro="" textlink="">
      <cdr:nvSpPr>
        <cdr:cNvPr id="6" name="TextBox 1"/>
        <cdr:cNvSpPr txBox="1"/>
      </cdr:nvSpPr>
      <cdr:spPr>
        <a:xfrm xmlns:a="http://schemas.openxmlformats.org/drawingml/2006/main">
          <a:off x="6340593" y="2348347"/>
          <a:ext cx="2098572" cy="346026"/>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400" b="1" dirty="0">
              <a:solidFill>
                <a:srgbClr val="C00000"/>
              </a:solidFill>
              <a:latin typeface="Arial" panose="020B0604020202020204" pitchFamily="34" charset="0"/>
              <a:cs typeface="Arial" panose="020B0604020202020204" pitchFamily="34" charset="0"/>
            </a:rPr>
            <a:t>nuclear</a:t>
          </a:r>
          <a:endParaRPr lang="en-US" sz="1400" b="1" baseline="0" dirty="0">
            <a:solidFill>
              <a:srgbClr val="C00000"/>
            </a:solidFill>
            <a:latin typeface="Arial" panose="020B0604020202020204" pitchFamily="34" charset="0"/>
            <a:cs typeface="Arial" panose="020B0604020202020204" pitchFamily="34" charset="0"/>
          </a:endParaRPr>
        </a:p>
        <a:p xmlns:a="http://schemas.openxmlformats.org/drawingml/2006/main">
          <a:endParaRPr lang="en-US" sz="1400" b="1" dirty="0">
            <a:solidFill>
              <a:schemeClr val="accent4">
                <a:lumMod val="75000"/>
              </a:schemeClr>
            </a:solidFill>
          </a:endParaRPr>
        </a:p>
      </cdr:txBody>
    </cdr:sp>
  </cdr:relSizeAnchor>
</c:userShapes>
</file>

<file path=ppt/drawings/drawing8.xml><?xml version="1.0" encoding="utf-8"?>
<c:userShapes xmlns:c="http://schemas.openxmlformats.org/drawingml/2006/chart">
  <cdr:relSizeAnchor xmlns:cdr="http://schemas.openxmlformats.org/drawingml/2006/chartDrawing">
    <cdr:from>
      <cdr:x>0.71656</cdr:x>
      <cdr:y>0.12353</cdr:y>
    </cdr:from>
    <cdr:to>
      <cdr:x>0.91656</cdr:x>
      <cdr:y>0.21381</cdr:y>
    </cdr:to>
    <cdr:sp macro="" textlink="">
      <cdr:nvSpPr>
        <cdr:cNvPr id="2" name="TextBox 1"/>
        <cdr:cNvSpPr txBox="1"/>
      </cdr:nvSpPr>
      <cdr:spPr>
        <a:xfrm xmlns:a="http://schemas.openxmlformats.org/drawingml/2006/main">
          <a:off x="6222299" y="430275"/>
          <a:ext cx="1736725" cy="314448"/>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400" b="1" dirty="0">
              <a:solidFill>
                <a:srgbClr val="A33340"/>
              </a:solidFill>
              <a:latin typeface="Arial" panose="020B0604020202020204" pitchFamily="34" charset="0"/>
              <a:cs typeface="Arial" panose="020B0604020202020204" pitchFamily="34" charset="0"/>
            </a:rPr>
            <a:t>n</a:t>
          </a:r>
          <a:r>
            <a:rPr lang="en-US" sz="1400" b="1" dirty="0" smtClean="0">
              <a:solidFill>
                <a:srgbClr val="A33340"/>
              </a:solidFill>
              <a:latin typeface="Arial" panose="020B0604020202020204" pitchFamily="34" charset="0"/>
              <a:cs typeface="Arial" panose="020B0604020202020204" pitchFamily="34" charset="0"/>
            </a:rPr>
            <a:t>on-OECD</a:t>
          </a:r>
          <a:endParaRPr lang="en-US" sz="1400" b="1" dirty="0">
            <a:solidFill>
              <a:srgbClr val="A33340"/>
            </a:solidFill>
            <a:latin typeface="Arial" panose="020B0604020202020204" pitchFamily="34" charset="0"/>
            <a:cs typeface="Arial" panose="020B0604020202020204" pitchFamily="34" charset="0"/>
          </a:endParaRPr>
        </a:p>
      </cdr:txBody>
    </cdr:sp>
  </cdr:relSizeAnchor>
  <cdr:relSizeAnchor xmlns:cdr="http://schemas.openxmlformats.org/drawingml/2006/chartDrawing">
    <cdr:from>
      <cdr:x>0.77281</cdr:x>
      <cdr:y>0.4301</cdr:y>
    </cdr:from>
    <cdr:to>
      <cdr:x>0.97281</cdr:x>
      <cdr:y>0.52037</cdr:y>
    </cdr:to>
    <cdr:sp macro="" textlink="">
      <cdr:nvSpPr>
        <cdr:cNvPr id="3" name="TextBox 1"/>
        <cdr:cNvSpPr txBox="1"/>
      </cdr:nvSpPr>
      <cdr:spPr>
        <a:xfrm xmlns:a="http://schemas.openxmlformats.org/drawingml/2006/main">
          <a:off x="6710753" y="1498068"/>
          <a:ext cx="1736725" cy="314413"/>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400" b="1" dirty="0">
              <a:solidFill>
                <a:schemeClr val="tx2"/>
              </a:solidFill>
              <a:latin typeface="Arial" panose="020B0604020202020204" pitchFamily="34" charset="0"/>
              <a:cs typeface="Arial" panose="020B0604020202020204" pitchFamily="34" charset="0"/>
            </a:rPr>
            <a:t>OECD</a:t>
          </a:r>
        </a:p>
      </cdr:txBody>
    </cdr:sp>
  </cdr:relSizeAnchor>
  <cdr:relSizeAnchor xmlns:cdr="http://schemas.openxmlformats.org/drawingml/2006/chartDrawing">
    <cdr:from>
      <cdr:x>0.51263</cdr:x>
      <cdr:y>0.09904</cdr:y>
    </cdr:from>
    <cdr:to>
      <cdr:x>0.51263</cdr:x>
      <cdr:y>0.90095</cdr:y>
    </cdr:to>
    <cdr:cxnSp macro="">
      <cdr:nvCxnSpPr>
        <cdr:cNvPr id="5" name="Straight Connector 4"/>
        <cdr:cNvCxnSpPr/>
      </cdr:nvCxnSpPr>
      <cdr:spPr>
        <a:xfrm xmlns:a="http://schemas.openxmlformats.org/drawingml/2006/main" flipV="1">
          <a:off x="4451463" y="344977"/>
          <a:ext cx="1" cy="2793077"/>
        </a:xfrm>
        <a:prstGeom xmlns:a="http://schemas.openxmlformats.org/drawingml/2006/main" prst="line">
          <a:avLst/>
        </a:prstGeom>
        <a:ln xmlns:a="http://schemas.openxmlformats.org/drawingml/2006/main" w="12700">
          <a:solidFill>
            <a:schemeClr val="bg1">
              <a:lumMod val="65000"/>
            </a:schemeClr>
          </a:solidFill>
          <a:prstDash val="lgDash"/>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dr:relSizeAnchor xmlns:cdr="http://schemas.openxmlformats.org/drawingml/2006/chartDrawing">
    <cdr:from>
      <cdr:x>0.47814</cdr:x>
      <cdr:y>0.00374</cdr:y>
    </cdr:from>
    <cdr:to>
      <cdr:x>0.54002</cdr:x>
      <cdr:y>0.08625</cdr:y>
    </cdr:to>
    <cdr:sp macro="" textlink="">
      <cdr:nvSpPr>
        <cdr:cNvPr id="6" name="TextBox 5"/>
        <cdr:cNvSpPr txBox="1"/>
      </cdr:nvSpPr>
      <cdr:spPr>
        <a:xfrm xmlns:a="http://schemas.openxmlformats.org/drawingml/2006/main">
          <a:off x="4151979" y="13030"/>
          <a:ext cx="537381" cy="287385"/>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400" b="1" dirty="0">
              <a:latin typeface="Arial" panose="020B0604020202020204" pitchFamily="34" charset="0"/>
              <a:cs typeface="Arial" panose="020B0604020202020204" pitchFamily="34" charset="0"/>
            </a:rPr>
            <a:t>2015</a:t>
          </a:r>
        </a:p>
      </cdr:txBody>
    </cdr:sp>
  </cdr:relSizeAnchor>
</c:userShapes>
</file>

<file path=ppt/drawings/drawing9.xml><?xml version="1.0" encoding="utf-8"?>
<c:userShapes xmlns:c="http://schemas.openxmlformats.org/drawingml/2006/chart">
  <cdr:relSizeAnchor xmlns:cdr="http://schemas.openxmlformats.org/drawingml/2006/chartDrawing">
    <cdr:from>
      <cdr:x>0.24198</cdr:x>
      <cdr:y>0.11854</cdr:y>
    </cdr:from>
    <cdr:to>
      <cdr:x>0.84201</cdr:x>
      <cdr:y>0.77346</cdr:y>
    </cdr:to>
    <cdr:sp macro="" textlink="">
      <cdr:nvSpPr>
        <cdr:cNvPr id="2" name="TextBox 1"/>
        <cdr:cNvSpPr txBox="1"/>
      </cdr:nvSpPr>
      <cdr:spPr>
        <a:xfrm xmlns:a="http://schemas.openxmlformats.org/drawingml/2006/main">
          <a:off x="471039" y="430609"/>
          <a:ext cx="1168044" cy="2379092"/>
        </a:xfrm>
        <a:prstGeom xmlns:a="http://schemas.openxmlformats.org/drawingml/2006/main" prst="rect">
          <a:avLst/>
        </a:prstGeom>
        <a:noFill xmlns:a="http://schemas.openxmlformats.org/drawingml/2006/main"/>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200" b="1" dirty="0" smtClean="0">
              <a:solidFill>
                <a:srgbClr val="C00000"/>
              </a:solidFill>
              <a:latin typeface="Arial "/>
              <a:cs typeface="Arial" panose="020B0604020202020204" pitchFamily="34" charset="0"/>
            </a:rPr>
            <a:t>    </a:t>
          </a:r>
        </a:p>
        <a:p xmlns:a="http://schemas.openxmlformats.org/drawingml/2006/main">
          <a:endParaRPr lang="en-US" sz="1200" b="1" dirty="0">
            <a:solidFill>
              <a:srgbClr val="C00000"/>
            </a:solidFill>
            <a:latin typeface="Arial "/>
            <a:cs typeface="Arial" panose="020B0604020202020204" pitchFamily="34" charset="0"/>
          </a:endParaRPr>
        </a:p>
        <a:p xmlns:a="http://schemas.openxmlformats.org/drawingml/2006/main">
          <a:endParaRPr lang="en-US" sz="1200" b="1" dirty="0" smtClean="0">
            <a:solidFill>
              <a:srgbClr val="C00000"/>
            </a:solidFill>
            <a:latin typeface="Arial "/>
            <a:cs typeface="Arial" panose="020B0604020202020204" pitchFamily="34" charset="0"/>
          </a:endParaRPr>
        </a:p>
        <a:p xmlns:a="http://schemas.openxmlformats.org/drawingml/2006/main">
          <a:endParaRPr lang="en-US" sz="1200" b="1" dirty="0" smtClean="0">
            <a:solidFill>
              <a:srgbClr val="C00000"/>
            </a:solidFill>
            <a:latin typeface="Arial "/>
            <a:cs typeface="Arial" panose="020B0604020202020204" pitchFamily="34" charset="0"/>
          </a:endParaRPr>
        </a:p>
        <a:p xmlns:a="http://schemas.openxmlformats.org/drawingml/2006/main">
          <a:endParaRPr lang="en-US" sz="1200" b="1" dirty="0">
            <a:solidFill>
              <a:srgbClr val="C00000"/>
            </a:solidFill>
            <a:latin typeface="Arial "/>
            <a:cs typeface="Arial" panose="020B0604020202020204" pitchFamily="34" charset="0"/>
          </a:endParaRPr>
        </a:p>
        <a:p xmlns:a="http://schemas.openxmlformats.org/drawingml/2006/main">
          <a:r>
            <a:rPr lang="en-US" sz="1200" b="1" dirty="0" smtClean="0">
              <a:solidFill>
                <a:srgbClr val="C00000"/>
              </a:solidFill>
              <a:latin typeface="Arial "/>
              <a:cs typeface="Arial" panose="020B0604020202020204" pitchFamily="34" charset="0"/>
            </a:rPr>
            <a:t>     </a:t>
          </a:r>
          <a:r>
            <a:rPr lang="en-US" sz="1200" b="1" dirty="0" smtClean="0">
              <a:solidFill>
                <a:srgbClr val="A33340"/>
              </a:solidFill>
              <a:latin typeface="Arial "/>
              <a:cs typeface="Arial" panose="020B0604020202020204" pitchFamily="34" charset="0"/>
            </a:rPr>
            <a:t>non-OECD</a:t>
          </a:r>
          <a:endParaRPr lang="en-US" sz="1200" b="1" dirty="0">
            <a:solidFill>
              <a:srgbClr val="A33340"/>
            </a:solidFill>
            <a:latin typeface="Arial "/>
            <a:cs typeface="Arial" panose="020B0604020202020204" pitchFamily="34" charset="0"/>
          </a:endParaRPr>
        </a:p>
        <a:p xmlns:a="http://schemas.openxmlformats.org/drawingml/2006/main">
          <a:endParaRPr lang="en-US" sz="1200" dirty="0">
            <a:solidFill>
              <a:schemeClr val="accent5"/>
            </a:solidFill>
            <a:latin typeface="Arial "/>
          </a:endParaRPr>
        </a:p>
        <a:p xmlns:a="http://schemas.openxmlformats.org/drawingml/2006/main">
          <a:endParaRPr lang="en-US" sz="1200" dirty="0">
            <a:solidFill>
              <a:schemeClr val="accent5"/>
            </a:solidFill>
            <a:latin typeface="Arial "/>
          </a:endParaRPr>
        </a:p>
        <a:p xmlns:a="http://schemas.openxmlformats.org/drawingml/2006/main">
          <a:endParaRPr lang="en-US" sz="1200" dirty="0" smtClean="0">
            <a:solidFill>
              <a:schemeClr val="accent5"/>
            </a:solidFill>
            <a:latin typeface="Arial "/>
          </a:endParaRPr>
        </a:p>
        <a:p xmlns:a="http://schemas.openxmlformats.org/drawingml/2006/main">
          <a:endParaRPr lang="en-US" sz="1200" dirty="0">
            <a:solidFill>
              <a:schemeClr val="accent5"/>
            </a:solidFill>
            <a:latin typeface="Arial "/>
          </a:endParaRPr>
        </a:p>
        <a:p xmlns:a="http://schemas.openxmlformats.org/drawingml/2006/main">
          <a:endParaRPr lang="en-US" sz="1200" dirty="0">
            <a:solidFill>
              <a:schemeClr val="accent5"/>
            </a:solidFill>
            <a:latin typeface="Arial "/>
          </a:endParaRPr>
        </a:p>
        <a:p xmlns:a="http://schemas.openxmlformats.org/drawingml/2006/main">
          <a:r>
            <a:rPr lang="en-US" sz="1200" b="1" dirty="0">
              <a:solidFill>
                <a:schemeClr val="tx2"/>
              </a:solidFill>
              <a:latin typeface="Arial "/>
              <a:cs typeface="Arial" panose="020B0604020202020204" pitchFamily="34" charset="0"/>
            </a:rPr>
            <a:t>OECD</a:t>
          </a:r>
        </a:p>
      </cdr:txBody>
    </cdr:sp>
  </cdr:relSizeAnchor>
</c:userShapes>
</file>

<file path=ppt/drawings/drawing10.xml><?xml version="1.0" encoding="utf-8"?>
<c:userShapes xmlns:c="http://schemas.openxmlformats.org/drawingml/2006/chart">
  <cdr:relSizeAnchor xmlns:cdr="http://schemas.openxmlformats.org/drawingml/2006/chartDrawing">
    <cdr:from>
      <cdr:x>0.06864</cdr:x>
      <cdr:y>0.06245</cdr:y>
    </cdr:from>
    <cdr:to>
      <cdr:x>0.25669</cdr:x>
      <cdr:y>0.39466</cdr:y>
    </cdr:to>
    <cdr:sp macro="" textlink="">
      <cdr:nvSpPr>
        <cdr:cNvPr id="3" name="TextBox 2"/>
        <cdr:cNvSpPr txBox="1"/>
      </cdr:nvSpPr>
      <cdr:spPr>
        <a:xfrm xmlns:a="http://schemas.openxmlformats.org/drawingml/2006/main">
          <a:off x="596044" y="219075"/>
          <a:ext cx="1632956" cy="1165381"/>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400" b="1" dirty="0">
              <a:solidFill>
                <a:schemeClr val="accent1"/>
              </a:solidFill>
              <a:latin typeface="Arial" panose="020B0604020202020204" pitchFamily="34" charset="0"/>
              <a:cs typeface="Arial" panose="020B0604020202020204" pitchFamily="34" charset="0"/>
            </a:rPr>
            <a:t>energy</a:t>
          </a:r>
          <a:r>
            <a:rPr lang="en-US" sz="1400" b="1" baseline="0" dirty="0">
              <a:solidFill>
                <a:schemeClr val="accent1"/>
              </a:solidFill>
              <a:latin typeface="Arial" panose="020B0604020202020204" pitchFamily="34" charset="0"/>
              <a:cs typeface="Arial" panose="020B0604020202020204" pitchFamily="34" charset="0"/>
            </a:rPr>
            <a:t> intensity</a:t>
          </a:r>
        </a:p>
        <a:p xmlns:a="http://schemas.openxmlformats.org/drawingml/2006/main">
          <a:r>
            <a:rPr lang="en-US" sz="1400" b="1" baseline="0" dirty="0">
              <a:solidFill>
                <a:schemeClr val="accent2"/>
              </a:solidFill>
              <a:latin typeface="Arial" panose="020B0604020202020204" pitchFamily="34" charset="0"/>
              <a:cs typeface="Arial" panose="020B0604020202020204" pitchFamily="34" charset="0"/>
            </a:rPr>
            <a:t>   GDP per capita</a:t>
          </a:r>
        </a:p>
        <a:p xmlns:a="http://schemas.openxmlformats.org/drawingml/2006/main">
          <a:r>
            <a:rPr lang="en-US" sz="1400" b="1" baseline="0" dirty="0">
              <a:solidFill>
                <a:schemeClr val="accent3"/>
              </a:solidFill>
              <a:latin typeface="Arial" panose="020B0604020202020204" pitchFamily="34" charset="0"/>
              <a:cs typeface="Arial" panose="020B0604020202020204" pitchFamily="34" charset="0"/>
            </a:rPr>
            <a:t>        population</a:t>
          </a:r>
          <a:endParaRPr lang="en-US" sz="1400" b="1" dirty="0">
            <a:solidFill>
              <a:schemeClr val="accent3"/>
            </a:solidFill>
            <a:latin typeface="Arial" panose="020B0604020202020204" pitchFamily="34" charset="0"/>
            <a:cs typeface="Arial" panose="020B0604020202020204" pitchFamily="34" charset="0"/>
          </a:endParaRPr>
        </a:p>
      </cdr:txBody>
    </cdr:sp>
  </cdr:relSizeAnchor>
  <cdr:relSizeAnchor xmlns:cdr="http://schemas.openxmlformats.org/drawingml/2006/chartDrawing">
    <cdr:from>
      <cdr:x>0.10159</cdr:x>
      <cdr:y>0.22986</cdr:y>
    </cdr:from>
    <cdr:to>
      <cdr:x>0.10159</cdr:x>
      <cdr:y>0.36493</cdr:y>
    </cdr:to>
    <cdr:cxnSp macro="">
      <cdr:nvCxnSpPr>
        <cdr:cNvPr id="5" name="Straight Connector 4"/>
        <cdr:cNvCxnSpPr/>
      </cdr:nvCxnSpPr>
      <cdr:spPr>
        <a:xfrm xmlns:a="http://schemas.openxmlformats.org/drawingml/2006/main">
          <a:off x="882177" y="806335"/>
          <a:ext cx="0" cy="473825"/>
        </a:xfrm>
        <a:prstGeom xmlns:a="http://schemas.openxmlformats.org/drawingml/2006/main" prst="line">
          <a:avLst/>
        </a:prstGeom>
        <a:ln xmlns:a="http://schemas.openxmlformats.org/drawingml/2006/main">
          <a:solidFill>
            <a:schemeClr val="accent2"/>
          </a:solidFill>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dr:relSizeAnchor xmlns:cdr="http://schemas.openxmlformats.org/drawingml/2006/chartDrawing">
    <cdr:from>
      <cdr:x>0.13213</cdr:x>
      <cdr:y>0.28436</cdr:y>
    </cdr:from>
    <cdr:to>
      <cdr:x>0.13213</cdr:x>
      <cdr:y>0.43365</cdr:y>
    </cdr:to>
    <cdr:cxnSp macro="">
      <cdr:nvCxnSpPr>
        <cdr:cNvPr id="7" name="Straight Connector 6"/>
        <cdr:cNvCxnSpPr/>
      </cdr:nvCxnSpPr>
      <cdr:spPr>
        <a:xfrm xmlns:a="http://schemas.openxmlformats.org/drawingml/2006/main">
          <a:off x="1147353" y="997527"/>
          <a:ext cx="0" cy="523702"/>
        </a:xfrm>
        <a:prstGeom xmlns:a="http://schemas.openxmlformats.org/drawingml/2006/main" prst="line">
          <a:avLst/>
        </a:prstGeom>
        <a:ln xmlns:a="http://schemas.openxmlformats.org/drawingml/2006/main">
          <a:solidFill>
            <a:schemeClr val="bg1">
              <a:lumMod val="65000"/>
            </a:schemeClr>
          </a:solidFill>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dr:relSizeAnchor xmlns:cdr="http://schemas.openxmlformats.org/drawingml/2006/chartDrawing">
    <cdr:from>
      <cdr:x>0.0834</cdr:x>
      <cdr:y>0.17299</cdr:y>
    </cdr:from>
    <cdr:to>
      <cdr:x>0.0834</cdr:x>
      <cdr:y>0.5</cdr:y>
    </cdr:to>
    <cdr:cxnSp macro="">
      <cdr:nvCxnSpPr>
        <cdr:cNvPr id="9" name="Straight Connector 8"/>
        <cdr:cNvCxnSpPr/>
      </cdr:nvCxnSpPr>
      <cdr:spPr>
        <a:xfrm xmlns:a="http://schemas.openxmlformats.org/drawingml/2006/main">
          <a:off x="724189" y="606829"/>
          <a:ext cx="0" cy="1147156"/>
        </a:xfrm>
        <a:prstGeom xmlns:a="http://schemas.openxmlformats.org/drawingml/2006/main" prst="line">
          <a:avLst/>
        </a:prstGeom>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userShapes>
</file>

<file path=ppt/drawings/drawing11.xml><?xml version="1.0" encoding="utf-8"?>
<c:userShapes xmlns:c="http://schemas.openxmlformats.org/drawingml/2006/chart">
  <cdr:relSizeAnchor xmlns:cdr="http://schemas.openxmlformats.org/drawingml/2006/chartDrawing">
    <cdr:from>
      <cdr:x>0.53415</cdr:x>
      <cdr:y>0.32054</cdr:y>
    </cdr:from>
    <cdr:to>
      <cdr:x>0.67738</cdr:x>
      <cdr:y>0.37262</cdr:y>
    </cdr:to>
    <cdr:sp macro="" textlink="">
      <cdr:nvSpPr>
        <cdr:cNvPr id="2" name="TextBox 1"/>
        <cdr:cNvSpPr txBox="1"/>
      </cdr:nvSpPr>
      <cdr:spPr bwMode="auto">
        <a:xfrm xmlns:a="http://schemas.openxmlformats.org/drawingml/2006/main">
          <a:off x="2094089" y="1190707"/>
          <a:ext cx="561516" cy="193464"/>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square" lIns="0" tIns="0" rIns="0" rtlCol="0">
          <a:prstTxWarp prst="textNoShape">
            <a:avLst/>
          </a:prstTxWarp>
        </a:bodyPr>
        <a:lstStyle xmlns:a="http://schemas.openxmlformats.org/drawingml/2006/main"/>
        <a:p xmlns:a="http://schemas.openxmlformats.org/drawingml/2006/main">
          <a:pPr eaLnBrk="0" hangingPunct="0"/>
          <a:r>
            <a:rPr lang="en-US" sz="1200" b="1" i="0" dirty="0" smtClean="0">
              <a:solidFill>
                <a:schemeClr val="tx2"/>
              </a:solidFill>
              <a:latin typeface="+mn-lt"/>
              <a:ea typeface="Times New Roman" charset="0"/>
              <a:cs typeface="Times New Roman" charset="0"/>
            </a:rPr>
            <a:t>OECD</a:t>
          </a:r>
        </a:p>
      </cdr:txBody>
    </cdr:sp>
  </cdr:relSizeAnchor>
  <cdr:relSizeAnchor xmlns:cdr="http://schemas.openxmlformats.org/drawingml/2006/chartDrawing">
    <cdr:from>
      <cdr:x>0.59331</cdr:x>
      <cdr:y>0.10247</cdr:y>
    </cdr:from>
    <cdr:to>
      <cdr:x>0.83405</cdr:x>
      <cdr:y>0.15514</cdr:y>
    </cdr:to>
    <cdr:sp macro="" textlink="">
      <cdr:nvSpPr>
        <cdr:cNvPr id="3" name="TextBox 1"/>
        <cdr:cNvSpPr txBox="1"/>
      </cdr:nvSpPr>
      <cdr:spPr bwMode="auto">
        <a:xfrm xmlns:a="http://schemas.openxmlformats.org/drawingml/2006/main">
          <a:off x="2326011" y="380668"/>
          <a:ext cx="943792" cy="195656"/>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1" i="0" dirty="0" smtClean="0">
              <a:solidFill>
                <a:schemeClr val="accent5"/>
              </a:solidFill>
              <a:latin typeface="+mn-lt"/>
              <a:ea typeface="Times New Roman" charset="0"/>
              <a:cs typeface="Times New Roman" charset="0"/>
            </a:rPr>
            <a:t>non-OECD</a:t>
          </a:r>
        </a:p>
      </cdr:txBody>
    </cdr:sp>
  </cdr:relSizeAnchor>
  <cdr:relSizeAnchor xmlns:cdr="http://schemas.openxmlformats.org/drawingml/2006/chartDrawing">
    <cdr:from>
      <cdr:x>0.14718</cdr:x>
      <cdr:y>0.02975</cdr:y>
    </cdr:from>
    <cdr:to>
      <cdr:x>0.94542</cdr:x>
      <cdr:y>0.10296</cdr:y>
    </cdr:to>
    <cdr:sp macro="" textlink="">
      <cdr:nvSpPr>
        <cdr:cNvPr id="4" name="TextBox 1"/>
        <cdr:cNvSpPr txBox="1"/>
      </cdr:nvSpPr>
      <cdr:spPr bwMode="auto">
        <a:xfrm xmlns:a="http://schemas.openxmlformats.org/drawingml/2006/main">
          <a:off x="577006" y="110511"/>
          <a:ext cx="3129403" cy="271943"/>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1" i="0" dirty="0" smtClean="0">
              <a:solidFill>
                <a:srgbClr val="333333"/>
              </a:solidFill>
              <a:latin typeface="+mn-lt"/>
              <a:ea typeface="Times New Roman" charset="0"/>
              <a:cs typeface="Times New Roman" charset="0"/>
            </a:rPr>
            <a:t>2015                           2040</a:t>
          </a:r>
        </a:p>
      </cdr:txBody>
    </cdr:sp>
  </cdr:relSizeAnchor>
  <cdr:relSizeAnchor xmlns:cdr="http://schemas.openxmlformats.org/drawingml/2006/chartDrawing">
    <cdr:from>
      <cdr:x>0.3103</cdr:x>
      <cdr:y>0.09247</cdr:y>
    </cdr:from>
    <cdr:to>
      <cdr:x>0.3103</cdr:x>
      <cdr:y>0.84212</cdr:y>
    </cdr:to>
    <cdr:cxnSp macro="">
      <cdr:nvCxnSpPr>
        <cdr:cNvPr id="5" name="Straight Connector 4"/>
        <cdr:cNvCxnSpPr/>
      </cdr:nvCxnSpPr>
      <cdr:spPr bwMode="auto">
        <a:xfrm xmlns:a="http://schemas.openxmlformats.org/drawingml/2006/main" flipV="1">
          <a:off x="1216487" y="343496"/>
          <a:ext cx="0" cy="2784770"/>
        </a:xfrm>
        <a:prstGeom xmlns:a="http://schemas.openxmlformats.org/drawingml/2006/main" prst="line">
          <a:avLst/>
        </a:prstGeom>
        <a:solidFill xmlns:a="http://schemas.openxmlformats.org/drawingml/2006/main">
          <a:schemeClr val="accent1"/>
        </a:solidFill>
        <a:ln xmlns:a="http://schemas.openxmlformats.org/drawingml/2006/main" w="9525" cap="flat" cmpd="sng" algn="ctr">
          <a:solidFill>
            <a:schemeClr val="bg1">
              <a:lumMod val="75000"/>
            </a:schemeClr>
          </a:solidFill>
          <a:prstDash val="lgDash"/>
          <a:round/>
          <a:headEnd type="none" w="med" len="med"/>
          <a:tailEnd type="none" w="med" len="med"/>
        </a:ln>
        <a:effectLst xmlns:a="http://schemas.openxmlformats.org/drawingml/2006/main"/>
      </cdr:spPr>
    </cdr:cxnSp>
  </cdr:relSizeAnchor>
</c:userShapes>
</file>

<file path=ppt/drawings/drawing12.xml><?xml version="1.0" encoding="utf-8"?>
<c:userShapes xmlns:c="http://schemas.openxmlformats.org/drawingml/2006/chart">
  <cdr:relSizeAnchor xmlns:cdr="http://schemas.openxmlformats.org/drawingml/2006/chartDrawing">
    <cdr:from>
      <cdr:x>0.77829</cdr:x>
      <cdr:y>0.19271</cdr:y>
    </cdr:from>
    <cdr:to>
      <cdr:x>0.99653</cdr:x>
      <cdr:y>0.97917</cdr:y>
    </cdr:to>
    <cdr:sp macro="" textlink="">
      <cdr:nvSpPr>
        <cdr:cNvPr id="2" name="TextBox 1"/>
        <cdr:cNvSpPr txBox="1"/>
      </cdr:nvSpPr>
      <cdr:spPr bwMode="auto">
        <a:xfrm xmlns:a="http://schemas.openxmlformats.org/drawingml/2006/main">
          <a:off x="2298699" y="528638"/>
          <a:ext cx="644563" cy="2157421"/>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square" lIns="0" tIns="0" rIns="0" rtlCol="0">
          <a:prstTxWarp prst="textNoShape">
            <a:avLst/>
          </a:prstTxWarp>
        </a:bodyPr>
        <a:lstStyle xmlns:a="http://schemas.openxmlformats.org/drawingml/2006/main"/>
        <a:p xmlns:a="http://schemas.openxmlformats.org/drawingml/2006/main">
          <a:pPr eaLnBrk="0" hangingPunct="0"/>
          <a:endParaRPr lang="en-US" sz="1200" b="1" i="0" dirty="0" smtClean="0">
            <a:solidFill>
              <a:schemeClr val="accent3"/>
            </a:solidFill>
            <a:latin typeface="+mn-lt"/>
            <a:ea typeface="Times New Roman" charset="0"/>
            <a:cs typeface="Times New Roman" charset="0"/>
          </a:endParaRPr>
        </a:p>
        <a:p xmlns:a="http://schemas.openxmlformats.org/drawingml/2006/main">
          <a:pPr eaLnBrk="0" hangingPunct="0"/>
          <a:r>
            <a:rPr lang="en-US" sz="1200" b="1" i="0" dirty="0" smtClean="0">
              <a:solidFill>
                <a:schemeClr val="accent3"/>
              </a:solidFill>
              <a:latin typeface="+mn-lt"/>
              <a:ea typeface="Times New Roman" charset="0"/>
              <a:cs typeface="Times New Roman" charset="0"/>
            </a:rPr>
            <a:t>other liquid fuels</a:t>
          </a:r>
        </a:p>
        <a:p xmlns:a="http://schemas.openxmlformats.org/drawingml/2006/main">
          <a:pPr eaLnBrk="0" hangingPunct="0"/>
          <a:endParaRPr lang="en-US" sz="700" b="1" i="0" dirty="0" smtClean="0">
            <a:solidFill>
              <a:schemeClr val="accent3"/>
            </a:solidFill>
            <a:latin typeface="+mn-lt"/>
            <a:ea typeface="Times New Roman" charset="0"/>
            <a:cs typeface="Times New Roman" charset="0"/>
          </a:endParaRPr>
        </a:p>
        <a:p xmlns:a="http://schemas.openxmlformats.org/drawingml/2006/main">
          <a:pPr eaLnBrk="0" hangingPunct="0"/>
          <a:endParaRPr lang="en-US" sz="1200" b="1" i="0" dirty="0" smtClean="0">
            <a:solidFill>
              <a:schemeClr val="accent2"/>
            </a:solidFill>
            <a:latin typeface="+mn-lt"/>
            <a:ea typeface="Times New Roman" charset="0"/>
            <a:cs typeface="Times New Roman" charset="0"/>
          </a:endParaRPr>
        </a:p>
        <a:p xmlns:a="http://schemas.openxmlformats.org/drawingml/2006/main">
          <a:pPr eaLnBrk="0" hangingPunct="0"/>
          <a:r>
            <a:rPr lang="en-US" sz="1200" b="1" i="0" dirty="0" smtClean="0">
              <a:solidFill>
                <a:schemeClr val="accent2"/>
              </a:solidFill>
              <a:latin typeface="+mn-lt"/>
              <a:ea typeface="Times New Roman" charset="0"/>
              <a:cs typeface="Times New Roman" charset="0"/>
            </a:rPr>
            <a:t>non-OPEC</a:t>
          </a:r>
        </a:p>
        <a:p xmlns:a="http://schemas.openxmlformats.org/drawingml/2006/main">
          <a:pPr eaLnBrk="0" hangingPunct="0"/>
          <a:r>
            <a:rPr lang="en-US" sz="1200" b="1" i="0" dirty="0" smtClean="0">
              <a:solidFill>
                <a:schemeClr val="accent2"/>
              </a:solidFill>
              <a:latin typeface="+mn-lt"/>
              <a:ea typeface="Times New Roman" charset="0"/>
              <a:cs typeface="Times New Roman" charset="0"/>
            </a:rPr>
            <a:t>crude</a:t>
          </a:r>
          <a:r>
            <a:rPr lang="en-US" sz="1200" b="1" i="0" baseline="0" dirty="0" smtClean="0">
              <a:solidFill>
                <a:schemeClr val="accent2"/>
              </a:solidFill>
              <a:latin typeface="+mn-lt"/>
              <a:ea typeface="Times New Roman" charset="0"/>
              <a:cs typeface="Times New Roman" charset="0"/>
            </a:rPr>
            <a:t> and </a:t>
          </a:r>
        </a:p>
        <a:p xmlns:a="http://schemas.openxmlformats.org/drawingml/2006/main">
          <a:pPr eaLnBrk="0" hangingPunct="0"/>
          <a:r>
            <a:rPr lang="en-US" sz="1200" b="1" i="0" baseline="0" dirty="0" smtClean="0">
              <a:solidFill>
                <a:schemeClr val="accent2"/>
              </a:solidFill>
              <a:latin typeface="+mn-lt"/>
              <a:ea typeface="Times New Roman" charset="0"/>
              <a:cs typeface="Times New Roman" charset="0"/>
            </a:rPr>
            <a:t>lease condensate</a:t>
          </a:r>
        </a:p>
        <a:p xmlns:a="http://schemas.openxmlformats.org/drawingml/2006/main">
          <a:pPr eaLnBrk="0" hangingPunct="0"/>
          <a:endParaRPr lang="en-US" sz="1200" b="1" i="0" baseline="0" dirty="0" smtClean="0">
            <a:solidFill>
              <a:schemeClr val="accent2"/>
            </a:solidFill>
            <a:latin typeface="+mn-lt"/>
            <a:ea typeface="Times New Roman" charset="0"/>
            <a:cs typeface="Times New Roman" charset="0"/>
          </a:endParaRPr>
        </a:p>
        <a:p xmlns:a="http://schemas.openxmlformats.org/drawingml/2006/main">
          <a:pPr eaLnBrk="0" hangingPunct="0"/>
          <a:r>
            <a:rPr lang="en-US" sz="1200" b="1" i="0" baseline="0" dirty="0" smtClean="0">
              <a:solidFill>
                <a:schemeClr val="accent1"/>
              </a:solidFill>
              <a:latin typeface="+mn-lt"/>
              <a:ea typeface="Times New Roman" charset="0"/>
              <a:cs typeface="Times New Roman" charset="0"/>
            </a:rPr>
            <a:t>OPEC crude and lease condensate</a:t>
          </a:r>
          <a:endParaRPr lang="en-US" sz="1200" b="1" i="0" dirty="0" smtClean="0">
            <a:solidFill>
              <a:schemeClr val="accent1"/>
            </a:solidFill>
            <a:latin typeface="+mn-lt"/>
            <a:ea typeface="Times New Roman" charset="0"/>
            <a:cs typeface="Times New Roman" charset="0"/>
          </a:endParaRPr>
        </a:p>
      </cdr:txBody>
    </cdr:sp>
  </cdr:relSizeAnchor>
  <cdr:relSizeAnchor xmlns:cdr="http://schemas.openxmlformats.org/drawingml/2006/chartDrawing">
    <cdr:from>
      <cdr:x>0.27907</cdr:x>
      <cdr:y>0.087</cdr:y>
    </cdr:from>
    <cdr:to>
      <cdr:x>0.27907</cdr:x>
      <cdr:y>0.83362</cdr:y>
    </cdr:to>
    <cdr:cxnSp macro="">
      <cdr:nvCxnSpPr>
        <cdr:cNvPr id="6" name="Straight Connector 5"/>
        <cdr:cNvCxnSpPr/>
      </cdr:nvCxnSpPr>
      <cdr:spPr bwMode="auto">
        <a:xfrm xmlns:a="http://schemas.openxmlformats.org/drawingml/2006/main" flipV="1">
          <a:off x="1206300" y="324507"/>
          <a:ext cx="0" cy="2784770"/>
        </a:xfrm>
        <a:prstGeom xmlns:a="http://schemas.openxmlformats.org/drawingml/2006/main" prst="line">
          <a:avLst/>
        </a:prstGeom>
        <a:solidFill xmlns:a="http://schemas.openxmlformats.org/drawingml/2006/main">
          <a:schemeClr val="accent1"/>
        </a:solidFill>
        <a:ln xmlns:a="http://schemas.openxmlformats.org/drawingml/2006/main" w="9525" cap="flat" cmpd="sng" algn="ctr">
          <a:solidFill>
            <a:schemeClr val="bg1">
              <a:lumMod val="75000"/>
            </a:schemeClr>
          </a:solidFill>
          <a:prstDash val="lgDash"/>
          <a:round/>
          <a:headEnd type="none" w="med" len="med"/>
          <a:tailEnd type="none" w="med" len="med"/>
        </a:ln>
        <a:effectLst xmlns:a="http://schemas.openxmlformats.org/drawingml/2006/main"/>
      </cdr:spPr>
    </cdr:cxnSp>
  </cdr:relSizeAnchor>
  <cdr:relSizeAnchor xmlns:cdr="http://schemas.openxmlformats.org/drawingml/2006/chartDrawing">
    <cdr:from>
      <cdr:x>0.15466</cdr:x>
      <cdr:y>0.0283</cdr:y>
    </cdr:from>
    <cdr:to>
      <cdr:x>0.87862</cdr:x>
      <cdr:y>0.10121</cdr:y>
    </cdr:to>
    <cdr:sp macro="" textlink="">
      <cdr:nvSpPr>
        <cdr:cNvPr id="7" name="TextBox 6"/>
        <cdr:cNvSpPr txBox="1"/>
      </cdr:nvSpPr>
      <cdr:spPr bwMode="auto">
        <a:xfrm xmlns:a="http://schemas.openxmlformats.org/drawingml/2006/main">
          <a:off x="668556" y="105566"/>
          <a:ext cx="3129403" cy="271942"/>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0" tIns="0" rIns="0" rtlCol="0">
          <a:prstTxWarp prst="textNoShape">
            <a:avLst/>
          </a:prstTxWarp>
        </a:bodyPr>
        <a:lstStyle xmlns:a="http://schemas.openxmlformats.org/drawingml/2006/main"/>
        <a:p xmlns:a="http://schemas.openxmlformats.org/drawingml/2006/main">
          <a:pPr eaLnBrk="0" hangingPunct="0"/>
          <a:r>
            <a:rPr lang="en-US" sz="1200" b="1" i="0" dirty="0" smtClean="0">
              <a:solidFill>
                <a:srgbClr val="333333"/>
              </a:solidFill>
              <a:latin typeface="+mn-lt"/>
              <a:ea typeface="Times New Roman" charset="0"/>
              <a:cs typeface="Times New Roman" charset="0"/>
            </a:rPr>
            <a:t>2015                           2040</a:t>
          </a:r>
        </a:p>
      </cdr:txBody>
    </cdr:sp>
  </cdr:relSizeAnchor>
</c:userShapes>
</file>

<file path=ppt/drawings/drawing13.xml><?xml version="1.0" encoding="utf-8"?>
<c:userShapes xmlns:c="http://schemas.openxmlformats.org/drawingml/2006/chart">
  <cdr:relSizeAnchor xmlns:cdr="http://schemas.openxmlformats.org/drawingml/2006/chartDrawing">
    <cdr:from>
      <cdr:x>0.00174</cdr:x>
      <cdr:y>0</cdr:y>
    </cdr:from>
    <cdr:to>
      <cdr:x>0.54514</cdr:x>
      <cdr:y>0.125</cdr:y>
    </cdr:to>
    <cdr:sp macro="" textlink="">
      <cdr:nvSpPr>
        <cdr:cNvPr id="2" name="TextBox 1"/>
        <cdr:cNvSpPr txBox="1"/>
      </cdr:nvSpPr>
      <cdr:spPr bwMode="auto">
        <a:xfrm xmlns:a="http://schemas.openxmlformats.org/drawingml/2006/main">
          <a:off x="9546" y="0"/>
          <a:ext cx="2981304" cy="342901"/>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0" tIns="0" rIns="0" rtlCol="0">
          <a:prstTxWarp prst="textNoShape">
            <a:avLst/>
          </a:prstTxWarp>
        </a:bodyPr>
        <a:lstStyle xmlns:a="http://schemas.openxmlformats.org/drawingml/2006/main"/>
        <a:p xmlns:a="http://schemas.openxmlformats.org/drawingml/2006/main">
          <a:pPr eaLnBrk="0" hangingPunct="0"/>
          <a:endParaRPr lang="en-US" sz="1000" i="0" dirty="0" smtClean="0">
            <a:solidFill>
              <a:srgbClr val="333333"/>
            </a:solidFill>
            <a:latin typeface="+mn-lt"/>
            <a:ea typeface="Times New Roman" charset="0"/>
            <a:cs typeface="Times New Roman" charset="0"/>
          </a:endParaRPr>
        </a:p>
      </cdr:txBody>
    </cdr:sp>
  </cdr:relSizeAnchor>
  <cdr:relSizeAnchor xmlns:cdr="http://schemas.openxmlformats.org/drawingml/2006/chartDrawing">
    <cdr:from>
      <cdr:x>0.8559</cdr:x>
      <cdr:y>0.10732</cdr:y>
    </cdr:from>
    <cdr:to>
      <cdr:x>0.99826</cdr:x>
      <cdr:y>0.95833</cdr:y>
    </cdr:to>
    <cdr:sp macro="" textlink="">
      <cdr:nvSpPr>
        <cdr:cNvPr id="3" name="TextBox 1"/>
        <cdr:cNvSpPr txBox="1"/>
      </cdr:nvSpPr>
      <cdr:spPr bwMode="auto">
        <a:xfrm xmlns:a="http://schemas.openxmlformats.org/drawingml/2006/main">
          <a:off x="7381702" y="365761"/>
          <a:ext cx="1227746" cy="2900438"/>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300" b="1" i="0" dirty="0" smtClean="0">
              <a:solidFill>
                <a:schemeClr val="accent5">
                  <a:lumMod val="40000"/>
                  <a:lumOff val="60000"/>
                </a:schemeClr>
              </a:solidFill>
              <a:latin typeface="Arial" panose="020B0604020202020204" pitchFamily="34" charset="0"/>
              <a:ea typeface="Times New Roman" charset="0"/>
              <a:cs typeface="Arial" panose="020B0604020202020204" pitchFamily="34" charset="0"/>
            </a:rPr>
            <a:t>Other </a:t>
          </a:r>
        </a:p>
        <a:p xmlns:a="http://schemas.openxmlformats.org/drawingml/2006/main">
          <a:pPr eaLnBrk="0" hangingPunct="0"/>
          <a:r>
            <a:rPr lang="en-US" sz="1300" b="1" i="0" dirty="0" smtClean="0">
              <a:solidFill>
                <a:schemeClr val="accent5">
                  <a:lumMod val="40000"/>
                  <a:lumOff val="60000"/>
                </a:schemeClr>
              </a:solidFill>
              <a:latin typeface="Arial" panose="020B0604020202020204" pitchFamily="34" charset="0"/>
              <a:ea typeface="Times New Roman" charset="0"/>
              <a:cs typeface="Arial" panose="020B0604020202020204" pitchFamily="34" charset="0"/>
            </a:rPr>
            <a:t>non-OECD</a:t>
          </a:r>
        </a:p>
        <a:p xmlns:a="http://schemas.openxmlformats.org/drawingml/2006/main">
          <a:pPr eaLnBrk="0" hangingPunct="0"/>
          <a:endParaRPr lang="en-US" sz="600" b="1" i="0" dirty="0" smtClean="0">
            <a:solidFill>
              <a:schemeClr val="accent5">
                <a:lumMod val="60000"/>
                <a:lumOff val="40000"/>
              </a:schemeClr>
            </a:solidFill>
            <a:latin typeface="Arial" panose="020B0604020202020204" pitchFamily="34" charset="0"/>
            <a:ea typeface="Times New Roman" charset="0"/>
            <a:cs typeface="Arial" panose="020B0604020202020204" pitchFamily="34" charset="0"/>
          </a:endParaRPr>
        </a:p>
        <a:p xmlns:a="http://schemas.openxmlformats.org/drawingml/2006/main">
          <a:pPr eaLnBrk="0" hangingPunct="0"/>
          <a:r>
            <a:rPr lang="en-US" sz="1300" b="1" i="0" dirty="0" smtClean="0">
              <a:solidFill>
                <a:schemeClr val="accent5">
                  <a:lumMod val="60000"/>
                  <a:lumOff val="40000"/>
                </a:schemeClr>
              </a:solidFill>
              <a:latin typeface="Arial" panose="020B0604020202020204" pitchFamily="34" charset="0"/>
              <a:ea typeface="Times New Roman" charset="0"/>
              <a:cs typeface="Arial" panose="020B0604020202020204" pitchFamily="34" charset="0"/>
            </a:rPr>
            <a:t>Non-OECD</a:t>
          </a:r>
          <a:r>
            <a:rPr lang="en-US" sz="1300" b="1" i="0" baseline="0" dirty="0" smtClean="0">
              <a:solidFill>
                <a:schemeClr val="accent5">
                  <a:lumMod val="60000"/>
                  <a:lumOff val="40000"/>
                </a:schemeClr>
              </a:solidFill>
              <a:latin typeface="Arial" panose="020B0604020202020204" pitchFamily="34" charset="0"/>
              <a:ea typeface="Times New Roman" charset="0"/>
              <a:cs typeface="Arial" panose="020B0604020202020204" pitchFamily="34" charset="0"/>
            </a:rPr>
            <a:t> </a:t>
          </a:r>
        </a:p>
        <a:p xmlns:a="http://schemas.openxmlformats.org/drawingml/2006/main">
          <a:pPr eaLnBrk="0" hangingPunct="0"/>
          <a:r>
            <a:rPr lang="en-US" sz="1300" b="1" i="0" baseline="0" dirty="0" smtClean="0">
              <a:solidFill>
                <a:schemeClr val="accent5">
                  <a:lumMod val="60000"/>
                  <a:lumOff val="40000"/>
                </a:schemeClr>
              </a:solidFill>
              <a:latin typeface="Arial" panose="020B0604020202020204" pitchFamily="34" charset="0"/>
              <a:ea typeface="Times New Roman" charset="0"/>
              <a:cs typeface="Arial" panose="020B0604020202020204" pitchFamily="34" charset="0"/>
            </a:rPr>
            <a:t>Americas</a:t>
          </a:r>
        </a:p>
        <a:p xmlns:a="http://schemas.openxmlformats.org/drawingml/2006/main">
          <a:pPr eaLnBrk="0" hangingPunct="0"/>
          <a:endParaRPr lang="en-US" sz="1300" b="1" i="0" baseline="0" dirty="0" smtClean="0">
            <a:solidFill>
              <a:schemeClr val="accent5">
                <a:lumMod val="60000"/>
                <a:lumOff val="40000"/>
              </a:schemeClr>
            </a:solidFill>
            <a:latin typeface="Arial" panose="020B0604020202020204" pitchFamily="34" charset="0"/>
            <a:ea typeface="Times New Roman" charset="0"/>
            <a:cs typeface="Arial" panose="020B0604020202020204" pitchFamily="34" charset="0"/>
          </a:endParaRPr>
        </a:p>
        <a:p xmlns:a="http://schemas.openxmlformats.org/drawingml/2006/main">
          <a:pPr eaLnBrk="0" hangingPunct="0"/>
          <a:r>
            <a:rPr lang="en-US" sz="1300" b="1" i="0" baseline="0" dirty="0" smtClean="0">
              <a:solidFill>
                <a:schemeClr val="accent5">
                  <a:lumMod val="50000"/>
                </a:schemeClr>
              </a:solidFill>
              <a:latin typeface="Arial" panose="020B0604020202020204" pitchFamily="34" charset="0"/>
              <a:ea typeface="Times New Roman" charset="0"/>
              <a:cs typeface="Arial" panose="020B0604020202020204" pitchFamily="34" charset="0"/>
            </a:rPr>
            <a:t>Non-OECD </a:t>
          </a:r>
        </a:p>
        <a:p xmlns:a="http://schemas.openxmlformats.org/drawingml/2006/main">
          <a:pPr eaLnBrk="0" hangingPunct="0"/>
          <a:r>
            <a:rPr lang="en-US" sz="1300" b="1" i="0" baseline="0" dirty="0" smtClean="0">
              <a:solidFill>
                <a:schemeClr val="accent5">
                  <a:lumMod val="50000"/>
                </a:schemeClr>
              </a:solidFill>
              <a:latin typeface="Arial" panose="020B0604020202020204" pitchFamily="34" charset="0"/>
              <a:ea typeface="Times New Roman" charset="0"/>
              <a:cs typeface="Arial" panose="020B0604020202020204" pitchFamily="34" charset="0"/>
            </a:rPr>
            <a:t>Asia</a:t>
          </a:r>
          <a:endParaRPr lang="en-US" sz="1300" b="1" i="0" baseline="0" dirty="0" smtClean="0">
            <a:solidFill>
              <a:schemeClr val="tx2">
                <a:lumMod val="25000"/>
                <a:lumOff val="75000"/>
              </a:schemeClr>
            </a:solidFill>
            <a:latin typeface="Arial" panose="020B0604020202020204" pitchFamily="34" charset="0"/>
            <a:ea typeface="Times New Roman" charset="0"/>
            <a:cs typeface="Arial" panose="020B0604020202020204" pitchFamily="34" charset="0"/>
          </a:endParaRPr>
        </a:p>
        <a:p xmlns:a="http://schemas.openxmlformats.org/drawingml/2006/main">
          <a:pPr eaLnBrk="0" hangingPunct="0"/>
          <a:endParaRPr lang="en-US" sz="600" b="1" i="0" baseline="0" dirty="0" smtClean="0">
            <a:solidFill>
              <a:schemeClr val="tx2">
                <a:lumMod val="25000"/>
                <a:lumOff val="75000"/>
              </a:schemeClr>
            </a:solidFill>
            <a:latin typeface="Arial" panose="020B0604020202020204" pitchFamily="34" charset="0"/>
            <a:ea typeface="Times New Roman" charset="0"/>
            <a:cs typeface="Arial" panose="020B0604020202020204" pitchFamily="34" charset="0"/>
          </a:endParaRPr>
        </a:p>
        <a:p xmlns:a="http://schemas.openxmlformats.org/drawingml/2006/main">
          <a:pPr eaLnBrk="0" hangingPunct="0"/>
          <a:r>
            <a:rPr lang="en-US" sz="1300" b="1" i="0" baseline="0" dirty="0" smtClean="0">
              <a:solidFill>
                <a:schemeClr val="tx2">
                  <a:lumMod val="25000"/>
                  <a:lumOff val="75000"/>
                </a:schemeClr>
              </a:solidFill>
              <a:latin typeface="Arial" panose="020B0604020202020204" pitchFamily="34" charset="0"/>
              <a:ea typeface="Times New Roman" charset="0"/>
              <a:cs typeface="Arial" panose="020B0604020202020204" pitchFamily="34" charset="0"/>
            </a:rPr>
            <a:t>OECD Asia</a:t>
          </a:r>
        </a:p>
        <a:p xmlns:a="http://schemas.openxmlformats.org/drawingml/2006/main">
          <a:pPr eaLnBrk="0" hangingPunct="0"/>
          <a:r>
            <a:rPr lang="en-US" sz="1300" b="1" i="0" baseline="0" dirty="0" smtClean="0">
              <a:solidFill>
                <a:schemeClr val="tx2">
                  <a:lumMod val="75000"/>
                  <a:lumOff val="25000"/>
                </a:schemeClr>
              </a:solidFill>
              <a:latin typeface="Arial" panose="020B0604020202020204" pitchFamily="34" charset="0"/>
              <a:ea typeface="Times New Roman" charset="0"/>
              <a:cs typeface="Arial" panose="020B0604020202020204" pitchFamily="34" charset="0"/>
            </a:rPr>
            <a:t>OECD </a:t>
          </a:r>
        </a:p>
        <a:p xmlns:a="http://schemas.openxmlformats.org/drawingml/2006/main">
          <a:pPr eaLnBrk="0" hangingPunct="0"/>
          <a:r>
            <a:rPr lang="en-US" sz="1300" b="1" i="0" baseline="0" dirty="0" smtClean="0">
              <a:solidFill>
                <a:schemeClr val="tx2">
                  <a:lumMod val="75000"/>
                  <a:lumOff val="25000"/>
                </a:schemeClr>
              </a:solidFill>
              <a:latin typeface="Arial" panose="020B0604020202020204" pitchFamily="34" charset="0"/>
              <a:ea typeface="Times New Roman" charset="0"/>
              <a:cs typeface="Arial" panose="020B0604020202020204" pitchFamily="34" charset="0"/>
            </a:rPr>
            <a:t>Europe</a:t>
          </a:r>
        </a:p>
        <a:p xmlns:a="http://schemas.openxmlformats.org/drawingml/2006/main">
          <a:pPr eaLnBrk="0" hangingPunct="0"/>
          <a:endParaRPr lang="en-US" sz="600" b="1" i="0" baseline="0" dirty="0" smtClean="0">
            <a:solidFill>
              <a:schemeClr val="tx2">
                <a:lumMod val="75000"/>
                <a:lumOff val="25000"/>
              </a:schemeClr>
            </a:solidFill>
            <a:latin typeface="Arial" panose="020B0604020202020204" pitchFamily="34" charset="0"/>
            <a:ea typeface="Times New Roman" charset="0"/>
            <a:cs typeface="Arial" panose="020B0604020202020204" pitchFamily="34" charset="0"/>
          </a:endParaRPr>
        </a:p>
        <a:p xmlns:a="http://schemas.openxmlformats.org/drawingml/2006/main">
          <a:pPr eaLnBrk="0" hangingPunct="0"/>
          <a:r>
            <a:rPr lang="en-US" sz="1400" b="1" i="0" baseline="0" dirty="0" smtClean="0">
              <a:solidFill>
                <a:schemeClr val="tx2"/>
              </a:solidFill>
              <a:latin typeface="Arial" panose="020B0604020202020204" pitchFamily="34" charset="0"/>
              <a:ea typeface="Times New Roman" charset="0"/>
              <a:cs typeface="Arial" panose="020B0604020202020204" pitchFamily="34" charset="0"/>
            </a:rPr>
            <a:t>OECD </a:t>
          </a:r>
        </a:p>
        <a:p xmlns:a="http://schemas.openxmlformats.org/drawingml/2006/main">
          <a:pPr eaLnBrk="0" hangingPunct="0"/>
          <a:r>
            <a:rPr lang="en-US" sz="1400" b="1" i="0" baseline="0" dirty="0" smtClean="0">
              <a:solidFill>
                <a:schemeClr val="tx2"/>
              </a:solidFill>
              <a:latin typeface="Arial" panose="020B0604020202020204" pitchFamily="34" charset="0"/>
              <a:ea typeface="Times New Roman" charset="0"/>
              <a:cs typeface="Arial" panose="020B0604020202020204" pitchFamily="34" charset="0"/>
            </a:rPr>
            <a:t>Americas</a:t>
          </a:r>
          <a:endParaRPr lang="en-US" sz="1400" b="1" i="0" dirty="0" smtClean="0">
            <a:solidFill>
              <a:schemeClr val="tx2"/>
            </a:solidFill>
            <a:latin typeface="Arial" panose="020B0604020202020204" pitchFamily="34" charset="0"/>
            <a:ea typeface="Times New Roman" charset="0"/>
            <a:cs typeface="Arial" panose="020B0604020202020204" pitchFamily="34" charset="0"/>
          </a:endParaRPr>
        </a:p>
      </cdr:txBody>
    </cdr:sp>
  </cdr:relSizeAnchor>
  <cdr:relSizeAnchor xmlns:cdr="http://schemas.openxmlformats.org/drawingml/2006/chartDrawing">
    <cdr:from>
      <cdr:x>0.41057</cdr:x>
      <cdr:y>0.08923</cdr:y>
    </cdr:from>
    <cdr:to>
      <cdr:x>0.41071</cdr:x>
      <cdr:y>0.91077</cdr:y>
    </cdr:to>
    <cdr:cxnSp macro="">
      <cdr:nvCxnSpPr>
        <cdr:cNvPr id="5" name="Straight Connector 4"/>
        <cdr:cNvCxnSpPr/>
      </cdr:nvCxnSpPr>
      <cdr:spPr bwMode="auto">
        <a:xfrm xmlns:a="http://schemas.openxmlformats.org/drawingml/2006/main" flipH="1" flipV="1">
          <a:off x="3540959" y="304101"/>
          <a:ext cx="1169" cy="2800016"/>
        </a:xfrm>
        <a:prstGeom xmlns:a="http://schemas.openxmlformats.org/drawingml/2006/main" prst="line">
          <a:avLst/>
        </a:prstGeom>
        <a:solidFill xmlns:a="http://schemas.openxmlformats.org/drawingml/2006/main">
          <a:schemeClr val="accent1"/>
        </a:solidFill>
        <a:ln xmlns:a="http://schemas.openxmlformats.org/drawingml/2006/main" w="12700" cap="flat" cmpd="sng" algn="ctr">
          <a:solidFill>
            <a:schemeClr val="bg1">
              <a:lumMod val="65000"/>
            </a:schemeClr>
          </a:solidFill>
          <a:prstDash val="lgDash"/>
          <a:round/>
          <a:headEnd type="none" w="med" len="med"/>
          <a:tailEnd type="none" w="med" len="med"/>
        </a:ln>
        <a:effectLst xmlns:a="http://schemas.openxmlformats.org/drawingml/2006/main"/>
      </cdr:spPr>
    </cdr:cxnSp>
  </cdr:relSizeAnchor>
</c:userShapes>
</file>

<file path=ppt/drawings/drawing14.xml><?xml version="1.0" encoding="utf-8"?>
<c:userShapes xmlns:c="http://schemas.openxmlformats.org/drawingml/2006/chart">
  <cdr:relSizeAnchor xmlns:cdr="http://schemas.openxmlformats.org/drawingml/2006/chartDrawing">
    <cdr:from>
      <cdr:x>0.83614</cdr:x>
      <cdr:y>0.10587</cdr:y>
    </cdr:from>
    <cdr:to>
      <cdr:x>1</cdr:x>
      <cdr:y>0.97396</cdr:y>
    </cdr:to>
    <cdr:sp macro="" textlink="">
      <cdr:nvSpPr>
        <cdr:cNvPr id="2" name="TextBox 1"/>
        <cdr:cNvSpPr txBox="1"/>
      </cdr:nvSpPr>
      <cdr:spPr bwMode="auto">
        <a:xfrm xmlns:a="http://schemas.openxmlformats.org/drawingml/2006/main">
          <a:off x="7191703" y="356969"/>
          <a:ext cx="1409372" cy="2927078"/>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0" tIns="0" rIns="0" rtlCol="0">
          <a:prstTxWarp prst="textNoShape">
            <a:avLst/>
          </a:prstTxWarp>
        </a:bodyPr>
        <a:lstStyle xmlns:a="http://schemas.openxmlformats.org/drawingml/2006/main"/>
        <a:p xmlns:a="http://schemas.openxmlformats.org/drawingml/2006/main">
          <a:pPr eaLnBrk="0" hangingPunct="0"/>
          <a:r>
            <a:rPr lang="en-US" sz="1400" i="0" dirty="0" smtClean="0">
              <a:solidFill>
                <a:schemeClr val="accent3"/>
              </a:solidFill>
              <a:latin typeface="+mn-lt"/>
              <a:ea typeface="Times New Roman" charset="0"/>
              <a:cs typeface="Times New Roman" charset="0"/>
            </a:rPr>
            <a:t>transportation</a:t>
          </a:r>
        </a:p>
        <a:p xmlns:a="http://schemas.openxmlformats.org/drawingml/2006/main">
          <a:pPr eaLnBrk="0" hangingPunct="0"/>
          <a:endParaRPr lang="en-US" sz="1400" dirty="0">
            <a:solidFill>
              <a:schemeClr val="accent2"/>
            </a:solidFill>
            <a:ea typeface="Times New Roman" charset="0"/>
            <a:cs typeface="Times New Roman" charset="0"/>
          </a:endParaRPr>
        </a:p>
        <a:p xmlns:a="http://schemas.openxmlformats.org/drawingml/2006/main">
          <a:pPr eaLnBrk="0" hangingPunct="0"/>
          <a:endParaRPr lang="en-US" sz="1400" dirty="0">
            <a:solidFill>
              <a:schemeClr val="accent2"/>
            </a:solidFill>
            <a:ea typeface="Times New Roman" charset="0"/>
            <a:cs typeface="Times New Roman" charset="0"/>
          </a:endParaRPr>
        </a:p>
        <a:p xmlns:a="http://schemas.openxmlformats.org/drawingml/2006/main">
          <a:pPr eaLnBrk="0" hangingPunct="0"/>
          <a:endParaRPr lang="en-US" sz="1400" i="0" dirty="0" smtClean="0">
            <a:solidFill>
              <a:schemeClr val="accent2"/>
            </a:solidFill>
            <a:latin typeface="+mn-lt"/>
            <a:ea typeface="Times New Roman" charset="0"/>
            <a:cs typeface="Times New Roman" charset="0"/>
          </a:endParaRPr>
        </a:p>
        <a:p xmlns:a="http://schemas.openxmlformats.org/drawingml/2006/main">
          <a:pPr eaLnBrk="0" hangingPunct="0"/>
          <a:r>
            <a:rPr lang="en-US" sz="1400" i="0" dirty="0" smtClean="0">
              <a:solidFill>
                <a:schemeClr val="accent2"/>
              </a:solidFill>
              <a:latin typeface="+mn-lt"/>
              <a:ea typeface="Times New Roman" charset="0"/>
              <a:cs typeface="Times New Roman" charset="0"/>
            </a:rPr>
            <a:t>industrial</a:t>
          </a:r>
          <a:endParaRPr lang="en-US" sz="1400" i="0" dirty="0" smtClean="0">
            <a:solidFill>
              <a:schemeClr val="accent1"/>
            </a:solidFill>
            <a:latin typeface="+mn-lt"/>
            <a:ea typeface="Times New Roman" charset="0"/>
            <a:cs typeface="Times New Roman" charset="0"/>
          </a:endParaRPr>
        </a:p>
        <a:p xmlns:a="http://schemas.openxmlformats.org/drawingml/2006/main">
          <a:pPr eaLnBrk="0" hangingPunct="0"/>
          <a:endParaRPr lang="en-US" sz="1400" i="0" dirty="0" smtClean="0">
            <a:solidFill>
              <a:schemeClr val="accent1"/>
            </a:solidFill>
            <a:latin typeface="+mn-lt"/>
            <a:ea typeface="Times New Roman" charset="0"/>
            <a:cs typeface="Times New Roman" charset="0"/>
          </a:endParaRPr>
        </a:p>
        <a:p xmlns:a="http://schemas.openxmlformats.org/drawingml/2006/main">
          <a:pPr eaLnBrk="0" hangingPunct="0"/>
          <a:endParaRPr lang="en-US" sz="1400" dirty="0">
            <a:solidFill>
              <a:schemeClr val="accent1"/>
            </a:solidFill>
            <a:ea typeface="Times New Roman" charset="0"/>
            <a:cs typeface="Times New Roman" charset="0"/>
          </a:endParaRPr>
        </a:p>
        <a:p xmlns:a="http://schemas.openxmlformats.org/drawingml/2006/main">
          <a:pPr eaLnBrk="0" hangingPunct="0"/>
          <a:endParaRPr lang="en-US" sz="1400" i="0" dirty="0" smtClean="0">
            <a:solidFill>
              <a:schemeClr val="accent1"/>
            </a:solidFill>
            <a:latin typeface="+mn-lt"/>
            <a:ea typeface="Times New Roman" charset="0"/>
            <a:cs typeface="Times New Roman" charset="0"/>
          </a:endParaRPr>
        </a:p>
        <a:p xmlns:a="http://schemas.openxmlformats.org/drawingml/2006/main">
          <a:pPr eaLnBrk="0" hangingPunct="0"/>
          <a:endParaRPr lang="en-US" sz="1400" i="0" dirty="0" smtClean="0">
            <a:solidFill>
              <a:schemeClr val="accent1"/>
            </a:solidFill>
            <a:latin typeface="+mn-lt"/>
            <a:ea typeface="Times New Roman" charset="0"/>
            <a:cs typeface="Times New Roman" charset="0"/>
          </a:endParaRPr>
        </a:p>
        <a:p xmlns:a="http://schemas.openxmlformats.org/drawingml/2006/main">
          <a:pPr eaLnBrk="0" hangingPunct="0"/>
          <a:r>
            <a:rPr lang="en-US" sz="1400" i="0" dirty="0" smtClean="0">
              <a:solidFill>
                <a:schemeClr val="accent1"/>
              </a:solidFill>
              <a:latin typeface="+mn-lt"/>
              <a:ea typeface="Times New Roman" charset="0"/>
              <a:cs typeface="Times New Roman" charset="0"/>
            </a:rPr>
            <a:t>buildings</a:t>
          </a:r>
        </a:p>
        <a:p xmlns:a="http://schemas.openxmlformats.org/drawingml/2006/main">
          <a:pPr eaLnBrk="0" hangingPunct="0"/>
          <a:endParaRPr lang="en-US" sz="600" i="0" dirty="0" smtClean="0">
            <a:solidFill>
              <a:schemeClr val="accent1"/>
            </a:solidFill>
            <a:latin typeface="+mn-lt"/>
            <a:ea typeface="Times New Roman" charset="0"/>
            <a:cs typeface="Times New Roman" charset="0"/>
          </a:endParaRPr>
        </a:p>
        <a:p xmlns:a="http://schemas.openxmlformats.org/drawingml/2006/main">
          <a:pPr eaLnBrk="0" hangingPunct="0"/>
          <a:r>
            <a:rPr lang="en-US" sz="1400" dirty="0">
              <a:solidFill>
                <a:srgbClr val="C00000"/>
              </a:solidFill>
              <a:ea typeface="Times New Roman" charset="0"/>
              <a:cs typeface="Times New Roman" charset="0"/>
            </a:rPr>
            <a:t>e</a:t>
          </a:r>
          <a:r>
            <a:rPr lang="en-US" sz="1400" i="0" dirty="0" smtClean="0">
              <a:solidFill>
                <a:srgbClr val="C00000"/>
              </a:solidFill>
              <a:latin typeface="+mn-lt"/>
              <a:ea typeface="Times New Roman" charset="0"/>
              <a:cs typeface="Times New Roman" charset="0"/>
            </a:rPr>
            <a:t>lectricity</a:t>
          </a:r>
        </a:p>
      </cdr:txBody>
    </cdr:sp>
  </cdr:relSizeAnchor>
  <cdr:relSizeAnchor xmlns:cdr="http://schemas.openxmlformats.org/drawingml/2006/chartDrawing">
    <cdr:from>
      <cdr:x>0.06134</cdr:x>
      <cdr:y>0.20056</cdr:y>
    </cdr:from>
    <cdr:to>
      <cdr:x>0.26134</cdr:x>
      <cdr:y>0.97743</cdr:y>
    </cdr:to>
    <cdr:sp macro="" textlink="">
      <cdr:nvSpPr>
        <cdr:cNvPr id="4" name="TextBox 1"/>
        <cdr:cNvSpPr txBox="1"/>
      </cdr:nvSpPr>
      <cdr:spPr bwMode="auto">
        <a:xfrm xmlns:a="http://schemas.openxmlformats.org/drawingml/2006/main">
          <a:off x="527590" y="676275"/>
          <a:ext cx="1720215" cy="2619472"/>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i="0" dirty="0" smtClean="0">
              <a:solidFill>
                <a:schemeClr val="accent3"/>
              </a:solidFill>
              <a:latin typeface="+mn-lt"/>
              <a:ea typeface="Times New Roman" charset="0"/>
              <a:cs typeface="Times New Roman" charset="0"/>
            </a:rPr>
            <a:t>54%</a:t>
          </a:r>
          <a:endParaRPr lang="en-US" sz="1400" i="0" dirty="0" smtClean="0">
            <a:solidFill>
              <a:schemeClr val="accent2"/>
            </a:solidFill>
            <a:latin typeface="+mn-lt"/>
            <a:ea typeface="Times New Roman" charset="0"/>
            <a:cs typeface="Times New Roman" charset="0"/>
          </a:endParaRPr>
        </a:p>
        <a:p xmlns:a="http://schemas.openxmlformats.org/drawingml/2006/main">
          <a:pPr eaLnBrk="0" hangingPunct="0"/>
          <a:endParaRPr lang="en-US" sz="1400" i="0" dirty="0" smtClean="0">
            <a:solidFill>
              <a:schemeClr val="accent2"/>
            </a:solidFill>
            <a:latin typeface="+mn-lt"/>
            <a:ea typeface="Times New Roman" charset="0"/>
            <a:cs typeface="Times New Roman" charset="0"/>
          </a:endParaRPr>
        </a:p>
        <a:p xmlns:a="http://schemas.openxmlformats.org/drawingml/2006/main">
          <a:pPr eaLnBrk="0" hangingPunct="0"/>
          <a:endParaRPr lang="en-US" sz="1400" i="0" dirty="0" smtClean="0">
            <a:solidFill>
              <a:schemeClr val="accent2"/>
            </a:solidFill>
            <a:latin typeface="+mn-lt"/>
            <a:ea typeface="Times New Roman" charset="0"/>
            <a:cs typeface="Times New Roman" charset="0"/>
          </a:endParaRPr>
        </a:p>
        <a:p xmlns:a="http://schemas.openxmlformats.org/drawingml/2006/main">
          <a:pPr eaLnBrk="0" hangingPunct="0"/>
          <a:r>
            <a:rPr lang="en-US" sz="1400" i="0" dirty="0" smtClean="0">
              <a:solidFill>
                <a:schemeClr val="accent2"/>
              </a:solidFill>
              <a:latin typeface="+mn-lt"/>
              <a:ea typeface="Times New Roman" charset="0"/>
              <a:cs typeface="Times New Roman" charset="0"/>
            </a:rPr>
            <a:t>36%</a:t>
          </a:r>
        </a:p>
        <a:p xmlns:a="http://schemas.openxmlformats.org/drawingml/2006/main">
          <a:pPr eaLnBrk="0" hangingPunct="0"/>
          <a:endParaRPr lang="en-US" sz="1400" i="0" dirty="0" smtClean="0">
            <a:solidFill>
              <a:schemeClr val="accent1"/>
            </a:solidFill>
            <a:latin typeface="+mn-lt"/>
            <a:ea typeface="Times New Roman" charset="0"/>
            <a:cs typeface="Times New Roman" charset="0"/>
          </a:endParaRPr>
        </a:p>
        <a:p xmlns:a="http://schemas.openxmlformats.org/drawingml/2006/main">
          <a:pPr eaLnBrk="0" hangingPunct="0"/>
          <a:endParaRPr lang="en-US" sz="1400" i="0" dirty="0" smtClean="0">
            <a:solidFill>
              <a:schemeClr val="accent1"/>
            </a:solidFill>
            <a:latin typeface="+mn-lt"/>
            <a:ea typeface="Times New Roman" charset="0"/>
            <a:cs typeface="Times New Roman" charset="0"/>
          </a:endParaRPr>
        </a:p>
        <a:p xmlns:a="http://schemas.openxmlformats.org/drawingml/2006/main">
          <a:pPr eaLnBrk="0" hangingPunct="0"/>
          <a:endParaRPr lang="en-US" sz="1400" i="0" dirty="0" smtClean="0">
            <a:solidFill>
              <a:schemeClr val="accent1"/>
            </a:solidFill>
            <a:latin typeface="+mn-lt"/>
            <a:ea typeface="Times New Roman" charset="0"/>
            <a:cs typeface="Times New Roman" charset="0"/>
          </a:endParaRPr>
        </a:p>
        <a:p xmlns:a="http://schemas.openxmlformats.org/drawingml/2006/main">
          <a:pPr eaLnBrk="0" hangingPunct="0"/>
          <a:endParaRPr lang="en-US" sz="600" i="0" dirty="0" smtClean="0">
            <a:solidFill>
              <a:schemeClr val="accent1"/>
            </a:solidFill>
            <a:latin typeface="+mn-lt"/>
            <a:ea typeface="Times New Roman" charset="0"/>
            <a:cs typeface="Times New Roman" charset="0"/>
          </a:endParaRPr>
        </a:p>
        <a:p xmlns:a="http://schemas.openxmlformats.org/drawingml/2006/main">
          <a:pPr eaLnBrk="0" hangingPunct="0"/>
          <a:r>
            <a:rPr lang="en-US" sz="1400" i="0" dirty="0" smtClean="0">
              <a:solidFill>
                <a:schemeClr val="accent1"/>
              </a:solidFill>
              <a:latin typeface="+mn-lt"/>
              <a:ea typeface="Times New Roman" charset="0"/>
              <a:cs typeface="Times New Roman" charset="0"/>
            </a:rPr>
            <a:t>6%</a:t>
          </a:r>
        </a:p>
        <a:p xmlns:a="http://schemas.openxmlformats.org/drawingml/2006/main">
          <a:pPr eaLnBrk="0" hangingPunct="0"/>
          <a:endParaRPr lang="en-US" sz="600" i="0" dirty="0" smtClean="0">
            <a:solidFill>
              <a:schemeClr val="accent1"/>
            </a:solidFill>
            <a:latin typeface="+mn-lt"/>
            <a:ea typeface="Times New Roman" charset="0"/>
            <a:cs typeface="Times New Roman" charset="0"/>
          </a:endParaRPr>
        </a:p>
        <a:p xmlns:a="http://schemas.openxmlformats.org/drawingml/2006/main">
          <a:pPr eaLnBrk="0" hangingPunct="0"/>
          <a:r>
            <a:rPr lang="en-US" sz="1400" i="0" dirty="0" smtClean="0">
              <a:solidFill>
                <a:srgbClr val="C00000"/>
              </a:solidFill>
              <a:latin typeface="+mn-lt"/>
              <a:ea typeface="Times New Roman" charset="0"/>
              <a:cs typeface="Times New Roman" charset="0"/>
            </a:rPr>
            <a:t>4%</a:t>
          </a:r>
        </a:p>
      </cdr:txBody>
    </cdr:sp>
  </cdr:relSizeAnchor>
  <cdr:relSizeAnchor xmlns:cdr="http://schemas.openxmlformats.org/drawingml/2006/chartDrawing">
    <cdr:from>
      <cdr:x>0.77741</cdr:x>
      <cdr:y>0.08192</cdr:y>
    </cdr:from>
    <cdr:to>
      <cdr:x>0.83614</cdr:x>
      <cdr:y>0.95199</cdr:y>
    </cdr:to>
    <cdr:sp macro="" textlink="">
      <cdr:nvSpPr>
        <cdr:cNvPr id="5" name="TextBox 1"/>
        <cdr:cNvSpPr txBox="1"/>
      </cdr:nvSpPr>
      <cdr:spPr bwMode="auto">
        <a:xfrm xmlns:a="http://schemas.openxmlformats.org/drawingml/2006/main">
          <a:off x="6686562" y="276225"/>
          <a:ext cx="505141" cy="2933742"/>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i="0" dirty="0" smtClean="0">
              <a:solidFill>
                <a:schemeClr val="accent3"/>
              </a:solidFill>
              <a:latin typeface="+mn-lt"/>
              <a:ea typeface="Times New Roman" charset="0"/>
              <a:cs typeface="Times New Roman" charset="0"/>
            </a:rPr>
            <a:t>56%</a:t>
          </a:r>
        </a:p>
        <a:p xmlns:a="http://schemas.openxmlformats.org/drawingml/2006/main">
          <a:pPr eaLnBrk="0" hangingPunct="0"/>
          <a:endParaRPr lang="en-US" sz="1400" i="0" dirty="0" smtClean="0">
            <a:solidFill>
              <a:schemeClr val="accent2"/>
            </a:solidFill>
            <a:latin typeface="+mn-lt"/>
            <a:ea typeface="Times New Roman" charset="0"/>
            <a:cs typeface="Times New Roman" charset="0"/>
          </a:endParaRPr>
        </a:p>
        <a:p xmlns:a="http://schemas.openxmlformats.org/drawingml/2006/main">
          <a:pPr eaLnBrk="0" hangingPunct="0"/>
          <a:endParaRPr lang="en-US" sz="600" i="0" dirty="0" smtClean="0">
            <a:solidFill>
              <a:schemeClr val="accent2"/>
            </a:solidFill>
            <a:latin typeface="+mn-lt"/>
            <a:ea typeface="Times New Roman" charset="0"/>
            <a:cs typeface="Times New Roman" charset="0"/>
          </a:endParaRPr>
        </a:p>
        <a:p xmlns:a="http://schemas.openxmlformats.org/drawingml/2006/main">
          <a:pPr eaLnBrk="0" hangingPunct="0"/>
          <a:endParaRPr lang="en-US" sz="600" dirty="0">
            <a:solidFill>
              <a:schemeClr val="accent2"/>
            </a:solidFill>
            <a:ea typeface="Times New Roman" charset="0"/>
            <a:cs typeface="Times New Roman" charset="0"/>
          </a:endParaRPr>
        </a:p>
        <a:p xmlns:a="http://schemas.openxmlformats.org/drawingml/2006/main">
          <a:pPr eaLnBrk="0" hangingPunct="0"/>
          <a:endParaRPr lang="en-US" sz="600" i="0" dirty="0" smtClean="0">
            <a:solidFill>
              <a:schemeClr val="accent2"/>
            </a:solidFill>
            <a:latin typeface="+mn-lt"/>
            <a:ea typeface="Times New Roman" charset="0"/>
            <a:cs typeface="Times New Roman" charset="0"/>
          </a:endParaRPr>
        </a:p>
        <a:p xmlns:a="http://schemas.openxmlformats.org/drawingml/2006/main">
          <a:pPr eaLnBrk="0" hangingPunct="0"/>
          <a:endParaRPr lang="en-US" sz="600" dirty="0">
            <a:solidFill>
              <a:schemeClr val="accent2"/>
            </a:solidFill>
            <a:ea typeface="Times New Roman" charset="0"/>
            <a:cs typeface="Times New Roman" charset="0"/>
          </a:endParaRPr>
        </a:p>
        <a:p xmlns:a="http://schemas.openxmlformats.org/drawingml/2006/main">
          <a:pPr eaLnBrk="0" hangingPunct="0"/>
          <a:endParaRPr lang="en-US" sz="600" i="0" dirty="0" smtClean="0">
            <a:solidFill>
              <a:schemeClr val="accent2"/>
            </a:solidFill>
            <a:latin typeface="+mn-lt"/>
            <a:ea typeface="Times New Roman" charset="0"/>
            <a:cs typeface="Times New Roman" charset="0"/>
          </a:endParaRPr>
        </a:p>
        <a:p xmlns:a="http://schemas.openxmlformats.org/drawingml/2006/main">
          <a:pPr eaLnBrk="0" hangingPunct="0"/>
          <a:r>
            <a:rPr lang="en-US" sz="1400" i="0" dirty="0" smtClean="0">
              <a:solidFill>
                <a:schemeClr val="accent2"/>
              </a:solidFill>
              <a:latin typeface="+mn-lt"/>
              <a:ea typeface="Times New Roman" charset="0"/>
              <a:cs typeface="Times New Roman" charset="0"/>
            </a:rPr>
            <a:t>36%</a:t>
          </a:r>
        </a:p>
        <a:p xmlns:a="http://schemas.openxmlformats.org/drawingml/2006/main">
          <a:pPr eaLnBrk="0" hangingPunct="0"/>
          <a:endParaRPr lang="en-US" sz="1400" i="0" dirty="0" smtClean="0">
            <a:solidFill>
              <a:schemeClr val="accent1"/>
            </a:solidFill>
            <a:latin typeface="+mn-lt"/>
            <a:ea typeface="Times New Roman" charset="0"/>
            <a:cs typeface="Times New Roman" charset="0"/>
          </a:endParaRPr>
        </a:p>
        <a:p xmlns:a="http://schemas.openxmlformats.org/drawingml/2006/main">
          <a:pPr eaLnBrk="0" hangingPunct="0"/>
          <a:endParaRPr lang="en-US" sz="900" i="0" dirty="0" smtClean="0">
            <a:solidFill>
              <a:schemeClr val="accent1"/>
            </a:solidFill>
            <a:latin typeface="+mn-lt"/>
            <a:ea typeface="Times New Roman" charset="0"/>
            <a:cs typeface="Times New Roman" charset="0"/>
          </a:endParaRPr>
        </a:p>
        <a:p xmlns:a="http://schemas.openxmlformats.org/drawingml/2006/main">
          <a:pPr eaLnBrk="0" hangingPunct="0"/>
          <a:endParaRPr lang="en-US" sz="1400" dirty="0" smtClean="0">
            <a:solidFill>
              <a:schemeClr val="accent1"/>
            </a:solidFill>
            <a:ea typeface="Times New Roman" charset="0"/>
            <a:cs typeface="Times New Roman" charset="0"/>
          </a:endParaRPr>
        </a:p>
        <a:p xmlns:a="http://schemas.openxmlformats.org/drawingml/2006/main">
          <a:pPr eaLnBrk="0" hangingPunct="0"/>
          <a:endParaRPr lang="en-US" sz="600" dirty="0">
            <a:solidFill>
              <a:schemeClr val="accent1"/>
            </a:solidFill>
            <a:ea typeface="Times New Roman" charset="0"/>
            <a:cs typeface="Times New Roman" charset="0"/>
          </a:endParaRPr>
        </a:p>
        <a:p xmlns:a="http://schemas.openxmlformats.org/drawingml/2006/main">
          <a:pPr eaLnBrk="0" hangingPunct="0"/>
          <a:endParaRPr lang="en-US" sz="1400" i="0" dirty="0" smtClean="0">
            <a:solidFill>
              <a:schemeClr val="accent1"/>
            </a:solidFill>
            <a:latin typeface="+mn-lt"/>
            <a:ea typeface="Times New Roman" charset="0"/>
            <a:cs typeface="Times New Roman" charset="0"/>
          </a:endParaRPr>
        </a:p>
        <a:p xmlns:a="http://schemas.openxmlformats.org/drawingml/2006/main">
          <a:pPr eaLnBrk="0" hangingPunct="0"/>
          <a:r>
            <a:rPr lang="en-US" sz="1400" i="0" dirty="0" smtClean="0">
              <a:solidFill>
                <a:schemeClr val="accent1"/>
              </a:solidFill>
              <a:latin typeface="+mn-lt"/>
              <a:ea typeface="Times New Roman" charset="0"/>
              <a:cs typeface="Times New Roman" charset="0"/>
            </a:rPr>
            <a:t>  5%</a:t>
          </a:r>
        </a:p>
        <a:p xmlns:a="http://schemas.openxmlformats.org/drawingml/2006/main">
          <a:pPr eaLnBrk="0" hangingPunct="0"/>
          <a:endParaRPr lang="en-US" sz="600" i="0" dirty="0" smtClean="0">
            <a:solidFill>
              <a:srgbClr val="C00000"/>
            </a:solidFill>
            <a:latin typeface="+mn-lt"/>
            <a:ea typeface="Times New Roman" charset="0"/>
            <a:cs typeface="Times New Roman" charset="0"/>
          </a:endParaRPr>
        </a:p>
        <a:p xmlns:a="http://schemas.openxmlformats.org/drawingml/2006/main">
          <a:pPr eaLnBrk="0" hangingPunct="0"/>
          <a:r>
            <a:rPr lang="en-US" sz="1400" i="0" dirty="0" smtClean="0">
              <a:solidFill>
                <a:srgbClr val="C00000"/>
              </a:solidFill>
              <a:latin typeface="+mn-lt"/>
              <a:ea typeface="Times New Roman" charset="0"/>
              <a:cs typeface="Times New Roman" charset="0"/>
            </a:rPr>
            <a:t>  2%  </a:t>
          </a:r>
        </a:p>
      </cdr:txBody>
    </cdr:sp>
  </cdr:relSizeAnchor>
</c:userShapes>
</file>

<file path=ppt/drawings/drawing15.xml><?xml version="1.0" encoding="utf-8"?>
<c:userShapes xmlns:c="http://schemas.openxmlformats.org/drawingml/2006/chart">
  <cdr:relSizeAnchor xmlns:cdr="http://schemas.openxmlformats.org/drawingml/2006/chartDrawing">
    <cdr:from>
      <cdr:x>0.54698</cdr:x>
      <cdr:y>0.16529</cdr:y>
    </cdr:from>
    <cdr:to>
      <cdr:x>1</cdr:x>
      <cdr:y>0.22432</cdr:y>
    </cdr:to>
    <cdr:sp macro="" textlink="">
      <cdr:nvSpPr>
        <cdr:cNvPr id="2" name="TextBox 1"/>
        <cdr:cNvSpPr txBox="1"/>
      </cdr:nvSpPr>
      <cdr:spPr bwMode="auto">
        <a:xfrm xmlns:a="http://schemas.openxmlformats.org/drawingml/2006/main">
          <a:off x="4749800" y="524532"/>
          <a:ext cx="3933825" cy="187326"/>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square" lIns="0" tIns="0" rIns="0" rtlCol="0">
          <a:prstTxWarp prst="textNoShape">
            <a:avLst/>
          </a:prstTxWarp>
        </a:bodyPr>
        <a:lstStyle xmlns:a="http://schemas.openxmlformats.org/drawingml/2006/main"/>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lang="en-US" sz="1400" b="1" dirty="0">
              <a:solidFill>
                <a:schemeClr val="accent1"/>
              </a:solidFill>
            </a:rPr>
            <a:t>n</a:t>
          </a:r>
          <a:r>
            <a:rPr lang="en-US" sz="1400" b="1" i="0" dirty="0" smtClean="0">
              <a:solidFill>
                <a:schemeClr val="accent1"/>
              </a:solidFill>
              <a:effectLst/>
              <a:latin typeface="+mn-lt"/>
              <a:ea typeface="+mn-ea"/>
              <a:cs typeface="+mn-cs"/>
            </a:rPr>
            <a:t>on-OPEC </a:t>
          </a:r>
          <a:r>
            <a:rPr lang="en-US" sz="1400" b="1" i="0" dirty="0">
              <a:solidFill>
                <a:schemeClr val="accent1"/>
              </a:solidFill>
              <a:effectLst/>
              <a:latin typeface="+mn-lt"/>
              <a:ea typeface="+mn-ea"/>
              <a:cs typeface="+mn-cs"/>
            </a:rPr>
            <a:t>crude and lease condensate</a:t>
          </a:r>
          <a:endParaRPr lang="en-US" sz="1400" dirty="0">
            <a:solidFill>
              <a:schemeClr val="accent1"/>
            </a:solidFill>
            <a:effectLst/>
          </a:endParaRPr>
        </a:p>
        <a:p xmlns:a="http://schemas.openxmlformats.org/drawingml/2006/main">
          <a:pPr eaLnBrk="0" hangingPunct="0"/>
          <a:endParaRPr lang="en-US" sz="1400" i="1" dirty="0" smtClean="0">
            <a:solidFill>
              <a:schemeClr val="accent1"/>
            </a:solidFill>
            <a:latin typeface="Times New Roman" charset="0"/>
            <a:ea typeface="Times New Roman" charset="0"/>
            <a:cs typeface="Times New Roman" charset="0"/>
          </a:endParaRPr>
        </a:p>
      </cdr:txBody>
    </cdr:sp>
  </cdr:relSizeAnchor>
  <cdr:relSizeAnchor xmlns:cdr="http://schemas.openxmlformats.org/drawingml/2006/chartDrawing">
    <cdr:from>
      <cdr:x>0.59196</cdr:x>
      <cdr:y>0.44122</cdr:y>
    </cdr:from>
    <cdr:to>
      <cdr:x>1</cdr:x>
      <cdr:y>0.4987</cdr:y>
    </cdr:to>
    <cdr:sp macro="" textlink="">
      <cdr:nvSpPr>
        <cdr:cNvPr id="3" name="TextBox 1"/>
        <cdr:cNvSpPr txBox="1"/>
      </cdr:nvSpPr>
      <cdr:spPr bwMode="auto">
        <a:xfrm xmlns:a="http://schemas.openxmlformats.org/drawingml/2006/main">
          <a:off x="5140325" y="1400174"/>
          <a:ext cx="3543300" cy="182419"/>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lang="en-US" sz="1400" b="1" i="0" dirty="0">
              <a:solidFill>
                <a:schemeClr val="accent2"/>
              </a:solidFill>
              <a:effectLst/>
              <a:latin typeface="+mn-lt"/>
              <a:ea typeface="+mn-ea"/>
              <a:cs typeface="+mn-cs"/>
            </a:rPr>
            <a:t>OPEC crude and lease condensate</a:t>
          </a:r>
          <a:endParaRPr lang="en-US" sz="1400" dirty="0">
            <a:solidFill>
              <a:schemeClr val="accent2"/>
            </a:solidFill>
            <a:effectLst/>
          </a:endParaRPr>
        </a:p>
        <a:p xmlns:a="http://schemas.openxmlformats.org/drawingml/2006/main">
          <a:pPr eaLnBrk="0" hangingPunct="0"/>
          <a:endParaRPr lang="en-US" sz="1400" i="1" dirty="0" smtClean="0">
            <a:solidFill>
              <a:schemeClr val="accent2"/>
            </a:solidFill>
            <a:latin typeface="Times New Roman" charset="0"/>
            <a:ea typeface="Times New Roman" charset="0"/>
            <a:cs typeface="Times New Roman" charset="0"/>
          </a:endParaRPr>
        </a:p>
      </cdr:txBody>
    </cdr:sp>
  </cdr:relSizeAnchor>
  <cdr:relSizeAnchor xmlns:cdr="http://schemas.openxmlformats.org/drawingml/2006/chartDrawing">
    <cdr:from>
      <cdr:x>0.79571</cdr:x>
      <cdr:y>0.64453</cdr:y>
    </cdr:from>
    <cdr:to>
      <cdr:x>0.96519</cdr:x>
      <cdr:y>0.7215</cdr:y>
    </cdr:to>
    <cdr:sp macro="" textlink="">
      <cdr:nvSpPr>
        <cdr:cNvPr id="4" name="TextBox 1"/>
        <cdr:cNvSpPr txBox="1"/>
      </cdr:nvSpPr>
      <cdr:spPr bwMode="auto">
        <a:xfrm xmlns:a="http://schemas.openxmlformats.org/drawingml/2006/main">
          <a:off x="6909622" y="2045373"/>
          <a:ext cx="1471725" cy="244258"/>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lang="en-US" sz="1400" b="1" i="0" dirty="0">
              <a:solidFill>
                <a:schemeClr val="accent3"/>
              </a:solidFill>
              <a:effectLst/>
              <a:latin typeface="+mn-lt"/>
              <a:ea typeface="+mn-ea"/>
              <a:cs typeface="+mn-cs"/>
            </a:rPr>
            <a:t>other liquids</a:t>
          </a:r>
          <a:endParaRPr lang="en-US" sz="1400" dirty="0">
            <a:solidFill>
              <a:schemeClr val="accent3"/>
            </a:solidFill>
            <a:effectLst/>
          </a:endParaRPr>
        </a:p>
        <a:p xmlns:a="http://schemas.openxmlformats.org/drawingml/2006/main">
          <a:pPr eaLnBrk="0" hangingPunct="0"/>
          <a:endParaRPr lang="en-US" sz="1400" i="1" dirty="0" smtClean="0">
            <a:solidFill>
              <a:schemeClr val="accent3"/>
            </a:solidFill>
            <a:latin typeface="Times New Roman" charset="0"/>
            <a:ea typeface="Times New Roman" charset="0"/>
            <a:cs typeface="Times New Roman" charset="0"/>
          </a:endParaRPr>
        </a:p>
      </cdr:txBody>
    </cdr:sp>
  </cdr:relSizeAnchor>
  <cdr:relSizeAnchor xmlns:cdr="http://schemas.openxmlformats.org/drawingml/2006/chartDrawing">
    <cdr:from>
      <cdr:x>0.31102</cdr:x>
      <cdr:y>0.10924</cdr:y>
    </cdr:from>
    <cdr:to>
      <cdr:x>0.31102</cdr:x>
      <cdr:y>0.88326</cdr:y>
    </cdr:to>
    <cdr:cxnSp macro="">
      <cdr:nvCxnSpPr>
        <cdr:cNvPr id="5" name="Straight Connector 4"/>
        <cdr:cNvCxnSpPr/>
      </cdr:nvCxnSpPr>
      <cdr:spPr bwMode="auto">
        <a:xfrm xmlns:a="http://schemas.openxmlformats.org/drawingml/2006/main" flipH="1" flipV="1">
          <a:off x="2700793" y="371475"/>
          <a:ext cx="1" cy="2631968"/>
        </a:xfrm>
        <a:prstGeom xmlns:a="http://schemas.openxmlformats.org/drawingml/2006/main" prst="line">
          <a:avLst/>
        </a:prstGeom>
        <a:solidFill xmlns:a="http://schemas.openxmlformats.org/drawingml/2006/main">
          <a:schemeClr val="accent1"/>
        </a:solidFill>
        <a:ln xmlns:a="http://schemas.openxmlformats.org/drawingml/2006/main" w="9525" cap="flat" cmpd="sng" algn="ctr">
          <a:solidFill>
            <a:schemeClr val="bg1">
              <a:lumMod val="65000"/>
            </a:schemeClr>
          </a:solidFill>
          <a:prstDash val="lgDash"/>
          <a:round/>
          <a:headEnd type="none" w="med" len="med"/>
          <a:tailEnd type="none" w="med" len="med"/>
        </a:ln>
        <a:effectLst xmlns:a="http://schemas.openxmlformats.org/drawingml/2006/main"/>
      </cdr:spPr>
    </cdr:cxnSp>
  </cdr:relSizeAnchor>
  <cdr:relSizeAnchor xmlns:cdr="http://schemas.openxmlformats.org/drawingml/2006/chartDrawing">
    <cdr:from>
      <cdr:x>0.28731</cdr:x>
      <cdr:y>0.03489</cdr:y>
    </cdr:from>
    <cdr:to>
      <cdr:x>0.34619</cdr:x>
      <cdr:y>0.10736</cdr:y>
    </cdr:to>
    <cdr:sp macro="" textlink="">
      <cdr:nvSpPr>
        <cdr:cNvPr id="6" name="TextBox 5"/>
        <cdr:cNvSpPr txBox="1"/>
      </cdr:nvSpPr>
      <cdr:spPr bwMode="auto">
        <a:xfrm xmlns:a="http://schemas.openxmlformats.org/drawingml/2006/main">
          <a:off x="2494905" y="110711"/>
          <a:ext cx="511292" cy="229977"/>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0" tIns="0" rIns="0" rtlCol="0">
          <a:prstTxWarp prst="textNoShape">
            <a:avLst/>
          </a:prstTxWarp>
        </a:bodyPr>
        <a:lstStyle xmlns:a="http://schemas.openxmlformats.org/drawingml/2006/main"/>
        <a:p xmlns:a="http://schemas.openxmlformats.org/drawingml/2006/main">
          <a:pPr eaLnBrk="0" hangingPunct="0"/>
          <a:r>
            <a:rPr lang="en-US" sz="1400" b="1" i="0" dirty="0" smtClean="0">
              <a:solidFill>
                <a:srgbClr val="333333"/>
              </a:solidFill>
              <a:latin typeface="Arial" panose="020B0604020202020204" pitchFamily="34" charset="0"/>
              <a:ea typeface="Times New Roman" charset="0"/>
              <a:cs typeface="Arial" panose="020B0604020202020204" pitchFamily="34" charset="0"/>
            </a:rPr>
            <a:t>2015</a:t>
          </a:r>
        </a:p>
      </cdr:txBody>
    </cdr:sp>
  </cdr:relSizeAnchor>
</c:userShapes>
</file>

<file path=ppt/drawings/drawing16.xml><?xml version="1.0" encoding="utf-8"?>
<c:userShapes xmlns:c="http://schemas.openxmlformats.org/drawingml/2006/chart">
  <cdr:relSizeAnchor xmlns:cdr="http://schemas.openxmlformats.org/drawingml/2006/chartDrawing">
    <cdr:from>
      <cdr:x>0.09956</cdr:x>
      <cdr:y>0.06164</cdr:y>
    </cdr:from>
    <cdr:to>
      <cdr:x>0.27473</cdr:x>
      <cdr:y>0.29825</cdr:y>
    </cdr:to>
    <cdr:grpSp>
      <cdr:nvGrpSpPr>
        <cdr:cNvPr id="7" name="Group 6"/>
        <cdr:cNvGrpSpPr/>
      </cdr:nvGrpSpPr>
      <cdr:grpSpPr>
        <a:xfrm xmlns:a="http://schemas.openxmlformats.org/drawingml/2006/main">
          <a:off x="855375" y="213125"/>
          <a:ext cx="1504982" cy="818097"/>
          <a:chOff x="582401" y="461146"/>
          <a:chExt cx="841006" cy="649049"/>
        </a:xfrm>
      </cdr:grpSpPr>
      <cdr:sp macro="" textlink="">
        <cdr:nvSpPr>
          <cdr:cNvPr id="2" name="TextBox 1"/>
          <cdr:cNvSpPr txBox="1"/>
        </cdr:nvSpPr>
        <cdr:spPr bwMode="auto">
          <a:xfrm xmlns:a="http://schemas.openxmlformats.org/drawingml/2006/main">
            <a:off x="1128129" y="461146"/>
            <a:ext cx="295278" cy="142866"/>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0" i="0" dirty="0" smtClean="0">
                <a:solidFill>
                  <a:schemeClr val="accent4"/>
                </a:solidFill>
                <a:latin typeface="Arial" panose="020B0604020202020204" pitchFamily="34" charset="0"/>
                <a:ea typeface="Times New Roman" charset="0"/>
                <a:cs typeface="Arial" panose="020B0604020202020204" pitchFamily="34" charset="0"/>
              </a:rPr>
              <a:t>2040</a:t>
            </a:r>
          </a:p>
        </cdr:txBody>
      </cdr:sp>
      <cdr:sp macro="" textlink="">
        <cdr:nvSpPr>
          <cdr:cNvPr id="3" name="TextBox 1"/>
          <cdr:cNvSpPr txBox="1"/>
        </cdr:nvSpPr>
        <cdr:spPr bwMode="auto">
          <a:xfrm xmlns:a="http://schemas.openxmlformats.org/drawingml/2006/main">
            <a:off x="582401" y="967302"/>
            <a:ext cx="295278" cy="142893"/>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0" i="0" dirty="0" smtClean="0">
                <a:solidFill>
                  <a:schemeClr val="accent1"/>
                </a:solidFill>
                <a:latin typeface="Arial" panose="020B0604020202020204" pitchFamily="34" charset="0"/>
                <a:ea typeface="Times New Roman" charset="0"/>
                <a:cs typeface="Arial" panose="020B0604020202020204" pitchFamily="34" charset="0"/>
              </a:rPr>
              <a:t>2015</a:t>
            </a:r>
          </a:p>
        </cdr:txBody>
      </cdr:sp>
      <cdr:sp macro="" textlink="">
        <cdr:nvSpPr>
          <cdr:cNvPr id="4" name="TextBox 1"/>
          <cdr:cNvSpPr txBox="1"/>
        </cdr:nvSpPr>
        <cdr:spPr bwMode="auto">
          <a:xfrm xmlns:a="http://schemas.openxmlformats.org/drawingml/2006/main">
            <a:off x="927737" y="631562"/>
            <a:ext cx="235884" cy="142893"/>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0" i="0" dirty="0" smtClean="0">
                <a:solidFill>
                  <a:schemeClr val="accent3"/>
                </a:solidFill>
                <a:latin typeface="Arial" panose="020B0604020202020204" pitchFamily="34" charset="0"/>
                <a:ea typeface="Times New Roman" charset="0"/>
                <a:cs typeface="Arial" panose="020B0604020202020204" pitchFamily="34" charset="0"/>
              </a:rPr>
              <a:t>2030</a:t>
            </a:r>
          </a:p>
        </cdr:txBody>
      </cdr:sp>
      <cdr:sp macro="" textlink="">
        <cdr:nvSpPr>
          <cdr:cNvPr id="5" name="TextBox 1"/>
          <cdr:cNvSpPr txBox="1"/>
        </cdr:nvSpPr>
        <cdr:spPr bwMode="auto">
          <a:xfrm xmlns:a="http://schemas.openxmlformats.org/drawingml/2006/main">
            <a:off x="760931" y="774455"/>
            <a:ext cx="295278" cy="142866"/>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0" i="0" dirty="0" smtClean="0">
                <a:solidFill>
                  <a:schemeClr val="accent2"/>
                </a:solidFill>
                <a:latin typeface="Arial" panose="020B0604020202020204" pitchFamily="34" charset="0"/>
                <a:ea typeface="Times New Roman" charset="0"/>
                <a:cs typeface="Arial" panose="020B0604020202020204" pitchFamily="34" charset="0"/>
              </a:rPr>
              <a:t>2020</a:t>
            </a:r>
          </a:p>
        </cdr:txBody>
      </cdr:sp>
    </cdr:grpSp>
  </cdr:relSizeAnchor>
  <cdr:relSizeAnchor xmlns:cdr="http://schemas.openxmlformats.org/drawingml/2006/chartDrawing">
    <cdr:from>
      <cdr:x>0.06357</cdr:x>
      <cdr:y>0.31787</cdr:y>
    </cdr:from>
    <cdr:to>
      <cdr:x>0.12508</cdr:x>
      <cdr:y>0.36996</cdr:y>
    </cdr:to>
    <cdr:sp macro="" textlink="">
      <cdr:nvSpPr>
        <cdr:cNvPr id="8" name="TextBox 1"/>
        <cdr:cNvSpPr txBox="1"/>
      </cdr:nvSpPr>
      <cdr:spPr bwMode="auto">
        <a:xfrm xmlns:a="http://schemas.openxmlformats.org/drawingml/2006/main">
          <a:off x="546151" y="1099059"/>
          <a:ext cx="528467" cy="18010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0" i="0" dirty="0" smtClean="0">
              <a:solidFill>
                <a:schemeClr val="accent5"/>
              </a:solidFill>
              <a:latin typeface="Arial" panose="020B0604020202020204" pitchFamily="34" charset="0"/>
              <a:ea typeface="Times New Roman" charset="0"/>
              <a:cs typeface="Arial" panose="020B0604020202020204" pitchFamily="34" charset="0"/>
            </a:rPr>
            <a:t>2010</a:t>
          </a:r>
        </a:p>
      </cdr:txBody>
    </cdr:sp>
  </cdr:relSizeAnchor>
</c:userShapes>
</file>

<file path=ppt/drawings/drawing17.xml><?xml version="1.0" encoding="utf-8"?>
<c:userShapes xmlns:c="http://schemas.openxmlformats.org/drawingml/2006/chart">
  <cdr:relSizeAnchor xmlns:cdr="http://schemas.openxmlformats.org/drawingml/2006/chartDrawing">
    <cdr:from>
      <cdr:x>0.56817</cdr:x>
      <cdr:y>0.61193</cdr:y>
    </cdr:from>
    <cdr:to>
      <cdr:x>0.62199</cdr:x>
      <cdr:y>0.66401</cdr:y>
    </cdr:to>
    <cdr:sp macro="" textlink="">
      <cdr:nvSpPr>
        <cdr:cNvPr id="2" name="TextBox 1"/>
        <cdr:cNvSpPr txBox="1"/>
      </cdr:nvSpPr>
      <cdr:spPr bwMode="auto">
        <a:xfrm xmlns:a="http://schemas.openxmlformats.org/drawingml/2006/main">
          <a:off x="4933732" y="2115784"/>
          <a:ext cx="467353" cy="180071"/>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square" lIns="0" tIns="0" rIns="0" rtlCol="0">
          <a:prstTxWarp prst="textNoShape">
            <a:avLst/>
          </a:prstTxWarp>
        </a:bodyPr>
        <a:lstStyle xmlns:a="http://schemas.openxmlformats.org/drawingml/2006/main"/>
        <a:p xmlns:a="http://schemas.openxmlformats.org/drawingml/2006/main">
          <a:pPr eaLnBrk="0" hangingPunct="0"/>
          <a:r>
            <a:rPr lang="en-US" sz="1400" b="0" i="0" dirty="0" smtClean="0">
              <a:solidFill>
                <a:schemeClr val="accent1"/>
              </a:solidFill>
              <a:latin typeface="+mn-lt"/>
              <a:ea typeface="Times New Roman" charset="0"/>
              <a:cs typeface="Times New Roman" charset="0"/>
            </a:rPr>
            <a:t>2015</a:t>
          </a:r>
        </a:p>
      </cdr:txBody>
    </cdr:sp>
  </cdr:relSizeAnchor>
  <cdr:relSizeAnchor xmlns:cdr="http://schemas.openxmlformats.org/drawingml/2006/chartDrawing">
    <cdr:from>
      <cdr:x>0.67522</cdr:x>
      <cdr:y>0.42119</cdr:y>
    </cdr:from>
    <cdr:to>
      <cdr:x>0.72677</cdr:x>
      <cdr:y>0.47891</cdr:y>
    </cdr:to>
    <cdr:sp macro="" textlink="">
      <cdr:nvSpPr>
        <cdr:cNvPr id="3" name="TextBox 1"/>
        <cdr:cNvSpPr txBox="1"/>
      </cdr:nvSpPr>
      <cdr:spPr bwMode="auto">
        <a:xfrm xmlns:a="http://schemas.openxmlformats.org/drawingml/2006/main">
          <a:off x="5863315" y="1456290"/>
          <a:ext cx="447641" cy="199571"/>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0" i="0" dirty="0" smtClean="0">
              <a:solidFill>
                <a:schemeClr val="accent4"/>
              </a:solidFill>
              <a:latin typeface="+mn-lt"/>
              <a:ea typeface="Times New Roman" charset="0"/>
              <a:cs typeface="Times New Roman" charset="0"/>
            </a:rPr>
            <a:t>2040</a:t>
          </a:r>
        </a:p>
      </cdr:txBody>
    </cdr:sp>
  </cdr:relSizeAnchor>
  <cdr:relSizeAnchor xmlns:cdr="http://schemas.openxmlformats.org/drawingml/2006/chartDrawing">
    <cdr:from>
      <cdr:x>0.64271</cdr:x>
      <cdr:y>0.48714</cdr:y>
    </cdr:from>
    <cdr:to>
      <cdr:x>0.69653</cdr:x>
      <cdr:y>0.53923</cdr:y>
    </cdr:to>
    <cdr:sp macro="" textlink="">
      <cdr:nvSpPr>
        <cdr:cNvPr id="4" name="TextBox 1"/>
        <cdr:cNvSpPr txBox="1"/>
      </cdr:nvSpPr>
      <cdr:spPr bwMode="auto">
        <a:xfrm xmlns:a="http://schemas.openxmlformats.org/drawingml/2006/main">
          <a:off x="5581048" y="1684337"/>
          <a:ext cx="467353" cy="18010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0" i="0" dirty="0" smtClean="0">
              <a:solidFill>
                <a:schemeClr val="accent3"/>
              </a:solidFill>
              <a:latin typeface="+mn-lt"/>
              <a:ea typeface="Times New Roman" charset="0"/>
              <a:cs typeface="Times New Roman" charset="0"/>
            </a:rPr>
            <a:t>2030</a:t>
          </a:r>
        </a:p>
      </cdr:txBody>
    </cdr:sp>
  </cdr:relSizeAnchor>
  <cdr:relSizeAnchor xmlns:cdr="http://schemas.openxmlformats.org/drawingml/2006/chartDrawing">
    <cdr:from>
      <cdr:x>0.6041</cdr:x>
      <cdr:y>0.54703</cdr:y>
    </cdr:from>
    <cdr:to>
      <cdr:x>0.65792</cdr:x>
      <cdr:y>0.59912</cdr:y>
    </cdr:to>
    <cdr:sp macro="" textlink="">
      <cdr:nvSpPr>
        <cdr:cNvPr id="5" name="TextBox 1"/>
        <cdr:cNvSpPr txBox="1"/>
      </cdr:nvSpPr>
      <cdr:spPr bwMode="auto">
        <a:xfrm xmlns:a="http://schemas.openxmlformats.org/drawingml/2006/main">
          <a:off x="5245750" y="1891393"/>
          <a:ext cx="467353" cy="180106"/>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0" i="0" dirty="0" smtClean="0">
              <a:solidFill>
                <a:schemeClr val="accent2"/>
              </a:solidFill>
              <a:latin typeface="+mn-lt"/>
              <a:ea typeface="Times New Roman" charset="0"/>
              <a:cs typeface="Times New Roman" charset="0"/>
            </a:rPr>
            <a:t>2020</a:t>
          </a:r>
        </a:p>
      </cdr:txBody>
    </cdr:sp>
  </cdr:relSizeAnchor>
  <cdr:relSizeAnchor xmlns:cdr="http://schemas.openxmlformats.org/drawingml/2006/chartDrawing">
    <cdr:from>
      <cdr:x>0.52948</cdr:x>
      <cdr:y>0.66723</cdr:y>
    </cdr:from>
    <cdr:to>
      <cdr:x>0.5833</cdr:x>
      <cdr:y>0.71931</cdr:y>
    </cdr:to>
    <cdr:sp macro="" textlink="">
      <cdr:nvSpPr>
        <cdr:cNvPr id="6" name="TextBox 1"/>
        <cdr:cNvSpPr txBox="1"/>
      </cdr:nvSpPr>
      <cdr:spPr bwMode="auto">
        <a:xfrm xmlns:a="http://schemas.openxmlformats.org/drawingml/2006/main">
          <a:off x="4597776" y="2307004"/>
          <a:ext cx="467353" cy="180070"/>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0" i="0" dirty="0" smtClean="0">
              <a:solidFill>
                <a:schemeClr val="accent5"/>
              </a:solidFill>
              <a:latin typeface="+mn-lt"/>
              <a:ea typeface="Times New Roman" charset="0"/>
              <a:cs typeface="Times New Roman" charset="0"/>
            </a:rPr>
            <a:t>2010</a:t>
          </a:r>
        </a:p>
      </cdr:txBody>
    </cdr:sp>
  </cdr:relSizeAnchor>
</c:userShapes>
</file>

<file path=ppt/drawings/drawing18.xml><?xml version="1.0" encoding="utf-8"?>
<c:userShapes xmlns:c="http://schemas.openxmlformats.org/drawingml/2006/chart">
  <cdr:relSizeAnchor xmlns:cdr="http://schemas.openxmlformats.org/drawingml/2006/chartDrawing">
    <cdr:from>
      <cdr:x>0.28515</cdr:x>
      <cdr:y>0.08397</cdr:y>
    </cdr:from>
    <cdr:to>
      <cdr:x>0.28607</cdr:x>
      <cdr:y>0.90283</cdr:y>
    </cdr:to>
    <cdr:cxnSp macro="">
      <cdr:nvCxnSpPr>
        <cdr:cNvPr id="5" name="Straight Connector 4"/>
        <cdr:cNvCxnSpPr/>
      </cdr:nvCxnSpPr>
      <cdr:spPr bwMode="auto">
        <a:xfrm xmlns:a="http://schemas.openxmlformats.org/drawingml/2006/main" flipH="1" flipV="1">
          <a:off x="2476118" y="292722"/>
          <a:ext cx="7989" cy="2854668"/>
        </a:xfrm>
        <a:prstGeom xmlns:a="http://schemas.openxmlformats.org/drawingml/2006/main" prst="line">
          <a:avLst/>
        </a:prstGeom>
        <a:solidFill xmlns:a="http://schemas.openxmlformats.org/drawingml/2006/main">
          <a:schemeClr val="accent1"/>
        </a:solidFill>
        <a:ln xmlns:a="http://schemas.openxmlformats.org/drawingml/2006/main" w="9525" cap="flat" cmpd="sng" algn="ctr">
          <a:solidFill>
            <a:schemeClr val="bg1">
              <a:lumMod val="65000"/>
            </a:schemeClr>
          </a:solidFill>
          <a:prstDash val="lgDash"/>
          <a:round/>
          <a:headEnd type="none" w="med" len="med"/>
          <a:tailEnd type="none" w="med" len="med"/>
        </a:ln>
        <a:effectLst xmlns:a="http://schemas.openxmlformats.org/drawingml/2006/main"/>
      </cdr:spPr>
    </cdr:cxnSp>
  </cdr:relSizeAnchor>
  <cdr:relSizeAnchor xmlns:cdr="http://schemas.openxmlformats.org/drawingml/2006/chartDrawing">
    <cdr:from>
      <cdr:x>0.87404</cdr:x>
      <cdr:y>0.1081</cdr:y>
    </cdr:from>
    <cdr:to>
      <cdr:x>1</cdr:x>
      <cdr:y>0.16492</cdr:y>
    </cdr:to>
    <cdr:sp macro="" textlink="">
      <cdr:nvSpPr>
        <cdr:cNvPr id="3" name="TextBox 2"/>
        <cdr:cNvSpPr txBox="1"/>
      </cdr:nvSpPr>
      <cdr:spPr bwMode="auto">
        <a:xfrm xmlns:a="http://schemas.openxmlformats.org/drawingml/2006/main">
          <a:off x="7589836" y="376839"/>
          <a:ext cx="1093789" cy="198083"/>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square" lIns="0" tIns="0" rIns="0" rtlCol="0">
          <a:prstTxWarp prst="textNoShape">
            <a:avLst/>
          </a:prstTxWarp>
        </a:bodyPr>
        <a:lstStyle xmlns:a="http://schemas.openxmlformats.org/drawingml/2006/main"/>
        <a:p xmlns:a="http://schemas.openxmlformats.org/drawingml/2006/main">
          <a:pPr eaLnBrk="0" hangingPunct="0"/>
          <a:r>
            <a:rPr lang="en-US" sz="1400" b="1" i="0" dirty="0" smtClean="0">
              <a:solidFill>
                <a:schemeClr val="accent1"/>
              </a:solidFill>
              <a:latin typeface="+mn-lt"/>
              <a:ea typeface="Times New Roman" charset="0"/>
              <a:cs typeface="Times New Roman" charset="0"/>
            </a:rPr>
            <a:t>Other</a:t>
          </a:r>
        </a:p>
      </cdr:txBody>
    </cdr:sp>
  </cdr:relSizeAnchor>
  <cdr:relSizeAnchor xmlns:cdr="http://schemas.openxmlformats.org/drawingml/2006/chartDrawing">
    <cdr:from>
      <cdr:x>0.87296</cdr:x>
      <cdr:y>0.60779</cdr:y>
    </cdr:from>
    <cdr:to>
      <cdr:x>1</cdr:x>
      <cdr:y>0.66461</cdr:y>
    </cdr:to>
    <cdr:sp macro="" textlink="">
      <cdr:nvSpPr>
        <cdr:cNvPr id="6" name="TextBox 1"/>
        <cdr:cNvSpPr txBox="1"/>
      </cdr:nvSpPr>
      <cdr:spPr bwMode="auto">
        <a:xfrm xmlns:a="http://schemas.openxmlformats.org/drawingml/2006/main">
          <a:off x="7580457" y="2118833"/>
          <a:ext cx="1103168" cy="198083"/>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endParaRPr lang="en-US" sz="1400" b="1" i="0" dirty="0" smtClean="0">
            <a:solidFill>
              <a:schemeClr val="accent3"/>
            </a:solidFill>
            <a:latin typeface="+mn-lt"/>
            <a:ea typeface="Times New Roman" charset="0"/>
            <a:cs typeface="Times New Roman" charset="0"/>
          </a:endParaRPr>
        </a:p>
        <a:p xmlns:a="http://schemas.openxmlformats.org/drawingml/2006/main">
          <a:pPr eaLnBrk="0" hangingPunct="0"/>
          <a:endParaRPr lang="en-US" sz="1400" b="1" dirty="0">
            <a:solidFill>
              <a:schemeClr val="accent3"/>
            </a:solidFill>
            <a:ea typeface="Times New Roman" charset="0"/>
            <a:cs typeface="Times New Roman" charset="0"/>
          </a:endParaRPr>
        </a:p>
        <a:p xmlns:a="http://schemas.openxmlformats.org/drawingml/2006/main">
          <a:pPr eaLnBrk="0" hangingPunct="0"/>
          <a:r>
            <a:rPr lang="en-US" sz="1400" b="1" i="0" dirty="0" smtClean="0">
              <a:solidFill>
                <a:schemeClr val="accent3"/>
              </a:solidFill>
              <a:latin typeface="+mn-lt"/>
              <a:ea typeface="Times New Roman" charset="0"/>
              <a:cs typeface="Times New Roman" charset="0"/>
            </a:rPr>
            <a:t>South Africa</a:t>
          </a:r>
        </a:p>
      </cdr:txBody>
    </cdr:sp>
  </cdr:relSizeAnchor>
  <cdr:relSizeAnchor xmlns:cdr="http://schemas.openxmlformats.org/drawingml/2006/chartDrawing">
    <cdr:from>
      <cdr:x>0.87079</cdr:x>
      <cdr:y>0.45994</cdr:y>
    </cdr:from>
    <cdr:to>
      <cdr:x>1</cdr:x>
      <cdr:y>0.51676</cdr:y>
    </cdr:to>
    <cdr:sp macro="" textlink="">
      <cdr:nvSpPr>
        <cdr:cNvPr id="7" name="TextBox 1"/>
        <cdr:cNvSpPr txBox="1"/>
      </cdr:nvSpPr>
      <cdr:spPr bwMode="auto">
        <a:xfrm xmlns:a="http://schemas.openxmlformats.org/drawingml/2006/main">
          <a:off x="7561614" y="1603406"/>
          <a:ext cx="1122011" cy="198083"/>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endParaRPr lang="en-US" sz="1400" b="1" i="0" dirty="0" smtClean="0">
            <a:solidFill>
              <a:schemeClr val="accent5"/>
            </a:solidFill>
            <a:latin typeface="+mn-lt"/>
            <a:ea typeface="Times New Roman" charset="0"/>
            <a:cs typeface="Times New Roman" charset="0"/>
          </a:endParaRPr>
        </a:p>
        <a:p xmlns:a="http://schemas.openxmlformats.org/drawingml/2006/main">
          <a:pPr eaLnBrk="0" hangingPunct="0"/>
          <a:r>
            <a:rPr lang="en-US" sz="1400" b="1" i="0" dirty="0" smtClean="0">
              <a:solidFill>
                <a:schemeClr val="accent5"/>
              </a:solidFill>
              <a:latin typeface="+mn-lt"/>
              <a:ea typeface="Times New Roman" charset="0"/>
              <a:cs typeface="Times New Roman" charset="0"/>
            </a:rPr>
            <a:t>Uzbekistan</a:t>
          </a:r>
        </a:p>
      </cdr:txBody>
    </cdr:sp>
  </cdr:relSizeAnchor>
  <cdr:relSizeAnchor xmlns:cdr="http://schemas.openxmlformats.org/drawingml/2006/chartDrawing">
    <cdr:from>
      <cdr:x>0.87296</cdr:x>
      <cdr:y>0.25472</cdr:y>
    </cdr:from>
    <cdr:to>
      <cdr:x>1</cdr:x>
      <cdr:y>0.31154</cdr:y>
    </cdr:to>
    <cdr:sp macro="" textlink="">
      <cdr:nvSpPr>
        <cdr:cNvPr id="8" name="TextBox 1"/>
        <cdr:cNvSpPr txBox="1"/>
      </cdr:nvSpPr>
      <cdr:spPr bwMode="auto">
        <a:xfrm xmlns:a="http://schemas.openxmlformats.org/drawingml/2006/main">
          <a:off x="7580457" y="887978"/>
          <a:ext cx="1103168" cy="198083"/>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endParaRPr lang="en-US" sz="1400" b="1" i="0" dirty="0" smtClean="0">
            <a:solidFill>
              <a:schemeClr val="accent2"/>
            </a:solidFill>
            <a:latin typeface="+mn-lt"/>
            <a:ea typeface="Times New Roman" charset="0"/>
            <a:cs typeface="Times New Roman" charset="0"/>
          </a:endParaRPr>
        </a:p>
        <a:p xmlns:a="http://schemas.openxmlformats.org/drawingml/2006/main">
          <a:pPr eaLnBrk="0" hangingPunct="0"/>
          <a:r>
            <a:rPr lang="en-US" sz="1400" b="1" i="0" dirty="0" smtClean="0">
              <a:solidFill>
                <a:schemeClr val="accent2"/>
              </a:solidFill>
              <a:latin typeface="+mn-lt"/>
              <a:ea typeface="Times New Roman" charset="0"/>
              <a:cs typeface="Times New Roman" charset="0"/>
            </a:rPr>
            <a:t>Qatar</a:t>
          </a:r>
        </a:p>
      </cdr:txBody>
    </cdr:sp>
  </cdr:relSizeAnchor>
  <cdr:relSizeAnchor xmlns:cdr="http://schemas.openxmlformats.org/drawingml/2006/chartDrawing">
    <cdr:from>
      <cdr:x>0.87404</cdr:x>
      <cdr:y>0.16612</cdr:y>
    </cdr:from>
    <cdr:to>
      <cdr:x>1</cdr:x>
      <cdr:y>0.22294</cdr:y>
    </cdr:to>
    <cdr:sp macro="" textlink="">
      <cdr:nvSpPr>
        <cdr:cNvPr id="9" name="TextBox 1"/>
        <cdr:cNvSpPr txBox="1"/>
      </cdr:nvSpPr>
      <cdr:spPr bwMode="auto">
        <a:xfrm xmlns:a="http://schemas.openxmlformats.org/drawingml/2006/main">
          <a:off x="7589836" y="579105"/>
          <a:ext cx="1093789" cy="198083"/>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1" i="0" dirty="0" smtClean="0">
              <a:solidFill>
                <a:schemeClr val="accent6"/>
              </a:solidFill>
              <a:latin typeface="+mn-lt"/>
              <a:ea typeface="Times New Roman" charset="0"/>
              <a:cs typeface="Times New Roman" charset="0"/>
            </a:rPr>
            <a:t>Nigeria</a:t>
          </a:r>
        </a:p>
      </cdr:txBody>
    </cdr:sp>
  </cdr:relSizeAnchor>
  <cdr:relSizeAnchor xmlns:cdr="http://schemas.openxmlformats.org/drawingml/2006/chartDrawing">
    <cdr:from>
      <cdr:x>0.26242</cdr:x>
      <cdr:y>0.02049</cdr:y>
    </cdr:from>
    <cdr:to>
      <cdr:x>0.31726</cdr:x>
      <cdr:y>0.08288</cdr:y>
    </cdr:to>
    <cdr:sp macro="" textlink="">
      <cdr:nvSpPr>
        <cdr:cNvPr id="4" name="TextBox 3"/>
        <cdr:cNvSpPr txBox="1"/>
      </cdr:nvSpPr>
      <cdr:spPr bwMode="auto">
        <a:xfrm xmlns:a="http://schemas.openxmlformats.org/drawingml/2006/main">
          <a:off x="2278760" y="71436"/>
          <a:ext cx="476210" cy="217501"/>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0" tIns="0" rIns="0" rtlCol="0">
          <a:prstTxWarp prst="textNoShape">
            <a:avLst/>
          </a:prstTxWarp>
        </a:bodyPr>
        <a:lstStyle xmlns:a="http://schemas.openxmlformats.org/drawingml/2006/main"/>
        <a:p xmlns:a="http://schemas.openxmlformats.org/drawingml/2006/main">
          <a:pPr eaLnBrk="0" hangingPunct="0"/>
          <a:r>
            <a:rPr lang="en-US" sz="1400" b="1" i="0" dirty="0" smtClean="0">
              <a:solidFill>
                <a:srgbClr val="333333"/>
              </a:solidFill>
              <a:latin typeface="Arial" panose="020B0604020202020204" pitchFamily="34" charset="0"/>
              <a:ea typeface="Times New Roman" charset="0"/>
              <a:cs typeface="Arial" panose="020B0604020202020204" pitchFamily="34" charset="0"/>
            </a:rPr>
            <a:t>2015</a:t>
          </a:r>
        </a:p>
      </cdr:txBody>
    </cdr:sp>
  </cdr:relSizeAnchor>
</c:userShapes>
</file>

<file path=ppt/drawings/drawing19.xml><?xml version="1.0" encoding="utf-8"?>
<c:userShapes xmlns:c="http://schemas.openxmlformats.org/drawingml/2006/chart">
  <cdr:relSizeAnchor xmlns:cdr="http://schemas.openxmlformats.org/drawingml/2006/chartDrawing">
    <cdr:from>
      <cdr:x>0.51279</cdr:x>
      <cdr:y>0.05556</cdr:y>
    </cdr:from>
    <cdr:to>
      <cdr:x>0.5128</cdr:x>
      <cdr:y>0.90503</cdr:y>
    </cdr:to>
    <cdr:cxnSp macro="">
      <cdr:nvCxnSpPr>
        <cdr:cNvPr id="3" name="Straight Connector 2"/>
        <cdr:cNvCxnSpPr/>
      </cdr:nvCxnSpPr>
      <cdr:spPr bwMode="auto">
        <a:xfrm xmlns:a="http://schemas.openxmlformats.org/drawingml/2006/main" flipV="1">
          <a:off x="4457723" y="196866"/>
          <a:ext cx="87" cy="3009927"/>
        </a:xfrm>
        <a:prstGeom xmlns:a="http://schemas.openxmlformats.org/drawingml/2006/main" prst="line">
          <a:avLst/>
        </a:prstGeom>
        <a:solidFill xmlns:a="http://schemas.openxmlformats.org/drawingml/2006/main">
          <a:schemeClr val="accent1"/>
        </a:solidFill>
        <a:ln xmlns:a="http://schemas.openxmlformats.org/drawingml/2006/main" w="12700" cap="flat" cmpd="sng" algn="ctr">
          <a:solidFill>
            <a:schemeClr val="bg1">
              <a:lumMod val="65000"/>
            </a:schemeClr>
          </a:solidFill>
          <a:prstDash val="lgDash"/>
          <a:round/>
          <a:headEnd type="none" w="med" len="med"/>
          <a:tailEnd type="none" w="med" len="med"/>
        </a:ln>
        <a:effectLst xmlns:a="http://schemas.openxmlformats.org/drawingml/2006/main"/>
      </cdr:spPr>
    </cdr:cxnSp>
  </cdr:relSizeAnchor>
  <cdr:relSizeAnchor xmlns:cdr="http://schemas.openxmlformats.org/drawingml/2006/chartDrawing">
    <cdr:from>
      <cdr:x>0.14487</cdr:x>
      <cdr:y>0.49468</cdr:y>
    </cdr:from>
    <cdr:to>
      <cdr:x>0.20911</cdr:x>
      <cdr:y>0.55024</cdr:y>
    </cdr:to>
    <cdr:sp macro="" textlink="">
      <cdr:nvSpPr>
        <cdr:cNvPr id="2" name="TextBox 1"/>
        <cdr:cNvSpPr txBox="1"/>
      </cdr:nvSpPr>
      <cdr:spPr bwMode="auto">
        <a:xfrm xmlns:a="http://schemas.openxmlformats.org/drawingml/2006/main">
          <a:off x="1259416" y="1752800"/>
          <a:ext cx="558448" cy="196866"/>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square" lIns="0" tIns="0" rIns="0" rtlCol="0">
          <a:prstTxWarp prst="textNoShape">
            <a:avLst/>
          </a:prstTxWarp>
        </a:bodyPr>
        <a:lstStyle xmlns:a="http://schemas.openxmlformats.org/drawingml/2006/main"/>
        <a:p xmlns:a="http://schemas.openxmlformats.org/drawingml/2006/main">
          <a:pPr eaLnBrk="0" hangingPunct="0"/>
          <a:r>
            <a:rPr lang="en-US" sz="1400" b="1" i="0" dirty="0" smtClean="0">
              <a:solidFill>
                <a:schemeClr val="tx2"/>
              </a:solidFill>
              <a:latin typeface="+mn-lt"/>
              <a:ea typeface="Times New Roman" charset="0"/>
              <a:cs typeface="Times New Roman" charset="0"/>
            </a:rPr>
            <a:t>OECD</a:t>
          </a:r>
        </a:p>
      </cdr:txBody>
    </cdr:sp>
  </cdr:relSizeAnchor>
  <cdr:relSizeAnchor xmlns:cdr="http://schemas.openxmlformats.org/drawingml/2006/chartDrawing">
    <cdr:from>
      <cdr:x>0.22271</cdr:x>
      <cdr:y>0.65035</cdr:y>
    </cdr:from>
    <cdr:to>
      <cdr:x>0.33585</cdr:x>
      <cdr:y>0.69954</cdr:y>
    </cdr:to>
    <cdr:sp macro="" textlink="">
      <cdr:nvSpPr>
        <cdr:cNvPr id="4" name="TextBox 1"/>
        <cdr:cNvSpPr txBox="1"/>
      </cdr:nvSpPr>
      <cdr:spPr bwMode="auto">
        <a:xfrm xmlns:a="http://schemas.openxmlformats.org/drawingml/2006/main">
          <a:off x="1936090" y="2304386"/>
          <a:ext cx="983543" cy="17429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1" dirty="0">
              <a:solidFill>
                <a:schemeClr val="accent5"/>
              </a:solidFill>
              <a:ea typeface="Times New Roman" charset="0"/>
              <a:cs typeface="Times New Roman" charset="0"/>
            </a:rPr>
            <a:t>n</a:t>
          </a:r>
          <a:r>
            <a:rPr lang="en-US" sz="1400" b="1" i="0" dirty="0" smtClean="0">
              <a:solidFill>
                <a:schemeClr val="accent5"/>
              </a:solidFill>
              <a:latin typeface="+mn-lt"/>
              <a:ea typeface="Times New Roman" charset="0"/>
              <a:cs typeface="Times New Roman" charset="0"/>
            </a:rPr>
            <a:t>on-OECD</a:t>
          </a:r>
        </a:p>
      </cdr:txBody>
    </cdr:sp>
  </cdr:relSizeAnchor>
</c:userShapes>
</file>

<file path=ppt/drawings/drawing20.xml><?xml version="1.0" encoding="utf-8"?>
<c:userShapes xmlns:c="http://schemas.openxmlformats.org/drawingml/2006/chart">
  <cdr:relSizeAnchor xmlns:cdr="http://schemas.openxmlformats.org/drawingml/2006/chartDrawing">
    <cdr:from>
      <cdr:x>0.8555</cdr:x>
      <cdr:y>0.13951</cdr:y>
    </cdr:from>
    <cdr:to>
      <cdr:x>0.99873</cdr:x>
      <cdr:y>0.20896</cdr:y>
    </cdr:to>
    <cdr:sp macro="" textlink="">
      <cdr:nvSpPr>
        <cdr:cNvPr id="2" name="TextBox 1"/>
        <cdr:cNvSpPr txBox="1"/>
      </cdr:nvSpPr>
      <cdr:spPr bwMode="auto">
        <a:xfrm xmlns:a="http://schemas.openxmlformats.org/drawingml/2006/main">
          <a:off x="7436989" y="487678"/>
          <a:ext cx="1245120" cy="24277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square" lIns="0" tIns="0" rIns="0" rtlCol="0">
          <a:prstTxWarp prst="textNoShape">
            <a:avLst/>
          </a:prstTxWarp>
        </a:bodyPr>
        <a:lstStyle xmlns:a="http://schemas.openxmlformats.org/drawingml/2006/main"/>
        <a:p xmlns:a="http://schemas.openxmlformats.org/drawingml/2006/main">
          <a:pPr eaLnBrk="0" hangingPunct="0"/>
          <a:r>
            <a:rPr lang="en-US" sz="1400" b="1" i="0" dirty="0" smtClean="0">
              <a:solidFill>
                <a:schemeClr val="accent3"/>
              </a:solidFill>
              <a:latin typeface="+mn-lt"/>
              <a:ea typeface="Times New Roman" charset="0"/>
              <a:cs typeface="Times New Roman" charset="0"/>
            </a:rPr>
            <a:t>transportation</a:t>
          </a:r>
        </a:p>
      </cdr:txBody>
    </cdr:sp>
  </cdr:relSizeAnchor>
  <cdr:relSizeAnchor xmlns:cdr="http://schemas.openxmlformats.org/drawingml/2006/chartDrawing">
    <cdr:from>
      <cdr:x>0.8555</cdr:x>
      <cdr:y>0.7038</cdr:y>
    </cdr:from>
    <cdr:to>
      <cdr:x>0.99873</cdr:x>
      <cdr:y>0.77324</cdr:y>
    </cdr:to>
    <cdr:sp macro="" textlink="">
      <cdr:nvSpPr>
        <cdr:cNvPr id="3" name="TextBox 1"/>
        <cdr:cNvSpPr txBox="1"/>
      </cdr:nvSpPr>
      <cdr:spPr bwMode="auto">
        <a:xfrm xmlns:a="http://schemas.openxmlformats.org/drawingml/2006/main">
          <a:off x="7436989" y="2460252"/>
          <a:ext cx="1245120" cy="242740"/>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1" i="0" dirty="0" smtClean="0">
              <a:solidFill>
                <a:schemeClr val="accent4"/>
              </a:solidFill>
              <a:latin typeface="+mn-lt"/>
              <a:ea typeface="Times New Roman" charset="0"/>
              <a:cs typeface="Times New Roman" charset="0"/>
            </a:rPr>
            <a:t>electric power</a:t>
          </a:r>
        </a:p>
      </cdr:txBody>
    </cdr:sp>
  </cdr:relSizeAnchor>
  <cdr:relSizeAnchor xmlns:cdr="http://schemas.openxmlformats.org/drawingml/2006/chartDrawing">
    <cdr:from>
      <cdr:x>0.85677</cdr:x>
      <cdr:y>0.42387</cdr:y>
    </cdr:from>
    <cdr:to>
      <cdr:x>1</cdr:x>
      <cdr:y>0.49331</cdr:y>
    </cdr:to>
    <cdr:sp macro="" textlink="">
      <cdr:nvSpPr>
        <cdr:cNvPr id="4" name="TextBox 1"/>
        <cdr:cNvSpPr txBox="1"/>
      </cdr:nvSpPr>
      <cdr:spPr bwMode="auto">
        <a:xfrm xmlns:a="http://schemas.openxmlformats.org/drawingml/2006/main">
          <a:off x="7448030" y="1481708"/>
          <a:ext cx="1245120" cy="242740"/>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1" i="0" dirty="0" smtClean="0">
              <a:solidFill>
                <a:schemeClr val="accent2"/>
              </a:solidFill>
              <a:latin typeface="+mn-lt"/>
              <a:ea typeface="Times New Roman" charset="0"/>
              <a:cs typeface="Times New Roman" charset="0"/>
            </a:rPr>
            <a:t>industrial</a:t>
          </a:r>
        </a:p>
      </cdr:txBody>
    </cdr:sp>
  </cdr:relSizeAnchor>
  <cdr:relSizeAnchor xmlns:cdr="http://schemas.openxmlformats.org/drawingml/2006/chartDrawing">
    <cdr:from>
      <cdr:x>0.8555</cdr:x>
      <cdr:y>0.24697</cdr:y>
    </cdr:from>
    <cdr:to>
      <cdr:x>0.99873</cdr:x>
      <cdr:y>0.31641</cdr:y>
    </cdr:to>
    <cdr:sp macro="" textlink="">
      <cdr:nvSpPr>
        <cdr:cNvPr id="5" name="TextBox 1"/>
        <cdr:cNvSpPr txBox="1"/>
      </cdr:nvSpPr>
      <cdr:spPr bwMode="auto">
        <a:xfrm xmlns:a="http://schemas.openxmlformats.org/drawingml/2006/main">
          <a:off x="7436989" y="863323"/>
          <a:ext cx="1245120" cy="242740"/>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1" i="0" dirty="0" smtClean="0">
              <a:solidFill>
                <a:schemeClr val="accent1"/>
              </a:solidFill>
              <a:latin typeface="+mn-lt"/>
              <a:ea typeface="Times New Roman" charset="0"/>
              <a:cs typeface="Times New Roman" charset="0"/>
            </a:rPr>
            <a:t>buildings</a:t>
          </a:r>
        </a:p>
      </cdr:txBody>
    </cdr:sp>
  </cdr:relSizeAnchor>
  <cdr:relSizeAnchor xmlns:cdr="http://schemas.openxmlformats.org/drawingml/2006/chartDrawing">
    <cdr:from>
      <cdr:x>0.49965</cdr:x>
      <cdr:y>0.08174</cdr:y>
    </cdr:from>
    <cdr:to>
      <cdr:x>0.49965</cdr:x>
      <cdr:y>0.85286</cdr:y>
    </cdr:to>
    <cdr:cxnSp macro="">
      <cdr:nvCxnSpPr>
        <cdr:cNvPr id="7" name="Straight Connector 6"/>
        <cdr:cNvCxnSpPr/>
      </cdr:nvCxnSpPr>
      <cdr:spPr bwMode="auto">
        <a:xfrm xmlns:a="http://schemas.openxmlformats.org/drawingml/2006/main" flipV="1">
          <a:off x="4343533" y="285749"/>
          <a:ext cx="0" cy="2695575"/>
        </a:xfrm>
        <a:prstGeom xmlns:a="http://schemas.openxmlformats.org/drawingml/2006/main" prst="line">
          <a:avLst/>
        </a:prstGeom>
        <a:solidFill xmlns:a="http://schemas.openxmlformats.org/drawingml/2006/main">
          <a:schemeClr val="accent1"/>
        </a:solidFill>
        <a:ln xmlns:a="http://schemas.openxmlformats.org/drawingml/2006/main" w="9525" cap="flat" cmpd="sng" algn="ctr">
          <a:solidFill>
            <a:schemeClr val="bg1">
              <a:lumMod val="65000"/>
            </a:schemeClr>
          </a:solidFill>
          <a:prstDash val="lgDash"/>
          <a:round/>
          <a:headEnd type="none" w="med" len="med"/>
          <a:tailEnd type="none" w="med" len="med"/>
        </a:ln>
        <a:effectLst xmlns:a="http://schemas.openxmlformats.org/drawingml/2006/main"/>
      </cdr:spPr>
    </cdr:cxnSp>
  </cdr:relSizeAnchor>
  <cdr:relSizeAnchor xmlns:cdr="http://schemas.openxmlformats.org/drawingml/2006/chartDrawing">
    <cdr:from>
      <cdr:x>0.47688</cdr:x>
      <cdr:y>0.0172</cdr:y>
    </cdr:from>
    <cdr:to>
      <cdr:x>0.54112</cdr:x>
      <cdr:y>0.07352</cdr:y>
    </cdr:to>
    <cdr:sp macro="" textlink="">
      <cdr:nvSpPr>
        <cdr:cNvPr id="9" name="TextBox 1"/>
        <cdr:cNvSpPr txBox="1"/>
      </cdr:nvSpPr>
      <cdr:spPr bwMode="auto">
        <a:xfrm xmlns:a="http://schemas.openxmlformats.org/drawingml/2006/main">
          <a:off x="4145629" y="60130"/>
          <a:ext cx="558448" cy="196866"/>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pPr eaLnBrk="0" hangingPunct="0"/>
          <a:r>
            <a:rPr lang="en-US" sz="1400" b="1" i="0" dirty="0" smtClean="0">
              <a:latin typeface="+mn-lt"/>
              <a:ea typeface="Times New Roman" charset="0"/>
              <a:cs typeface="Times New Roman" charset="0"/>
            </a:rPr>
            <a:t>2015</a:t>
          </a:r>
        </a:p>
      </cdr:txBody>
    </cdr:sp>
  </cdr:relSizeAnchor>
</c:userShapes>
</file>

<file path=ppt/drawings/drawing21.xml><?xml version="1.0" encoding="utf-8"?>
<c:userShapes xmlns:c="http://schemas.openxmlformats.org/drawingml/2006/chart">
  <cdr:relSizeAnchor xmlns:cdr="http://schemas.openxmlformats.org/drawingml/2006/chartDrawing">
    <cdr:from>
      <cdr:x>0.89645</cdr:x>
      <cdr:y>0.06179</cdr:y>
    </cdr:from>
    <cdr:to>
      <cdr:x>0.98673</cdr:x>
      <cdr:y>0.20658</cdr:y>
    </cdr:to>
    <cdr:sp macro="" textlink="">
      <cdr:nvSpPr>
        <cdr:cNvPr id="2" name="TextBox 1"/>
        <cdr:cNvSpPr txBox="1"/>
      </cdr:nvSpPr>
      <cdr:spPr bwMode="auto">
        <a:xfrm xmlns:a="http://schemas.openxmlformats.org/drawingml/2006/main">
          <a:off x="7821362" y="217234"/>
          <a:ext cx="787679" cy="508969"/>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square" lIns="0" tIns="0" rIns="0" rtlCol="0">
          <a:prstTxWarp prst="textNoShape">
            <a:avLst/>
          </a:prstTxWarp>
        </a:bodyPr>
        <a:lstStyle xmlns:a="http://schemas.openxmlformats.org/drawingml/2006/main"/>
        <a:p xmlns:a="http://schemas.openxmlformats.org/drawingml/2006/main">
          <a:pPr eaLnBrk="0" hangingPunct="0"/>
          <a:r>
            <a:rPr lang="en-US" sz="1400" b="1" i="0" dirty="0" smtClean="0">
              <a:solidFill>
                <a:schemeClr val="accent1"/>
              </a:solidFill>
              <a:latin typeface="+mn-lt"/>
              <a:ea typeface="Times New Roman" charset="0"/>
              <a:cs typeface="Times New Roman" charset="0"/>
            </a:rPr>
            <a:t>coalbed methane</a:t>
          </a:r>
        </a:p>
      </cdr:txBody>
    </cdr:sp>
  </cdr:relSizeAnchor>
  <cdr:relSizeAnchor xmlns:cdr="http://schemas.openxmlformats.org/drawingml/2006/chartDrawing">
    <cdr:from>
      <cdr:x>0.89732</cdr:x>
      <cdr:y>0.18371</cdr:y>
    </cdr:from>
    <cdr:to>
      <cdr:x>0.98586</cdr:x>
      <cdr:y>0.28551</cdr:y>
    </cdr:to>
    <cdr:sp macro="" textlink="">
      <cdr:nvSpPr>
        <cdr:cNvPr id="3" name="TextBox 1"/>
        <cdr:cNvSpPr txBox="1"/>
      </cdr:nvSpPr>
      <cdr:spPr bwMode="auto">
        <a:xfrm xmlns:a="http://schemas.openxmlformats.org/drawingml/2006/main">
          <a:off x="7828952" y="645803"/>
          <a:ext cx="772499" cy="357868"/>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1" i="0" dirty="0" smtClean="0">
              <a:solidFill>
                <a:schemeClr val="accent4"/>
              </a:solidFill>
              <a:latin typeface="+mn-lt"/>
              <a:ea typeface="Times New Roman" charset="0"/>
              <a:cs typeface="Times New Roman" charset="0"/>
            </a:rPr>
            <a:t>all other</a:t>
          </a:r>
        </a:p>
      </cdr:txBody>
    </cdr:sp>
  </cdr:relSizeAnchor>
  <cdr:relSizeAnchor xmlns:cdr="http://schemas.openxmlformats.org/drawingml/2006/chartDrawing">
    <cdr:from>
      <cdr:x>0.89743</cdr:x>
      <cdr:y>0.25896</cdr:y>
    </cdr:from>
    <cdr:to>
      <cdr:x>0.99118</cdr:x>
      <cdr:y>0.3392</cdr:y>
    </cdr:to>
    <cdr:sp macro="" textlink="">
      <cdr:nvSpPr>
        <cdr:cNvPr id="4" name="TextBox 1"/>
        <cdr:cNvSpPr txBox="1"/>
      </cdr:nvSpPr>
      <cdr:spPr bwMode="auto">
        <a:xfrm xmlns:a="http://schemas.openxmlformats.org/drawingml/2006/main">
          <a:off x="7829932" y="910342"/>
          <a:ext cx="817955" cy="282076"/>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1" i="0" dirty="0" smtClean="0">
              <a:solidFill>
                <a:schemeClr val="accent3"/>
              </a:solidFill>
              <a:latin typeface="+mn-lt"/>
              <a:ea typeface="Times New Roman" charset="0"/>
              <a:cs typeface="Times New Roman" charset="0"/>
            </a:rPr>
            <a:t>tight gas</a:t>
          </a:r>
        </a:p>
      </cdr:txBody>
    </cdr:sp>
  </cdr:relSizeAnchor>
  <cdr:relSizeAnchor xmlns:cdr="http://schemas.openxmlformats.org/drawingml/2006/chartDrawing">
    <cdr:from>
      <cdr:x>0.89743</cdr:x>
      <cdr:y>0.5</cdr:y>
    </cdr:from>
    <cdr:to>
      <cdr:x>0.99292</cdr:x>
      <cdr:y>0.58382</cdr:y>
    </cdr:to>
    <cdr:sp macro="" textlink="">
      <cdr:nvSpPr>
        <cdr:cNvPr id="5" name="TextBox 1"/>
        <cdr:cNvSpPr txBox="1"/>
      </cdr:nvSpPr>
      <cdr:spPr bwMode="auto">
        <a:xfrm xmlns:a="http://schemas.openxmlformats.org/drawingml/2006/main">
          <a:off x="7829932" y="1757705"/>
          <a:ext cx="833136" cy="294662"/>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1" i="0" dirty="0" smtClean="0">
              <a:solidFill>
                <a:schemeClr val="accent5"/>
              </a:solidFill>
              <a:latin typeface="+mn-lt"/>
              <a:ea typeface="Times New Roman" charset="0"/>
              <a:cs typeface="Times New Roman" charset="0"/>
            </a:rPr>
            <a:t>shale gas</a:t>
          </a:r>
        </a:p>
      </cdr:txBody>
    </cdr:sp>
  </cdr:relSizeAnchor>
</c:userShapes>
</file>

<file path=ppt/drawings/drawing22.xml><?xml version="1.0" encoding="utf-8"?>
<c:userShapes xmlns:c="http://schemas.openxmlformats.org/drawingml/2006/chart">
  <cdr:relSizeAnchor xmlns:cdr="http://schemas.openxmlformats.org/drawingml/2006/chartDrawing">
    <cdr:from>
      <cdr:x>0.87501</cdr:x>
      <cdr:y>0.09885</cdr:y>
    </cdr:from>
    <cdr:to>
      <cdr:x>0.96281</cdr:x>
      <cdr:y>0.23351</cdr:y>
    </cdr:to>
    <cdr:sp macro="" textlink="">
      <cdr:nvSpPr>
        <cdr:cNvPr id="3" name="TextBox 2"/>
        <cdr:cNvSpPr txBox="1"/>
      </cdr:nvSpPr>
      <cdr:spPr bwMode="auto">
        <a:xfrm xmlns:a="http://schemas.openxmlformats.org/drawingml/2006/main">
          <a:off x="7634322" y="348357"/>
          <a:ext cx="766042" cy="47457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square" lIns="0" tIns="0" rIns="0" rtlCol="0">
          <a:prstTxWarp prst="textNoShape">
            <a:avLst/>
          </a:prstTxWarp>
        </a:bodyPr>
        <a:lstStyle xmlns:a="http://schemas.openxmlformats.org/drawingml/2006/main"/>
        <a:p xmlns:a="http://schemas.openxmlformats.org/drawingml/2006/main">
          <a:pPr eaLnBrk="0" hangingPunct="0"/>
          <a:r>
            <a:rPr lang="en-US" sz="1400" b="1" i="0" dirty="0" smtClean="0">
              <a:solidFill>
                <a:schemeClr val="accent1"/>
              </a:solidFill>
              <a:latin typeface="+mn-lt"/>
              <a:ea typeface="Times New Roman" charset="0"/>
              <a:cs typeface="Times New Roman" charset="0"/>
            </a:rPr>
            <a:t>coalbed methane</a:t>
          </a:r>
        </a:p>
      </cdr:txBody>
    </cdr:sp>
  </cdr:relSizeAnchor>
  <cdr:relSizeAnchor xmlns:cdr="http://schemas.openxmlformats.org/drawingml/2006/chartDrawing">
    <cdr:from>
      <cdr:x>0.87551</cdr:x>
      <cdr:y>0.21965</cdr:y>
    </cdr:from>
    <cdr:to>
      <cdr:x>0.97198</cdr:x>
      <cdr:y>0.30084</cdr:y>
    </cdr:to>
    <cdr:sp macro="" textlink="">
      <cdr:nvSpPr>
        <cdr:cNvPr id="4" name="TextBox 1"/>
        <cdr:cNvSpPr txBox="1"/>
      </cdr:nvSpPr>
      <cdr:spPr bwMode="auto">
        <a:xfrm xmlns:a="http://schemas.openxmlformats.org/drawingml/2006/main">
          <a:off x="7638691" y="774086"/>
          <a:ext cx="841687" cy="286134"/>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1" i="0" dirty="0" smtClean="0">
              <a:solidFill>
                <a:schemeClr val="accent4"/>
              </a:solidFill>
              <a:latin typeface="+mn-lt"/>
              <a:ea typeface="Times New Roman" charset="0"/>
              <a:cs typeface="Times New Roman" charset="0"/>
            </a:rPr>
            <a:t>tight gas</a:t>
          </a:r>
        </a:p>
      </cdr:txBody>
    </cdr:sp>
  </cdr:relSizeAnchor>
  <cdr:relSizeAnchor xmlns:cdr="http://schemas.openxmlformats.org/drawingml/2006/chartDrawing">
    <cdr:from>
      <cdr:x>0.87228</cdr:x>
      <cdr:y>0.36515</cdr:y>
    </cdr:from>
    <cdr:to>
      <cdr:x>0.97223</cdr:x>
      <cdr:y>0.44633</cdr:y>
    </cdr:to>
    <cdr:sp macro="" textlink="">
      <cdr:nvSpPr>
        <cdr:cNvPr id="5" name="TextBox 1"/>
        <cdr:cNvSpPr txBox="1"/>
      </cdr:nvSpPr>
      <cdr:spPr bwMode="auto">
        <a:xfrm xmlns:a="http://schemas.openxmlformats.org/drawingml/2006/main">
          <a:off x="7610515" y="1286863"/>
          <a:ext cx="872049" cy="286098"/>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1" i="0" dirty="0" smtClean="0">
              <a:solidFill>
                <a:schemeClr val="accent3"/>
              </a:solidFill>
              <a:latin typeface="+mn-lt"/>
              <a:ea typeface="Times New Roman" charset="0"/>
              <a:cs typeface="Times New Roman" charset="0"/>
            </a:rPr>
            <a:t>shale gas</a:t>
          </a:r>
        </a:p>
      </cdr:txBody>
    </cdr:sp>
  </cdr:relSizeAnchor>
  <cdr:relSizeAnchor xmlns:cdr="http://schemas.openxmlformats.org/drawingml/2006/chartDrawing">
    <cdr:from>
      <cdr:x>0.87054</cdr:x>
      <cdr:y>0.54769</cdr:y>
    </cdr:from>
    <cdr:to>
      <cdr:x>0.95197</cdr:x>
      <cdr:y>0.62193</cdr:y>
    </cdr:to>
    <cdr:sp macro="" textlink="">
      <cdr:nvSpPr>
        <cdr:cNvPr id="6" name="TextBox 1"/>
        <cdr:cNvSpPr txBox="1"/>
      </cdr:nvSpPr>
      <cdr:spPr bwMode="auto">
        <a:xfrm xmlns:a="http://schemas.openxmlformats.org/drawingml/2006/main">
          <a:off x="7595334" y="1930179"/>
          <a:ext cx="710464" cy="261641"/>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1" i="0" dirty="0" smtClean="0">
              <a:solidFill>
                <a:schemeClr val="accent5"/>
              </a:solidFill>
              <a:latin typeface="+mn-lt"/>
              <a:ea typeface="Times New Roman" charset="0"/>
              <a:cs typeface="Times New Roman" charset="0"/>
            </a:rPr>
            <a:t>imports</a:t>
          </a:r>
        </a:p>
      </cdr:txBody>
    </cdr:sp>
  </cdr:relSizeAnchor>
  <cdr:relSizeAnchor xmlns:cdr="http://schemas.openxmlformats.org/drawingml/2006/chartDrawing">
    <cdr:from>
      <cdr:x>0.87054</cdr:x>
      <cdr:y>0.70669</cdr:y>
    </cdr:from>
    <cdr:to>
      <cdr:x>1</cdr:x>
      <cdr:y>0.80524</cdr:y>
    </cdr:to>
    <cdr:sp macro="" textlink="">
      <cdr:nvSpPr>
        <cdr:cNvPr id="7" name="TextBox 1"/>
        <cdr:cNvSpPr txBox="1"/>
      </cdr:nvSpPr>
      <cdr:spPr bwMode="auto">
        <a:xfrm xmlns:a="http://schemas.openxmlformats.org/drawingml/2006/main">
          <a:off x="7595334" y="2490535"/>
          <a:ext cx="1129519" cy="34731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1" i="0" dirty="0" smtClean="0">
              <a:solidFill>
                <a:schemeClr val="accent2"/>
              </a:solidFill>
              <a:latin typeface="+mn-lt"/>
              <a:ea typeface="Times New Roman" charset="0"/>
              <a:cs typeface="Times New Roman" charset="0"/>
            </a:rPr>
            <a:t>conventional </a:t>
          </a:r>
        </a:p>
      </cdr:txBody>
    </cdr:sp>
  </cdr:relSizeAnchor>
</c:userShapes>
</file>

<file path=ppt/drawings/drawing23.xml><?xml version="1.0" encoding="utf-8"?>
<c:userShapes xmlns:c="http://schemas.openxmlformats.org/drawingml/2006/chart">
  <cdr:relSizeAnchor xmlns:cdr="http://schemas.openxmlformats.org/drawingml/2006/chartDrawing">
    <cdr:from>
      <cdr:x>0.0025</cdr:x>
      <cdr:y>0</cdr:y>
    </cdr:from>
    <cdr:to>
      <cdr:x>1</cdr:x>
      <cdr:y>0.15625</cdr:y>
    </cdr:to>
    <cdr:sp macro="" textlink="">
      <cdr:nvSpPr>
        <cdr:cNvPr id="2" name="TextBox 1"/>
        <cdr:cNvSpPr txBox="1"/>
      </cdr:nvSpPr>
      <cdr:spPr>
        <a:xfrm xmlns:a="http://schemas.openxmlformats.org/drawingml/2006/main">
          <a:off x="6844" y="0"/>
          <a:ext cx="2730767" cy="431537"/>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endParaRPr lang="en-US" sz="1000" dirty="0"/>
        </a:p>
      </cdr:txBody>
    </cdr:sp>
  </cdr:relSizeAnchor>
  <cdr:relSizeAnchor xmlns:cdr="http://schemas.openxmlformats.org/drawingml/2006/chartDrawing">
    <cdr:from>
      <cdr:x>0.74145</cdr:x>
      <cdr:y>0.33346</cdr:y>
    </cdr:from>
    <cdr:to>
      <cdr:x>0.83566</cdr:x>
      <cdr:y>0.39945</cdr:y>
    </cdr:to>
    <cdr:sp macro="" textlink="">
      <cdr:nvSpPr>
        <cdr:cNvPr id="3" name="TextBox 2"/>
        <cdr:cNvSpPr txBox="1"/>
      </cdr:nvSpPr>
      <cdr:spPr bwMode="auto">
        <a:xfrm xmlns:a="http://schemas.openxmlformats.org/drawingml/2006/main">
          <a:off x="3207683" y="1232369"/>
          <a:ext cx="407594" cy="243861"/>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square" lIns="0" tIns="0" rIns="0" rtlCol="0">
          <a:prstTxWarp prst="textNoShape">
            <a:avLst/>
          </a:prstTxWarp>
        </a:bodyPr>
        <a:lstStyle xmlns:a="http://schemas.openxmlformats.org/drawingml/2006/main"/>
        <a:p xmlns:a="http://schemas.openxmlformats.org/drawingml/2006/main">
          <a:pPr eaLnBrk="0" hangingPunct="0"/>
          <a:r>
            <a:rPr lang="en-US" sz="1200" b="1" i="0" dirty="0" smtClean="0">
              <a:solidFill>
                <a:srgbClr val="C00000"/>
              </a:solidFill>
              <a:latin typeface="+mn-lt"/>
              <a:ea typeface="Times New Roman" charset="0"/>
              <a:cs typeface="Times New Roman" charset="0"/>
            </a:rPr>
            <a:t>2010</a:t>
          </a:r>
          <a:endParaRPr lang="en-US" sz="1200" b="1" i="0" dirty="0" smtClean="0">
            <a:solidFill>
              <a:schemeClr val="accent4"/>
            </a:solidFill>
            <a:latin typeface="+mn-lt"/>
            <a:ea typeface="Times New Roman" charset="0"/>
            <a:cs typeface="Times New Roman" charset="0"/>
          </a:endParaRPr>
        </a:p>
      </cdr:txBody>
    </cdr:sp>
  </cdr:relSizeAnchor>
  <cdr:relSizeAnchor xmlns:cdr="http://schemas.openxmlformats.org/drawingml/2006/chartDrawing">
    <cdr:from>
      <cdr:x>0.43759</cdr:x>
      <cdr:y>0.02943</cdr:y>
    </cdr:from>
    <cdr:to>
      <cdr:x>0.82442</cdr:x>
      <cdr:y>0.0954</cdr:y>
    </cdr:to>
    <cdr:sp macro="" textlink="">
      <cdr:nvSpPr>
        <cdr:cNvPr id="7" name="TextBox 1"/>
        <cdr:cNvSpPr txBox="1"/>
      </cdr:nvSpPr>
      <cdr:spPr bwMode="auto">
        <a:xfrm xmlns:a="http://schemas.openxmlformats.org/drawingml/2006/main">
          <a:off x="1796415" y="108778"/>
          <a:ext cx="1588069" cy="24380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1" i="0" dirty="0" smtClean="0">
              <a:solidFill>
                <a:sysClr val="windowText" lastClr="000000"/>
              </a:solidFill>
              <a:latin typeface="+mn-lt"/>
              <a:ea typeface="Times New Roman" charset="0"/>
              <a:cs typeface="Times New Roman" charset="0"/>
            </a:rPr>
            <a:t>OECD</a:t>
          </a:r>
        </a:p>
      </cdr:txBody>
    </cdr:sp>
  </cdr:relSizeAnchor>
  <cdr:relSizeAnchor xmlns:cdr="http://schemas.openxmlformats.org/drawingml/2006/chartDrawing">
    <cdr:from>
      <cdr:x>0.77332</cdr:x>
      <cdr:y>0.28763</cdr:y>
    </cdr:from>
    <cdr:to>
      <cdr:x>0.86306</cdr:x>
      <cdr:y>0.34949</cdr:y>
    </cdr:to>
    <cdr:sp macro="" textlink="">
      <cdr:nvSpPr>
        <cdr:cNvPr id="5" name="TextBox 1"/>
        <cdr:cNvSpPr txBox="1"/>
      </cdr:nvSpPr>
      <cdr:spPr bwMode="auto">
        <a:xfrm xmlns:a="http://schemas.openxmlformats.org/drawingml/2006/main">
          <a:off x="3345572" y="1063011"/>
          <a:ext cx="388228" cy="228600"/>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1" i="0" dirty="0" smtClean="0">
              <a:solidFill>
                <a:schemeClr val="accent1"/>
              </a:solidFill>
              <a:latin typeface="+mn-lt"/>
              <a:ea typeface="Times New Roman" charset="0"/>
              <a:cs typeface="Times New Roman" charset="0"/>
            </a:rPr>
            <a:t>2015</a:t>
          </a:r>
          <a:endParaRPr lang="en-US" sz="1200" b="1" i="0" dirty="0" smtClean="0">
            <a:solidFill>
              <a:schemeClr val="accent4"/>
            </a:solidFill>
            <a:latin typeface="+mn-lt"/>
            <a:ea typeface="Times New Roman" charset="0"/>
            <a:cs typeface="Times New Roman" charset="0"/>
          </a:endParaRPr>
        </a:p>
      </cdr:txBody>
    </cdr:sp>
  </cdr:relSizeAnchor>
  <cdr:relSizeAnchor xmlns:cdr="http://schemas.openxmlformats.org/drawingml/2006/chartDrawing">
    <cdr:from>
      <cdr:x>0.80722</cdr:x>
      <cdr:y>0.23969</cdr:y>
    </cdr:from>
    <cdr:to>
      <cdr:x>0.89695</cdr:x>
      <cdr:y>0.28763</cdr:y>
    </cdr:to>
    <cdr:sp macro="" textlink="">
      <cdr:nvSpPr>
        <cdr:cNvPr id="6" name="TextBox 1"/>
        <cdr:cNvSpPr txBox="1"/>
      </cdr:nvSpPr>
      <cdr:spPr bwMode="auto">
        <a:xfrm xmlns:a="http://schemas.openxmlformats.org/drawingml/2006/main">
          <a:off x="3492225" y="885825"/>
          <a:ext cx="388228" cy="177186"/>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1" i="0" dirty="0" smtClean="0">
              <a:solidFill>
                <a:schemeClr val="accent2"/>
              </a:solidFill>
              <a:latin typeface="+mn-lt"/>
              <a:ea typeface="Times New Roman" charset="0"/>
              <a:cs typeface="Times New Roman" charset="0"/>
            </a:rPr>
            <a:t>2020</a:t>
          </a:r>
        </a:p>
      </cdr:txBody>
    </cdr:sp>
  </cdr:relSizeAnchor>
  <cdr:relSizeAnchor xmlns:cdr="http://schemas.openxmlformats.org/drawingml/2006/chartDrawing">
    <cdr:from>
      <cdr:x>0.85209</cdr:x>
      <cdr:y>0.19588</cdr:y>
    </cdr:from>
    <cdr:to>
      <cdr:x>0.94182</cdr:x>
      <cdr:y>0.24742</cdr:y>
    </cdr:to>
    <cdr:sp macro="" textlink="">
      <cdr:nvSpPr>
        <cdr:cNvPr id="8" name="TextBox 1"/>
        <cdr:cNvSpPr txBox="1"/>
      </cdr:nvSpPr>
      <cdr:spPr bwMode="auto">
        <a:xfrm xmlns:a="http://schemas.openxmlformats.org/drawingml/2006/main">
          <a:off x="3686339" y="723900"/>
          <a:ext cx="388228" cy="190500"/>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1" i="0" dirty="0" smtClean="0">
              <a:solidFill>
                <a:schemeClr val="accent3"/>
              </a:solidFill>
              <a:latin typeface="+mn-lt"/>
              <a:ea typeface="Times New Roman" charset="0"/>
              <a:cs typeface="Times New Roman" charset="0"/>
            </a:rPr>
            <a:t>2030</a:t>
          </a:r>
        </a:p>
      </cdr:txBody>
    </cdr:sp>
  </cdr:relSizeAnchor>
  <cdr:relSizeAnchor xmlns:cdr="http://schemas.openxmlformats.org/drawingml/2006/chartDrawing">
    <cdr:from>
      <cdr:x>0.89013</cdr:x>
      <cdr:y>0.14158</cdr:y>
    </cdr:from>
    <cdr:to>
      <cdr:x>0.97987</cdr:x>
      <cdr:y>0.20601</cdr:y>
    </cdr:to>
    <cdr:sp macro="" textlink="">
      <cdr:nvSpPr>
        <cdr:cNvPr id="9" name="TextBox 1"/>
        <cdr:cNvSpPr txBox="1"/>
      </cdr:nvSpPr>
      <cdr:spPr bwMode="auto">
        <a:xfrm xmlns:a="http://schemas.openxmlformats.org/drawingml/2006/main">
          <a:off x="3850934" y="523220"/>
          <a:ext cx="388228" cy="23812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1" i="0" dirty="0" smtClean="0">
              <a:solidFill>
                <a:schemeClr val="accent4"/>
              </a:solidFill>
              <a:latin typeface="+mn-lt"/>
              <a:ea typeface="Times New Roman" charset="0"/>
              <a:cs typeface="Times New Roman" charset="0"/>
            </a:rPr>
            <a:t>2040</a:t>
          </a:r>
        </a:p>
      </cdr:txBody>
    </cdr:sp>
  </cdr:relSizeAnchor>
  <cdr:relSizeAnchor xmlns:cdr="http://schemas.openxmlformats.org/drawingml/2006/chartDrawing">
    <cdr:from>
      <cdr:x>0.11526</cdr:x>
      <cdr:y>0.11399</cdr:y>
    </cdr:from>
    <cdr:to>
      <cdr:x>0.22963</cdr:x>
      <cdr:y>0.17812</cdr:y>
    </cdr:to>
    <cdr:sp macro="" textlink="">
      <cdr:nvSpPr>
        <cdr:cNvPr id="10" name="TextBox 1"/>
        <cdr:cNvSpPr txBox="1"/>
      </cdr:nvSpPr>
      <cdr:spPr bwMode="auto">
        <a:xfrm xmlns:a="http://schemas.openxmlformats.org/drawingml/2006/main">
          <a:off x="498649" y="421289"/>
          <a:ext cx="494789" cy="237003"/>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dirty="0" smtClean="0">
              <a:solidFill>
                <a:sysClr val="windowText" lastClr="000000"/>
              </a:solidFill>
              <a:latin typeface="+mn-lt"/>
              <a:ea typeface="Times New Roman" charset="0"/>
              <a:cs typeface="Times New Roman" charset="0"/>
            </a:rPr>
            <a:t>imports</a:t>
          </a:r>
        </a:p>
      </cdr:txBody>
    </cdr:sp>
  </cdr:relSizeAnchor>
  <cdr:relSizeAnchor xmlns:cdr="http://schemas.openxmlformats.org/drawingml/2006/chartDrawing">
    <cdr:from>
      <cdr:x>0.11526</cdr:x>
      <cdr:y>0.73282</cdr:y>
    </cdr:from>
    <cdr:to>
      <cdr:x>0.22963</cdr:x>
      <cdr:y>0.79695</cdr:y>
    </cdr:to>
    <cdr:sp macro="" textlink="">
      <cdr:nvSpPr>
        <cdr:cNvPr id="11" name="TextBox 1"/>
        <cdr:cNvSpPr txBox="1"/>
      </cdr:nvSpPr>
      <cdr:spPr bwMode="auto">
        <a:xfrm xmlns:a="http://schemas.openxmlformats.org/drawingml/2006/main">
          <a:off x="498649" y="2708295"/>
          <a:ext cx="494789" cy="237003"/>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dirty="0" smtClean="0">
              <a:solidFill>
                <a:sysClr val="windowText" lastClr="000000"/>
              </a:solidFill>
              <a:latin typeface="+mn-lt"/>
              <a:ea typeface="Times New Roman" charset="0"/>
              <a:cs typeface="Times New Roman" charset="0"/>
            </a:rPr>
            <a:t>exports</a:t>
          </a:r>
        </a:p>
      </cdr:txBody>
    </cdr:sp>
  </cdr:relSizeAnchor>
</c:userShapes>
</file>

<file path=ppt/drawings/drawing24.xml><?xml version="1.0" encoding="utf-8"?>
<c:userShapes xmlns:c="http://schemas.openxmlformats.org/drawingml/2006/chart">
  <cdr:relSizeAnchor xmlns:cdr="http://schemas.openxmlformats.org/drawingml/2006/chartDrawing">
    <cdr:from>
      <cdr:x>0.01111</cdr:x>
      <cdr:y>3.64538E-7</cdr:y>
    </cdr:from>
    <cdr:to>
      <cdr:x>0.83681</cdr:x>
      <cdr:y>0.10984</cdr:y>
    </cdr:to>
    <cdr:sp macro="" textlink="">
      <cdr:nvSpPr>
        <cdr:cNvPr id="2" name="TextBox 1"/>
        <cdr:cNvSpPr txBox="1"/>
      </cdr:nvSpPr>
      <cdr:spPr>
        <a:xfrm xmlns:a="http://schemas.openxmlformats.org/drawingml/2006/main">
          <a:off x="30476" y="1"/>
          <a:ext cx="2265049" cy="301312"/>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endParaRPr lang="en-US" sz="1000" dirty="0"/>
        </a:p>
      </cdr:txBody>
    </cdr:sp>
  </cdr:relSizeAnchor>
  <cdr:relSizeAnchor xmlns:cdr="http://schemas.openxmlformats.org/drawingml/2006/chartDrawing">
    <cdr:from>
      <cdr:x>0.38464</cdr:x>
      <cdr:y>0.11436</cdr:y>
    </cdr:from>
    <cdr:to>
      <cdr:x>0.62817</cdr:x>
      <cdr:y>0.17154</cdr:y>
    </cdr:to>
    <cdr:sp macro="" textlink="">
      <cdr:nvSpPr>
        <cdr:cNvPr id="3" name="TextBox 1"/>
        <cdr:cNvSpPr txBox="1"/>
      </cdr:nvSpPr>
      <cdr:spPr bwMode="auto">
        <a:xfrm xmlns:a="http://schemas.openxmlformats.org/drawingml/2006/main">
          <a:off x="1052995" y="315843"/>
          <a:ext cx="666685" cy="157924"/>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1" i="0" dirty="0" smtClean="0">
              <a:solidFill>
                <a:sysClr val="windowText" lastClr="000000"/>
              </a:solidFill>
              <a:latin typeface="+mn-lt"/>
              <a:ea typeface="Times New Roman" charset="0"/>
              <a:cs typeface="Times New Roman" charset="0"/>
            </a:rPr>
            <a:t>Non-OECD</a:t>
          </a:r>
        </a:p>
      </cdr:txBody>
    </cdr:sp>
  </cdr:relSizeAnchor>
</c:userShapes>
</file>

<file path=ppt/drawings/drawing25.xml><?xml version="1.0" encoding="utf-8"?>
<c:userShapes xmlns:c="http://schemas.openxmlformats.org/drawingml/2006/chart">
  <cdr:relSizeAnchor xmlns:cdr="http://schemas.openxmlformats.org/drawingml/2006/chartDrawing">
    <cdr:from>
      <cdr:x>0.41495</cdr:x>
      <cdr:y>0.11276</cdr:y>
    </cdr:from>
    <cdr:to>
      <cdr:x>0.41495</cdr:x>
      <cdr:y>0.89374</cdr:y>
    </cdr:to>
    <cdr:cxnSp macro="">
      <cdr:nvCxnSpPr>
        <cdr:cNvPr id="3" name="Straight Connector 2"/>
        <cdr:cNvCxnSpPr/>
      </cdr:nvCxnSpPr>
      <cdr:spPr bwMode="auto">
        <a:xfrm xmlns:a="http://schemas.openxmlformats.org/drawingml/2006/main" flipV="1">
          <a:off x="3572955" y="363075"/>
          <a:ext cx="0" cy="2514574"/>
        </a:xfrm>
        <a:prstGeom xmlns:a="http://schemas.openxmlformats.org/drawingml/2006/main" prst="line">
          <a:avLst/>
        </a:prstGeom>
        <a:solidFill xmlns:a="http://schemas.openxmlformats.org/drawingml/2006/main">
          <a:srgbClr val="FFFFFF"/>
        </a:solidFill>
        <a:ln xmlns:a="http://schemas.openxmlformats.org/drawingml/2006/main" w="9525" cap="flat" cmpd="sng" algn="ctr">
          <a:solidFill>
            <a:schemeClr val="tx1">
              <a:lumMod val="50000"/>
              <a:lumOff val="50000"/>
            </a:schemeClr>
          </a:solidFill>
          <a:prstDash val="lgDash"/>
          <a:round/>
          <a:headEnd type="none" w="med" len="med"/>
          <a:tailEnd type="none" w="med" len="med"/>
        </a:ln>
        <a:effectLst xmlns:a="http://schemas.openxmlformats.org/drawingml/2006/main"/>
      </cdr:spPr>
    </cdr:cxnSp>
  </cdr:relSizeAnchor>
  <cdr:relSizeAnchor xmlns:cdr="http://schemas.openxmlformats.org/drawingml/2006/chartDrawing">
    <cdr:from>
      <cdr:x>0.33628</cdr:x>
      <cdr:y>0.00411</cdr:y>
    </cdr:from>
    <cdr:to>
      <cdr:x>0.51728</cdr:x>
      <cdr:y>0.09905</cdr:y>
    </cdr:to>
    <cdr:sp macro="" textlink="">
      <cdr:nvSpPr>
        <cdr:cNvPr id="5" name="TextBox 4"/>
        <cdr:cNvSpPr txBox="1"/>
      </cdr:nvSpPr>
      <cdr:spPr>
        <a:xfrm xmlns:a="http://schemas.openxmlformats.org/drawingml/2006/main">
          <a:off x="2895601" y="13029"/>
          <a:ext cx="1558468" cy="301295"/>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400" dirty="0">
              <a:latin typeface="Arial" panose="020B0604020202020204" pitchFamily="34" charset="0"/>
              <a:cs typeface="Arial" panose="020B0604020202020204" pitchFamily="34" charset="0"/>
            </a:rPr>
            <a:t>         </a:t>
          </a:r>
          <a:r>
            <a:rPr lang="en-US" sz="1400" b="1" dirty="0">
              <a:latin typeface="Arial" panose="020B0604020202020204" pitchFamily="34" charset="0"/>
              <a:cs typeface="Arial" panose="020B0604020202020204" pitchFamily="34" charset="0"/>
            </a:rPr>
            <a:t>2015</a:t>
          </a:r>
        </a:p>
      </cdr:txBody>
    </cdr:sp>
  </cdr:relSizeAnchor>
  <cdr:relSizeAnchor xmlns:cdr="http://schemas.openxmlformats.org/drawingml/2006/chartDrawing">
    <cdr:from>
      <cdr:x>0.7677</cdr:x>
      <cdr:y>0.08404</cdr:y>
    </cdr:from>
    <cdr:to>
      <cdr:x>0.9832</cdr:x>
      <cdr:y>1</cdr:y>
    </cdr:to>
    <cdr:sp macro="" textlink="">
      <cdr:nvSpPr>
        <cdr:cNvPr id="6" name="TextBox 5"/>
        <cdr:cNvSpPr txBox="1"/>
      </cdr:nvSpPr>
      <cdr:spPr>
        <a:xfrm xmlns:a="http://schemas.openxmlformats.org/drawingml/2006/main">
          <a:off x="6610350" y="266700"/>
          <a:ext cx="1855592" cy="2906713"/>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pPr marL="0" marR="0" lvl="0" indent="0" defTabSz="914400" eaLnBrk="1" fontAlgn="auto" latinLnBrk="0" hangingPunct="1">
            <a:lnSpc>
              <a:spcPct val="100000"/>
            </a:lnSpc>
            <a:spcBef>
              <a:spcPts val="0"/>
            </a:spcBef>
            <a:spcAft>
              <a:spcPts val="0"/>
            </a:spcAft>
            <a:buClrTx/>
            <a:buSzTx/>
            <a:buFontTx/>
            <a:buNone/>
            <a:tabLst/>
            <a:defRPr/>
          </a:pPr>
          <a:endParaRPr lang="en-US" sz="1400" b="1" dirty="0">
            <a:solidFill>
              <a:schemeClr val="accent5">
                <a:lumMod val="20000"/>
                <a:lumOff val="80000"/>
              </a:schemeClr>
            </a:solidFill>
            <a:effectLst/>
            <a:latin typeface="Arial "/>
          </a:endParaRPr>
        </a:p>
        <a:p xmlns:a="http://schemas.openxmlformats.org/drawingml/2006/main">
          <a:pPr marL="0" marR="0" lvl="0" indent="0" defTabSz="914400" eaLnBrk="1" fontAlgn="auto" latinLnBrk="0" hangingPunct="1">
            <a:lnSpc>
              <a:spcPct val="100000"/>
            </a:lnSpc>
            <a:spcBef>
              <a:spcPts val="0"/>
            </a:spcBef>
            <a:spcAft>
              <a:spcPts val="0"/>
            </a:spcAft>
            <a:buClrTx/>
            <a:buSzTx/>
            <a:buFontTx/>
            <a:buNone/>
            <a:tabLst/>
            <a:defRPr/>
          </a:pPr>
          <a:endParaRPr lang="en-US" sz="1400" dirty="0">
            <a:solidFill>
              <a:schemeClr val="accent5">
                <a:lumMod val="20000"/>
                <a:lumOff val="80000"/>
              </a:schemeClr>
            </a:solidFill>
            <a:effectLst/>
            <a:latin typeface="Arial "/>
          </a:endParaRPr>
        </a:p>
        <a:p xmlns:a="http://schemas.openxmlformats.org/drawingml/2006/main">
          <a:pPr marL="0" marR="0" lvl="0" indent="0" defTabSz="914400" eaLnBrk="1" fontAlgn="auto" latinLnBrk="0" hangingPunct="1">
            <a:lnSpc>
              <a:spcPct val="100000"/>
            </a:lnSpc>
            <a:spcBef>
              <a:spcPts val="0"/>
            </a:spcBef>
            <a:spcAft>
              <a:spcPts val="0"/>
            </a:spcAft>
            <a:buClrTx/>
            <a:buSzTx/>
            <a:buFontTx/>
            <a:buNone/>
            <a:tabLst/>
            <a:defRPr/>
          </a:pPr>
          <a:r>
            <a:rPr lang="en-US" sz="1400" b="1" dirty="0">
              <a:solidFill>
                <a:schemeClr val="accent5">
                  <a:lumMod val="20000"/>
                  <a:lumOff val="80000"/>
                </a:schemeClr>
              </a:solidFill>
            </a:rPr>
            <a:t>O</a:t>
          </a:r>
          <a:r>
            <a:rPr lang="en-US" sz="1400" b="1" dirty="0" smtClean="0">
              <a:solidFill>
                <a:schemeClr val="accent5">
                  <a:lumMod val="20000"/>
                  <a:lumOff val="80000"/>
                </a:schemeClr>
              </a:solidFill>
              <a:effectLst/>
            </a:rPr>
            <a:t>ther </a:t>
          </a:r>
          <a:r>
            <a:rPr lang="en-US" sz="1400" b="1" dirty="0">
              <a:solidFill>
                <a:schemeClr val="accent5">
                  <a:lumMod val="20000"/>
                  <a:lumOff val="80000"/>
                </a:schemeClr>
              </a:solidFill>
              <a:effectLst/>
            </a:rPr>
            <a:t>non-OECD</a:t>
          </a:r>
        </a:p>
        <a:p xmlns:a="http://schemas.openxmlformats.org/drawingml/2006/main">
          <a:pPr marL="0" marR="0" lvl="0" indent="0" defTabSz="914400" eaLnBrk="1" fontAlgn="auto" latinLnBrk="0" hangingPunct="1">
            <a:lnSpc>
              <a:spcPct val="100000"/>
            </a:lnSpc>
            <a:spcBef>
              <a:spcPts val="0"/>
            </a:spcBef>
            <a:spcAft>
              <a:spcPts val="0"/>
            </a:spcAft>
            <a:buClrTx/>
            <a:buSzTx/>
            <a:buFontTx/>
            <a:buNone/>
            <a:tabLst/>
            <a:defRPr/>
          </a:pPr>
          <a:r>
            <a:rPr lang="en-US" sz="1400" b="1" dirty="0">
              <a:solidFill>
                <a:schemeClr val="accent5">
                  <a:lumMod val="40000"/>
                  <a:lumOff val="60000"/>
                </a:schemeClr>
              </a:solidFill>
              <a:effectLst/>
            </a:rPr>
            <a:t>Other non-OECD</a:t>
          </a:r>
          <a:r>
            <a:rPr lang="en-US" sz="1400" b="1" baseline="0" dirty="0">
              <a:solidFill>
                <a:schemeClr val="accent5">
                  <a:lumMod val="40000"/>
                  <a:lumOff val="60000"/>
                </a:schemeClr>
              </a:solidFill>
              <a:effectLst/>
            </a:rPr>
            <a:t> Asia</a:t>
          </a:r>
          <a:endParaRPr lang="en-US" sz="1400" b="1" dirty="0">
            <a:solidFill>
              <a:schemeClr val="accent5">
                <a:lumMod val="40000"/>
                <a:lumOff val="60000"/>
              </a:schemeClr>
            </a:solidFill>
            <a:effectLst/>
          </a:endParaRPr>
        </a:p>
        <a:p xmlns:a="http://schemas.openxmlformats.org/drawingml/2006/main">
          <a:pPr marL="0" marR="0" lvl="0" indent="0" defTabSz="914400" eaLnBrk="1" fontAlgn="auto" latinLnBrk="0" hangingPunct="1">
            <a:lnSpc>
              <a:spcPct val="100000"/>
            </a:lnSpc>
            <a:spcBef>
              <a:spcPts val="0"/>
            </a:spcBef>
            <a:spcAft>
              <a:spcPts val="0"/>
            </a:spcAft>
            <a:buClrTx/>
            <a:buSzTx/>
            <a:buFontTx/>
            <a:buNone/>
            <a:tabLst/>
            <a:defRPr/>
          </a:pPr>
          <a:r>
            <a:rPr lang="en-US" sz="1400" b="1" dirty="0">
              <a:solidFill>
                <a:schemeClr val="accent5">
                  <a:lumMod val="60000"/>
                  <a:lumOff val="40000"/>
                </a:schemeClr>
              </a:solidFill>
              <a:effectLst/>
              <a:cs typeface="Arial" panose="020B0604020202020204" pitchFamily="34" charset="0"/>
            </a:rPr>
            <a:t>India</a:t>
          </a:r>
        </a:p>
        <a:p xmlns:a="http://schemas.openxmlformats.org/drawingml/2006/main">
          <a:pPr eaLnBrk="1" fontAlgn="auto" latinLnBrk="0" hangingPunct="1"/>
          <a:r>
            <a:rPr lang="en-US" sz="1400" b="1" dirty="0" smtClean="0">
              <a:solidFill>
                <a:schemeClr val="accent5">
                  <a:lumMod val="75000"/>
                </a:schemeClr>
              </a:solidFill>
              <a:effectLst/>
            </a:rPr>
            <a:t>Other </a:t>
          </a:r>
          <a:r>
            <a:rPr lang="en-US" sz="1400" b="1" dirty="0">
              <a:solidFill>
                <a:schemeClr val="accent5">
                  <a:lumMod val="75000"/>
                </a:schemeClr>
              </a:solidFill>
              <a:effectLst/>
            </a:rPr>
            <a:t>non-OECD </a:t>
          </a:r>
        </a:p>
        <a:p xmlns:a="http://schemas.openxmlformats.org/drawingml/2006/main">
          <a:pPr eaLnBrk="1" fontAlgn="auto" latinLnBrk="0" hangingPunct="1"/>
          <a:r>
            <a:rPr lang="en-US" sz="1400" b="1" dirty="0">
              <a:solidFill>
                <a:schemeClr val="accent5">
                  <a:lumMod val="75000"/>
                </a:schemeClr>
              </a:solidFill>
              <a:effectLst/>
            </a:rPr>
            <a:t>Europe and Eurasia</a:t>
          </a:r>
        </a:p>
        <a:p xmlns:a="http://schemas.openxmlformats.org/drawingml/2006/main">
          <a:pPr marL="0" marR="0" lvl="0" indent="0" defTabSz="914400" eaLnBrk="1" fontAlgn="auto" latinLnBrk="0" hangingPunct="1">
            <a:lnSpc>
              <a:spcPct val="100000"/>
            </a:lnSpc>
            <a:spcBef>
              <a:spcPts val="0"/>
            </a:spcBef>
            <a:spcAft>
              <a:spcPts val="0"/>
            </a:spcAft>
            <a:buClrTx/>
            <a:buSzTx/>
            <a:buFontTx/>
            <a:buNone/>
            <a:tabLst/>
            <a:defRPr/>
          </a:pPr>
          <a:endParaRPr lang="en-US" sz="600" b="1" dirty="0">
            <a:solidFill>
              <a:schemeClr val="accent5">
                <a:lumMod val="50000"/>
              </a:schemeClr>
            </a:solidFill>
            <a:effectLst/>
            <a:cs typeface="Arial" panose="020B0604020202020204" pitchFamily="34" charset="0"/>
          </a:endParaRPr>
        </a:p>
        <a:p xmlns:a="http://schemas.openxmlformats.org/drawingml/2006/main">
          <a:pPr marL="0" marR="0" lvl="0" indent="0" defTabSz="914400" eaLnBrk="1" fontAlgn="auto" latinLnBrk="0" hangingPunct="1">
            <a:lnSpc>
              <a:spcPct val="100000"/>
            </a:lnSpc>
            <a:spcBef>
              <a:spcPts val="0"/>
            </a:spcBef>
            <a:spcAft>
              <a:spcPts val="0"/>
            </a:spcAft>
            <a:buClrTx/>
            <a:buSzTx/>
            <a:buFontTx/>
            <a:buNone/>
            <a:tabLst/>
            <a:defRPr/>
          </a:pPr>
          <a:r>
            <a:rPr lang="en-US" sz="1400" b="1" dirty="0">
              <a:solidFill>
                <a:schemeClr val="accent5">
                  <a:lumMod val="50000"/>
                </a:schemeClr>
              </a:solidFill>
              <a:effectLst/>
              <a:cs typeface="Arial" panose="020B0604020202020204" pitchFamily="34" charset="0"/>
            </a:rPr>
            <a:t>China</a:t>
          </a:r>
        </a:p>
        <a:p xmlns:a="http://schemas.openxmlformats.org/drawingml/2006/main">
          <a:pPr marL="0" marR="0" lvl="0" indent="0" defTabSz="914400" eaLnBrk="1" fontAlgn="auto" latinLnBrk="0" hangingPunct="1">
            <a:lnSpc>
              <a:spcPct val="100000"/>
            </a:lnSpc>
            <a:spcBef>
              <a:spcPts val="0"/>
            </a:spcBef>
            <a:spcAft>
              <a:spcPts val="0"/>
            </a:spcAft>
            <a:buClrTx/>
            <a:buSzTx/>
            <a:buFontTx/>
            <a:buNone/>
            <a:tabLst/>
            <a:defRPr/>
          </a:pPr>
          <a:endParaRPr lang="en-US" sz="600" b="1" dirty="0" smtClean="0">
            <a:solidFill>
              <a:schemeClr val="accent1">
                <a:lumMod val="60000"/>
                <a:lumOff val="40000"/>
              </a:schemeClr>
            </a:solidFill>
            <a:effectLst/>
            <a:cs typeface="Arial" panose="020B0604020202020204" pitchFamily="34" charset="0"/>
          </a:endParaRPr>
        </a:p>
        <a:p xmlns:a="http://schemas.openxmlformats.org/drawingml/2006/main">
          <a:pPr marL="0" marR="0" lvl="0" indent="0" defTabSz="914400" eaLnBrk="1" fontAlgn="auto" latinLnBrk="0" hangingPunct="1">
            <a:lnSpc>
              <a:spcPct val="100000"/>
            </a:lnSpc>
            <a:spcBef>
              <a:spcPts val="0"/>
            </a:spcBef>
            <a:spcAft>
              <a:spcPts val="0"/>
            </a:spcAft>
            <a:buClrTx/>
            <a:buSzTx/>
            <a:buFontTx/>
            <a:buNone/>
            <a:tabLst/>
            <a:defRPr/>
          </a:pPr>
          <a:endParaRPr lang="en-US" sz="600" b="1" dirty="0">
            <a:solidFill>
              <a:schemeClr val="accent1">
                <a:lumMod val="60000"/>
                <a:lumOff val="40000"/>
              </a:schemeClr>
            </a:solidFill>
            <a:effectLst/>
            <a:cs typeface="Arial" panose="020B0604020202020204" pitchFamily="34" charset="0"/>
          </a:endParaRPr>
        </a:p>
        <a:p xmlns:a="http://schemas.openxmlformats.org/drawingml/2006/main">
          <a:pPr marL="0" marR="0" lvl="0" indent="0" defTabSz="914400" eaLnBrk="1" fontAlgn="auto" latinLnBrk="0" hangingPunct="1">
            <a:lnSpc>
              <a:spcPct val="100000"/>
            </a:lnSpc>
            <a:spcBef>
              <a:spcPts val="0"/>
            </a:spcBef>
            <a:spcAft>
              <a:spcPts val="0"/>
            </a:spcAft>
            <a:buClrTx/>
            <a:buSzTx/>
            <a:buFontTx/>
            <a:buNone/>
            <a:tabLst/>
            <a:defRPr/>
          </a:pPr>
          <a:r>
            <a:rPr lang="en-US" sz="1400" b="1" dirty="0">
              <a:solidFill>
                <a:schemeClr val="accent1">
                  <a:lumMod val="60000"/>
                  <a:lumOff val="40000"/>
                </a:schemeClr>
              </a:solidFill>
              <a:effectLst/>
              <a:cs typeface="Arial" panose="020B0604020202020204" pitchFamily="34" charset="0"/>
            </a:rPr>
            <a:t>O</a:t>
          </a:r>
          <a:r>
            <a:rPr lang="en-US" sz="1400" b="1" dirty="0">
              <a:solidFill>
                <a:schemeClr val="accent1">
                  <a:lumMod val="60000"/>
                  <a:lumOff val="40000"/>
                </a:schemeClr>
              </a:solidFill>
              <a:effectLst/>
            </a:rPr>
            <a:t>ther</a:t>
          </a:r>
          <a:r>
            <a:rPr lang="en-US" sz="1400" b="1" baseline="0" dirty="0">
              <a:solidFill>
                <a:schemeClr val="accent1">
                  <a:lumMod val="60000"/>
                  <a:lumOff val="40000"/>
                </a:schemeClr>
              </a:solidFill>
              <a:effectLst/>
            </a:rPr>
            <a:t> OECD</a:t>
          </a:r>
          <a:endParaRPr lang="en-US" sz="1400" b="1" dirty="0">
            <a:solidFill>
              <a:schemeClr val="accent1">
                <a:lumMod val="60000"/>
                <a:lumOff val="40000"/>
              </a:schemeClr>
            </a:solidFill>
            <a:effectLst/>
          </a:endParaRPr>
        </a:p>
        <a:p xmlns:a="http://schemas.openxmlformats.org/drawingml/2006/main">
          <a:pPr eaLnBrk="1" fontAlgn="auto" latinLnBrk="0" hangingPunct="1"/>
          <a:r>
            <a:rPr lang="en-US" sz="1400" b="1" dirty="0">
              <a:solidFill>
                <a:schemeClr val="accent1">
                  <a:lumMod val="75000"/>
                </a:schemeClr>
              </a:solidFill>
              <a:effectLst/>
            </a:rPr>
            <a:t>OECD Europe</a:t>
          </a:r>
        </a:p>
        <a:p xmlns:a="http://schemas.openxmlformats.org/drawingml/2006/main">
          <a:pPr eaLnBrk="1" fontAlgn="auto" latinLnBrk="0" hangingPunct="1"/>
          <a:r>
            <a:rPr lang="en-US" sz="1400" b="1" dirty="0">
              <a:solidFill>
                <a:schemeClr val="accent1">
                  <a:lumMod val="50000"/>
                </a:schemeClr>
              </a:solidFill>
              <a:effectLst/>
            </a:rPr>
            <a:t>United States</a:t>
          </a:r>
        </a:p>
        <a:p xmlns:a="http://schemas.openxmlformats.org/drawingml/2006/main">
          <a:endParaRPr lang="en-US" sz="900" b="1" dirty="0">
            <a:solidFill>
              <a:schemeClr val="accent5">
                <a:lumMod val="40000"/>
                <a:lumOff val="60000"/>
              </a:schemeClr>
            </a:solidFill>
            <a:latin typeface="Arial" panose="020B0604020202020204" pitchFamily="34" charset="0"/>
            <a:cs typeface="Arial" panose="020B0604020202020204" pitchFamily="34" charset="0"/>
          </a:endParaRPr>
        </a:p>
        <a:p xmlns:a="http://schemas.openxmlformats.org/drawingml/2006/main">
          <a:endParaRPr lang="en-US" sz="900" b="1" dirty="0">
            <a:solidFill>
              <a:schemeClr val="accent5">
                <a:lumMod val="40000"/>
                <a:lumOff val="60000"/>
              </a:schemeClr>
            </a:solidFill>
            <a:latin typeface="Arial" panose="020B0604020202020204" pitchFamily="34" charset="0"/>
            <a:cs typeface="Arial" panose="020B0604020202020204" pitchFamily="34" charset="0"/>
          </a:endParaRPr>
        </a:p>
        <a:p xmlns:a="http://schemas.openxmlformats.org/drawingml/2006/main">
          <a:endParaRPr lang="en-US" sz="900" b="1" dirty="0">
            <a:solidFill>
              <a:schemeClr val="accent5">
                <a:lumMod val="40000"/>
                <a:lumOff val="60000"/>
              </a:schemeClr>
            </a:solidFill>
            <a:latin typeface="Arial" panose="020B0604020202020204" pitchFamily="34" charset="0"/>
            <a:cs typeface="Arial" panose="020B0604020202020204" pitchFamily="34" charset="0"/>
          </a:endParaRPr>
        </a:p>
      </cdr:txBody>
    </cdr:sp>
  </cdr:relSizeAnchor>
  <cdr:relSizeAnchor xmlns:cdr="http://schemas.openxmlformats.org/drawingml/2006/chartDrawing">
    <cdr:from>
      <cdr:x>0.67361</cdr:x>
      <cdr:y>0.71528</cdr:y>
    </cdr:from>
    <cdr:to>
      <cdr:x>0.94097</cdr:x>
      <cdr:y>0.85764</cdr:y>
    </cdr:to>
    <cdr:sp macro="" textlink="">
      <cdr:nvSpPr>
        <cdr:cNvPr id="8" name="TextBox 7"/>
        <cdr:cNvSpPr txBox="1"/>
      </cdr:nvSpPr>
      <cdr:spPr>
        <a:xfrm xmlns:a="http://schemas.openxmlformats.org/drawingml/2006/main" flipH="1">
          <a:off x="1847850" y="1962150"/>
          <a:ext cx="733422" cy="390525"/>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US" sz="900" b="1" dirty="0">
            <a:solidFill>
              <a:schemeClr val="tx2">
                <a:lumMod val="75000"/>
              </a:schemeClr>
            </a:solidFill>
            <a:latin typeface="Arial" panose="020B0604020202020204" pitchFamily="34" charset="0"/>
            <a:cs typeface="Arial" panose="020B0604020202020204" pitchFamily="34" charset="0"/>
          </a:endParaRPr>
        </a:p>
      </cdr:txBody>
    </cdr:sp>
  </cdr:relSizeAnchor>
</c:userShapes>
</file>

<file path=ppt/drawings/drawing26.xml><?xml version="1.0" encoding="utf-8"?>
<c:userShapes xmlns:c="http://schemas.openxmlformats.org/drawingml/2006/chart">
  <cdr:relSizeAnchor xmlns:cdr="http://schemas.openxmlformats.org/drawingml/2006/chartDrawing">
    <cdr:from>
      <cdr:x>0.19792</cdr:x>
      <cdr:y>0.19097</cdr:y>
    </cdr:from>
    <cdr:to>
      <cdr:x>0.46701</cdr:x>
      <cdr:y>0.20764</cdr:y>
    </cdr:to>
    <cdr:sp macro="" textlink="">
      <cdr:nvSpPr>
        <cdr:cNvPr id="3" name="TextBox 2"/>
        <cdr:cNvSpPr txBox="1"/>
      </cdr:nvSpPr>
      <cdr:spPr>
        <a:xfrm xmlns:a="http://schemas.openxmlformats.org/drawingml/2006/main">
          <a:off x="1085850" y="523875"/>
          <a:ext cx="1476375" cy="45719"/>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endParaRPr lang="en-US" sz="1100" dirty="0"/>
        </a:p>
      </cdr:txBody>
    </cdr:sp>
  </cdr:relSizeAnchor>
  <cdr:relSizeAnchor xmlns:cdr="http://schemas.openxmlformats.org/drawingml/2006/chartDrawing">
    <cdr:from>
      <cdr:x>0.79861</cdr:x>
      <cdr:y>0.40314</cdr:y>
    </cdr:from>
    <cdr:to>
      <cdr:x>1</cdr:x>
      <cdr:y>0.86111</cdr:y>
    </cdr:to>
    <cdr:sp macro="" textlink="">
      <cdr:nvSpPr>
        <cdr:cNvPr id="4" name="TextBox 3"/>
        <cdr:cNvSpPr txBox="1"/>
      </cdr:nvSpPr>
      <cdr:spPr>
        <a:xfrm xmlns:a="http://schemas.openxmlformats.org/drawingml/2006/main">
          <a:off x="3217660" y="1466850"/>
          <a:ext cx="811415" cy="1666342"/>
        </a:xfrm>
        <a:prstGeom xmlns:a="http://schemas.openxmlformats.org/drawingml/2006/main" prst="rect">
          <a:avLst/>
        </a:prstGeom>
      </cdr:spPr>
      <cdr:txBody>
        <a:bodyPr xmlns:a="http://schemas.openxmlformats.org/drawingml/2006/main" vertOverflow="clip" wrap="square" lIns="0" tIns="0" rIns="0" bIns="0" rtlCol="0"/>
        <a:lstStyle xmlns:a="http://schemas.openxmlformats.org/drawingml/2006/main"/>
        <a:p xmlns:a="http://schemas.openxmlformats.org/drawingml/2006/main">
          <a:pPr algn="l"/>
          <a:r>
            <a:rPr lang="en-US" sz="1400" b="1" dirty="0">
              <a:solidFill>
                <a:schemeClr val="accent2"/>
              </a:solidFill>
            </a:rPr>
            <a:t>buildings</a:t>
          </a:r>
        </a:p>
        <a:p xmlns:a="http://schemas.openxmlformats.org/drawingml/2006/main">
          <a:pPr algn="l"/>
          <a:endParaRPr lang="en-US" sz="1400" b="1" dirty="0">
            <a:solidFill>
              <a:schemeClr val="accent4"/>
            </a:solidFill>
            <a:effectLst/>
          </a:endParaRPr>
        </a:p>
        <a:p xmlns:a="http://schemas.openxmlformats.org/drawingml/2006/main">
          <a:pPr algn="l"/>
          <a:r>
            <a:rPr lang="en-US" sz="1400" b="1" dirty="0">
              <a:solidFill>
                <a:schemeClr val="accent4"/>
              </a:solidFill>
              <a:effectLst/>
            </a:rPr>
            <a:t>electric</a:t>
          </a:r>
        </a:p>
        <a:p xmlns:a="http://schemas.openxmlformats.org/drawingml/2006/main">
          <a:pPr marL="0" marR="0" lvl="0" indent="0" algn="l" defTabSz="914400" eaLnBrk="1" fontAlgn="auto" latinLnBrk="0" hangingPunct="1">
            <a:lnSpc>
              <a:spcPct val="100000"/>
            </a:lnSpc>
            <a:spcBef>
              <a:spcPts val="0"/>
            </a:spcBef>
            <a:spcAft>
              <a:spcPts val="0"/>
            </a:spcAft>
            <a:buClrTx/>
            <a:buSzTx/>
            <a:buFontTx/>
            <a:buNone/>
            <a:tabLst/>
            <a:defRPr/>
          </a:pPr>
          <a:r>
            <a:rPr lang="en-US" sz="1400" b="1" baseline="0" dirty="0">
              <a:solidFill>
                <a:schemeClr val="accent4"/>
              </a:solidFill>
              <a:effectLst/>
            </a:rPr>
            <a:t>power</a:t>
          </a:r>
          <a:endParaRPr lang="en-US" sz="1400" b="1" dirty="0">
            <a:solidFill>
              <a:schemeClr val="accent4"/>
            </a:solidFill>
            <a:effectLst/>
          </a:endParaRPr>
        </a:p>
        <a:p xmlns:a="http://schemas.openxmlformats.org/drawingml/2006/main">
          <a:pPr algn="l"/>
          <a:endParaRPr lang="en-US" sz="1400" b="1" dirty="0">
            <a:solidFill>
              <a:schemeClr val="accent3"/>
            </a:solidFill>
          </a:endParaRPr>
        </a:p>
        <a:p xmlns:a="http://schemas.openxmlformats.org/drawingml/2006/main">
          <a:pPr algn="l"/>
          <a:endParaRPr lang="en-US" sz="1400" b="1" dirty="0">
            <a:solidFill>
              <a:schemeClr val="accent3"/>
            </a:solidFill>
          </a:endParaRPr>
        </a:p>
        <a:p xmlns:a="http://schemas.openxmlformats.org/drawingml/2006/main">
          <a:pPr algn="l"/>
          <a:r>
            <a:rPr lang="en-US" sz="1400" b="1" dirty="0">
              <a:solidFill>
                <a:schemeClr val="accent3"/>
              </a:solidFill>
            </a:rPr>
            <a:t>industrial</a:t>
          </a:r>
        </a:p>
      </cdr:txBody>
    </cdr:sp>
  </cdr:relSizeAnchor>
  <cdr:relSizeAnchor xmlns:cdr="http://schemas.openxmlformats.org/drawingml/2006/chartDrawing">
    <cdr:from>
      <cdr:x>0.22777</cdr:x>
      <cdr:y>0.10553</cdr:y>
    </cdr:from>
    <cdr:to>
      <cdr:x>0.22777</cdr:x>
      <cdr:y>0.91443</cdr:y>
    </cdr:to>
    <cdr:cxnSp macro="">
      <cdr:nvCxnSpPr>
        <cdr:cNvPr id="5" name="Straight Connector 4"/>
        <cdr:cNvCxnSpPr/>
      </cdr:nvCxnSpPr>
      <cdr:spPr>
        <a:xfrm xmlns:a="http://schemas.openxmlformats.org/drawingml/2006/main" flipV="1">
          <a:off x="917698" y="383977"/>
          <a:ext cx="0" cy="2943223"/>
        </a:xfrm>
        <a:prstGeom xmlns:a="http://schemas.openxmlformats.org/drawingml/2006/main" prst="line">
          <a:avLst/>
        </a:prstGeom>
        <a:ln xmlns:a="http://schemas.openxmlformats.org/drawingml/2006/main" w="9525">
          <a:solidFill>
            <a:schemeClr val="bg1">
              <a:lumMod val="65000"/>
            </a:schemeClr>
          </a:solidFill>
          <a:prstDash val="lgDash"/>
        </a:ln>
      </cdr:spPr>
      <cdr:style>
        <a:lnRef xmlns:a="http://schemas.openxmlformats.org/drawingml/2006/main" idx="1">
          <a:schemeClr val="dk1"/>
        </a:lnRef>
        <a:fillRef xmlns:a="http://schemas.openxmlformats.org/drawingml/2006/main" idx="0">
          <a:schemeClr val="dk1"/>
        </a:fillRef>
        <a:effectRef xmlns:a="http://schemas.openxmlformats.org/drawingml/2006/main" idx="0">
          <a:schemeClr val="dk1"/>
        </a:effectRef>
        <a:fontRef xmlns:a="http://schemas.openxmlformats.org/drawingml/2006/main" idx="minor">
          <a:schemeClr val="tx1"/>
        </a:fontRef>
      </cdr:style>
    </cdr:cxnSp>
  </cdr:relSizeAnchor>
</c:userShapes>
</file>

<file path=ppt/drawings/drawing27.xml><?xml version="1.0" encoding="utf-8"?>
<c:userShapes xmlns:c="http://schemas.openxmlformats.org/drawingml/2006/chart">
  <cdr:relSizeAnchor xmlns:cdr="http://schemas.openxmlformats.org/drawingml/2006/chartDrawing">
    <cdr:from>
      <cdr:x>0.60213</cdr:x>
      <cdr:y>0.17756</cdr:y>
    </cdr:from>
    <cdr:to>
      <cdr:x>0.78963</cdr:x>
      <cdr:y>0.88241</cdr:y>
    </cdr:to>
    <cdr:sp macro="" textlink="">
      <cdr:nvSpPr>
        <cdr:cNvPr id="2" name="TextBox 1"/>
        <cdr:cNvSpPr txBox="1"/>
      </cdr:nvSpPr>
      <cdr:spPr>
        <a:xfrm xmlns:a="http://schemas.openxmlformats.org/drawingml/2006/main">
          <a:off x="5228671" y="591950"/>
          <a:ext cx="1628180" cy="2349794"/>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400" b="1" dirty="0">
              <a:solidFill>
                <a:schemeClr val="accent4"/>
              </a:solidFill>
              <a:latin typeface="Arial" panose="020B0604020202020204" pitchFamily="34" charset="0"/>
              <a:cs typeface="Arial" panose="020B0604020202020204" pitchFamily="34" charset="0"/>
            </a:rPr>
            <a:t>electric power</a:t>
          </a:r>
        </a:p>
        <a:p xmlns:a="http://schemas.openxmlformats.org/drawingml/2006/main">
          <a:endParaRPr lang="en-US" sz="1400" b="1" dirty="0">
            <a:solidFill>
              <a:schemeClr val="accent1"/>
            </a:solidFill>
            <a:latin typeface="Arial" panose="020B0604020202020204" pitchFamily="34" charset="0"/>
            <a:cs typeface="Arial" panose="020B0604020202020204" pitchFamily="34" charset="0"/>
          </a:endParaRPr>
        </a:p>
        <a:p xmlns:a="http://schemas.openxmlformats.org/drawingml/2006/main">
          <a:endParaRPr lang="en-US" sz="1400" b="1" dirty="0">
            <a:solidFill>
              <a:schemeClr val="accent1"/>
            </a:solidFill>
            <a:latin typeface="Arial" panose="020B0604020202020204" pitchFamily="34" charset="0"/>
            <a:cs typeface="Arial" panose="020B0604020202020204" pitchFamily="34" charset="0"/>
          </a:endParaRPr>
        </a:p>
        <a:p xmlns:a="http://schemas.openxmlformats.org/drawingml/2006/main">
          <a:r>
            <a:rPr lang="en-US" sz="1400" b="1" dirty="0">
              <a:solidFill>
                <a:schemeClr val="accent1"/>
              </a:solidFill>
              <a:latin typeface="Arial" panose="020B0604020202020204" pitchFamily="34" charset="0"/>
              <a:cs typeface="Arial" panose="020B0604020202020204" pitchFamily="34" charset="0"/>
            </a:rPr>
            <a:t>industrial</a:t>
          </a:r>
        </a:p>
        <a:p xmlns:a="http://schemas.openxmlformats.org/drawingml/2006/main">
          <a:endParaRPr lang="en-US" sz="1400" b="1" dirty="0">
            <a:solidFill>
              <a:schemeClr val="accent3"/>
            </a:solidFill>
            <a:latin typeface="Arial" panose="020B0604020202020204" pitchFamily="34" charset="0"/>
            <a:cs typeface="Arial" panose="020B0604020202020204" pitchFamily="34" charset="0"/>
          </a:endParaRPr>
        </a:p>
        <a:p xmlns:a="http://schemas.openxmlformats.org/drawingml/2006/main">
          <a:endParaRPr lang="en-US" sz="1400" b="1" dirty="0">
            <a:solidFill>
              <a:schemeClr val="accent3"/>
            </a:solidFill>
            <a:latin typeface="Arial" panose="020B0604020202020204" pitchFamily="34" charset="0"/>
            <a:cs typeface="Arial" panose="020B0604020202020204" pitchFamily="34" charset="0"/>
          </a:endParaRPr>
        </a:p>
        <a:p xmlns:a="http://schemas.openxmlformats.org/drawingml/2006/main">
          <a:endParaRPr lang="en-US" sz="1400" b="1" dirty="0">
            <a:solidFill>
              <a:schemeClr val="accent3"/>
            </a:solidFill>
            <a:latin typeface="Arial" panose="020B0604020202020204" pitchFamily="34" charset="0"/>
            <a:cs typeface="Arial" panose="020B0604020202020204" pitchFamily="34" charset="0"/>
          </a:endParaRPr>
        </a:p>
        <a:p xmlns:a="http://schemas.openxmlformats.org/drawingml/2006/main">
          <a:endParaRPr lang="en-US" sz="1400" b="1" dirty="0">
            <a:solidFill>
              <a:schemeClr val="accent3"/>
            </a:solidFill>
            <a:latin typeface="Arial" panose="020B0604020202020204" pitchFamily="34" charset="0"/>
            <a:cs typeface="Arial" panose="020B0604020202020204" pitchFamily="34" charset="0"/>
          </a:endParaRPr>
        </a:p>
        <a:p xmlns:a="http://schemas.openxmlformats.org/drawingml/2006/main">
          <a:endParaRPr lang="en-US" sz="1400" b="1" dirty="0">
            <a:solidFill>
              <a:schemeClr val="accent3"/>
            </a:solidFill>
            <a:latin typeface="Arial" panose="020B0604020202020204" pitchFamily="34" charset="0"/>
            <a:cs typeface="Arial" panose="020B0604020202020204" pitchFamily="34" charset="0"/>
          </a:endParaRPr>
        </a:p>
        <a:p xmlns:a="http://schemas.openxmlformats.org/drawingml/2006/main">
          <a:r>
            <a:rPr lang="en-US" sz="1400" b="1" dirty="0">
              <a:solidFill>
                <a:schemeClr val="accent3"/>
              </a:solidFill>
              <a:latin typeface="Arial" panose="020B0604020202020204" pitchFamily="34" charset="0"/>
              <a:cs typeface="Arial" panose="020B0604020202020204" pitchFamily="34" charset="0"/>
            </a:rPr>
            <a:t>buildings</a:t>
          </a:r>
        </a:p>
      </cdr:txBody>
    </cdr:sp>
  </cdr:relSizeAnchor>
  <cdr:relSizeAnchor xmlns:cdr="http://schemas.openxmlformats.org/drawingml/2006/chartDrawing">
    <cdr:from>
      <cdr:x>0.19275</cdr:x>
      <cdr:y>0.10571</cdr:y>
    </cdr:from>
    <cdr:to>
      <cdr:x>0.19275</cdr:x>
      <cdr:y>0.88857</cdr:y>
    </cdr:to>
    <cdr:cxnSp macro="">
      <cdr:nvCxnSpPr>
        <cdr:cNvPr id="4" name="Straight Connector 3"/>
        <cdr:cNvCxnSpPr/>
      </cdr:nvCxnSpPr>
      <cdr:spPr>
        <a:xfrm xmlns:a="http://schemas.openxmlformats.org/drawingml/2006/main">
          <a:off x="1659717" y="352411"/>
          <a:ext cx="0" cy="2609859"/>
        </a:xfrm>
        <a:prstGeom xmlns:a="http://schemas.openxmlformats.org/drawingml/2006/main" prst="line">
          <a:avLst/>
        </a:prstGeom>
        <a:ln xmlns:a="http://schemas.openxmlformats.org/drawingml/2006/main">
          <a:solidFill>
            <a:schemeClr val="bg1">
              <a:lumMod val="65000"/>
            </a:schemeClr>
          </a:solidFill>
          <a:prstDash val="lgDash"/>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dr:relSizeAnchor xmlns:cdr="http://schemas.openxmlformats.org/drawingml/2006/chartDrawing">
    <cdr:from>
      <cdr:x>0.16267</cdr:x>
      <cdr:y>0.03714</cdr:y>
    </cdr:from>
    <cdr:to>
      <cdr:x>0.24424</cdr:x>
      <cdr:y>0.1</cdr:y>
    </cdr:to>
    <cdr:sp macro="" textlink="">
      <cdr:nvSpPr>
        <cdr:cNvPr id="5" name="TextBox 4"/>
        <cdr:cNvSpPr txBox="1"/>
      </cdr:nvSpPr>
      <cdr:spPr>
        <a:xfrm xmlns:a="http://schemas.openxmlformats.org/drawingml/2006/main">
          <a:off x="1412529" y="123825"/>
          <a:ext cx="708371" cy="209550"/>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endParaRPr lang="en-US" sz="1100" dirty="0"/>
        </a:p>
      </cdr:txBody>
    </cdr:sp>
  </cdr:relSizeAnchor>
  <cdr:relSizeAnchor xmlns:cdr="http://schemas.openxmlformats.org/drawingml/2006/chartDrawing">
    <cdr:from>
      <cdr:x>0.16039</cdr:x>
      <cdr:y>0.00391</cdr:y>
    </cdr:from>
    <cdr:to>
      <cdr:x>0.25322</cdr:x>
      <cdr:y>0.11248</cdr:y>
    </cdr:to>
    <cdr:sp macro="" textlink="">
      <cdr:nvSpPr>
        <cdr:cNvPr id="6" name="TextBox 5"/>
        <cdr:cNvSpPr txBox="1"/>
      </cdr:nvSpPr>
      <cdr:spPr>
        <a:xfrm xmlns:a="http://schemas.openxmlformats.org/drawingml/2006/main">
          <a:off x="1381056" y="13030"/>
          <a:ext cx="799322" cy="361945"/>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1400" b="1" dirty="0" smtClean="0"/>
            <a:t>2015</a:t>
          </a:r>
          <a:endParaRPr lang="en-US" sz="1400" b="1" dirty="0"/>
        </a:p>
      </cdr:txBody>
    </cdr:sp>
  </cdr:relSizeAnchor>
</c:userShapes>
</file>

<file path=ppt/drawings/drawing28.xml><?xml version="1.0" encoding="utf-8"?>
<c:userShapes xmlns:c="http://schemas.openxmlformats.org/drawingml/2006/chart">
  <cdr:relSizeAnchor xmlns:cdr="http://schemas.openxmlformats.org/drawingml/2006/chartDrawing">
    <cdr:from>
      <cdr:x>0.34024</cdr:x>
      <cdr:y>0.39123</cdr:y>
    </cdr:from>
    <cdr:to>
      <cdr:x>0.50691</cdr:x>
      <cdr:y>0.72456</cdr:y>
    </cdr:to>
    <cdr:sp macro="" textlink="">
      <cdr:nvSpPr>
        <cdr:cNvPr id="2" name="TextBox 1"/>
        <cdr:cNvSpPr txBox="1"/>
      </cdr:nvSpPr>
      <cdr:spPr>
        <a:xfrm xmlns:a="http://schemas.openxmlformats.org/drawingml/2006/main">
          <a:off x="1866691" y="1073220"/>
          <a:ext cx="914400" cy="9144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US" sz="1100" dirty="0"/>
        </a:p>
      </cdr:txBody>
    </cdr:sp>
  </cdr:relSizeAnchor>
  <cdr:relSizeAnchor xmlns:cdr="http://schemas.openxmlformats.org/drawingml/2006/chartDrawing">
    <cdr:from>
      <cdr:x>0</cdr:x>
      <cdr:y>0</cdr:y>
    </cdr:from>
    <cdr:to>
      <cdr:x>1</cdr:x>
      <cdr:y>1</cdr:y>
    </cdr:to>
    <cdr:sp macro="" textlink="">
      <cdr:nvSpPr>
        <cdr:cNvPr id="3" name="TextBox 2"/>
        <cdr:cNvSpPr txBox="1"/>
      </cdr:nvSpPr>
      <cdr:spPr>
        <a:xfrm xmlns:a="http://schemas.openxmlformats.org/drawingml/2006/main" flipH="1">
          <a:off x="2171147" y="0"/>
          <a:ext cx="2926080" cy="2628981"/>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US" sz="900" b="1" dirty="0">
            <a:solidFill>
              <a:schemeClr val="accent5"/>
            </a:solidFill>
            <a:latin typeface="Arial" panose="020B0604020202020204" pitchFamily="34" charset="0"/>
            <a:cs typeface="Arial" panose="020B0604020202020204" pitchFamily="34" charset="0"/>
          </a:endParaRPr>
        </a:p>
      </cdr:txBody>
    </cdr:sp>
  </cdr:relSizeAnchor>
  <cdr:relSizeAnchor xmlns:cdr="http://schemas.openxmlformats.org/drawingml/2006/chartDrawing">
    <cdr:from>
      <cdr:x>0.20757</cdr:x>
      <cdr:y>0.11241</cdr:y>
    </cdr:from>
    <cdr:to>
      <cdr:x>0.20966</cdr:x>
      <cdr:y>0.88759</cdr:y>
    </cdr:to>
    <cdr:cxnSp macro="">
      <cdr:nvCxnSpPr>
        <cdr:cNvPr id="5" name="Straight Connector 4"/>
        <cdr:cNvCxnSpPr/>
      </cdr:nvCxnSpPr>
      <cdr:spPr bwMode="auto">
        <a:xfrm xmlns:a="http://schemas.openxmlformats.org/drawingml/2006/main" flipH="1">
          <a:off x="948009" y="394451"/>
          <a:ext cx="9545" cy="2720138"/>
        </a:xfrm>
        <a:prstGeom xmlns:a="http://schemas.openxmlformats.org/drawingml/2006/main" prst="line">
          <a:avLst/>
        </a:prstGeom>
        <a:solidFill xmlns:a="http://schemas.openxmlformats.org/drawingml/2006/main">
          <a:srgbClr val="FFFFFF"/>
        </a:solidFill>
        <a:ln xmlns:a="http://schemas.openxmlformats.org/drawingml/2006/main" w="9525" cap="flat" cmpd="sng" algn="ctr">
          <a:solidFill>
            <a:schemeClr val="bg1">
              <a:lumMod val="65000"/>
            </a:schemeClr>
          </a:solidFill>
          <a:prstDash val="lgDash"/>
          <a:round/>
          <a:headEnd type="none" w="med" len="med"/>
          <a:tailEnd type="none" w="med" len="med"/>
        </a:ln>
        <a:effectLst xmlns:a="http://schemas.openxmlformats.org/drawingml/2006/main"/>
      </cdr:spPr>
    </cdr:cxnSp>
  </cdr:relSizeAnchor>
  <cdr:relSizeAnchor xmlns:cdr="http://schemas.openxmlformats.org/drawingml/2006/chartDrawing">
    <cdr:from>
      <cdr:x>0.15016</cdr:x>
      <cdr:y>0</cdr:y>
    </cdr:from>
    <cdr:to>
      <cdr:x>0.28373</cdr:x>
      <cdr:y>0.09391</cdr:y>
    </cdr:to>
    <cdr:sp macro="" textlink="">
      <cdr:nvSpPr>
        <cdr:cNvPr id="7" name="TextBox 6"/>
        <cdr:cNvSpPr txBox="1"/>
      </cdr:nvSpPr>
      <cdr:spPr>
        <a:xfrm xmlns:a="http://schemas.openxmlformats.org/drawingml/2006/main">
          <a:off x="685807" y="0"/>
          <a:ext cx="610046" cy="329534"/>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400" b="1" dirty="0" smtClean="0">
              <a:cs typeface="Arial" panose="020B0604020202020204" pitchFamily="34" charset="0"/>
            </a:rPr>
            <a:t>2015</a:t>
          </a:r>
          <a:endParaRPr lang="en-US" sz="1400" b="1" dirty="0">
            <a:cs typeface="Arial" panose="020B0604020202020204" pitchFamily="34" charset="0"/>
          </a:endParaRPr>
        </a:p>
      </cdr:txBody>
    </cdr:sp>
  </cdr:relSizeAnchor>
  <cdr:relSizeAnchor xmlns:cdr="http://schemas.openxmlformats.org/drawingml/2006/chartDrawing">
    <cdr:from>
      <cdr:x>0.75429</cdr:x>
      <cdr:y>0.30782</cdr:y>
    </cdr:from>
    <cdr:to>
      <cdr:x>1</cdr:x>
      <cdr:y>0.91742</cdr:y>
    </cdr:to>
    <cdr:sp macro="" textlink="">
      <cdr:nvSpPr>
        <cdr:cNvPr id="4" name="TextBox 3"/>
        <cdr:cNvSpPr txBox="1"/>
      </cdr:nvSpPr>
      <cdr:spPr>
        <a:xfrm xmlns:a="http://schemas.openxmlformats.org/drawingml/2006/main">
          <a:off x="3409950" y="1080167"/>
          <a:ext cx="1110793" cy="2139097"/>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pPr eaLnBrk="1" fontAlgn="auto" latinLnBrk="0" hangingPunct="1"/>
          <a:r>
            <a:rPr lang="en-US" sz="1400" b="1" dirty="0">
              <a:solidFill>
                <a:schemeClr val="accent2"/>
              </a:solidFill>
              <a:effectLst/>
            </a:rPr>
            <a:t>liquids</a:t>
          </a:r>
        </a:p>
        <a:p xmlns:a="http://schemas.openxmlformats.org/drawingml/2006/main">
          <a:pPr eaLnBrk="1" fontAlgn="auto" latinLnBrk="0" hangingPunct="1"/>
          <a:endParaRPr lang="en-US" sz="1400" b="1" dirty="0" smtClean="0">
            <a:solidFill>
              <a:schemeClr val="accent2"/>
            </a:solidFill>
            <a:effectLst/>
          </a:endParaRPr>
        </a:p>
        <a:p xmlns:a="http://schemas.openxmlformats.org/drawingml/2006/main">
          <a:pPr eaLnBrk="1" fontAlgn="auto" latinLnBrk="0" hangingPunct="1"/>
          <a:endParaRPr lang="en-US" sz="1400" b="1" dirty="0">
            <a:solidFill>
              <a:schemeClr val="accent2"/>
            </a:solidFill>
            <a:effectLst/>
          </a:endParaRPr>
        </a:p>
        <a:p xmlns:a="http://schemas.openxmlformats.org/drawingml/2006/main">
          <a:pPr eaLnBrk="1" fontAlgn="auto" latinLnBrk="0" hangingPunct="1"/>
          <a:endParaRPr lang="en-US" sz="600" dirty="0">
            <a:solidFill>
              <a:schemeClr val="accent2"/>
            </a:solidFill>
            <a:effectLst/>
          </a:endParaRPr>
        </a:p>
        <a:p xmlns:a="http://schemas.openxmlformats.org/drawingml/2006/main">
          <a:pPr eaLnBrk="1" fontAlgn="auto" latinLnBrk="0" hangingPunct="1"/>
          <a:r>
            <a:rPr lang="en-US" sz="1400" b="1" dirty="0">
              <a:solidFill>
                <a:schemeClr val="accent1"/>
              </a:solidFill>
              <a:effectLst/>
            </a:rPr>
            <a:t>natural gas</a:t>
          </a:r>
          <a:endParaRPr lang="en-US" sz="1400" dirty="0">
            <a:solidFill>
              <a:schemeClr val="accent1"/>
            </a:solidFill>
            <a:effectLst/>
          </a:endParaRPr>
        </a:p>
        <a:p xmlns:a="http://schemas.openxmlformats.org/drawingml/2006/main">
          <a:pPr eaLnBrk="1" fontAlgn="auto" latinLnBrk="0" hangingPunct="1"/>
          <a:endParaRPr lang="en-US" sz="600" b="1" dirty="0"/>
        </a:p>
        <a:p xmlns:a="http://schemas.openxmlformats.org/drawingml/2006/main">
          <a:pPr eaLnBrk="1" fontAlgn="auto" latinLnBrk="0" hangingPunct="1"/>
          <a:endParaRPr lang="en-US" sz="600" b="1" dirty="0" smtClean="0">
            <a:effectLst/>
          </a:endParaRPr>
        </a:p>
        <a:p xmlns:a="http://schemas.openxmlformats.org/drawingml/2006/main">
          <a:pPr eaLnBrk="1" fontAlgn="auto" latinLnBrk="0" hangingPunct="1"/>
          <a:endParaRPr lang="en-US" sz="600" b="1" dirty="0" smtClean="0">
            <a:effectLst/>
          </a:endParaRPr>
        </a:p>
        <a:p xmlns:a="http://schemas.openxmlformats.org/drawingml/2006/main">
          <a:pPr eaLnBrk="1" fontAlgn="auto" latinLnBrk="0" hangingPunct="1"/>
          <a:endParaRPr lang="en-US" sz="600" b="1" dirty="0">
            <a:effectLst/>
          </a:endParaRPr>
        </a:p>
        <a:p xmlns:a="http://schemas.openxmlformats.org/drawingml/2006/main">
          <a:pPr eaLnBrk="1" fontAlgn="auto" latinLnBrk="0" hangingPunct="1"/>
          <a:r>
            <a:rPr lang="en-US" sz="1400" b="1" dirty="0">
              <a:effectLst/>
            </a:rPr>
            <a:t>coal</a:t>
          </a:r>
          <a:endParaRPr lang="en-US" sz="1400" dirty="0">
            <a:effectLst/>
          </a:endParaRPr>
        </a:p>
        <a:p xmlns:a="http://schemas.openxmlformats.org/drawingml/2006/main">
          <a:endParaRPr lang="en-US" sz="600" b="1" dirty="0">
            <a:solidFill>
              <a:schemeClr val="accent3"/>
            </a:solidFill>
            <a:effectLst/>
          </a:endParaRPr>
        </a:p>
        <a:p xmlns:a="http://schemas.openxmlformats.org/drawingml/2006/main">
          <a:r>
            <a:rPr lang="en-US" sz="1400" b="1" dirty="0">
              <a:solidFill>
                <a:schemeClr val="accent3"/>
              </a:solidFill>
              <a:effectLst/>
            </a:rPr>
            <a:t>renewables</a:t>
          </a:r>
          <a:endParaRPr lang="en-US" sz="1400" dirty="0">
            <a:solidFill>
              <a:schemeClr val="accent3"/>
            </a:solidFill>
            <a:effectLst/>
          </a:endParaRPr>
        </a:p>
        <a:p xmlns:a="http://schemas.openxmlformats.org/drawingml/2006/main">
          <a:r>
            <a:rPr lang="en-US" sz="1400" b="1" dirty="0">
              <a:solidFill>
                <a:srgbClr val="C00000"/>
              </a:solidFill>
              <a:effectLst/>
            </a:rPr>
            <a:t>nuclear</a:t>
          </a:r>
          <a:endParaRPr lang="en-US" sz="1400" dirty="0">
            <a:solidFill>
              <a:srgbClr val="C00000"/>
            </a:solidFill>
            <a:effectLst/>
          </a:endParaRPr>
        </a:p>
        <a:p xmlns:a="http://schemas.openxmlformats.org/drawingml/2006/main">
          <a:endParaRPr lang="en-US" sz="1400" dirty="0"/>
        </a:p>
      </cdr:txBody>
    </cdr:sp>
  </cdr:relSizeAnchor>
</c:userShapes>
</file>

<file path=ppt/drawings/drawing29.xml><?xml version="1.0" encoding="utf-8"?>
<c:userShapes xmlns:c="http://schemas.openxmlformats.org/drawingml/2006/chart">
  <cdr:relSizeAnchor xmlns:cdr="http://schemas.openxmlformats.org/drawingml/2006/chartDrawing">
    <cdr:from>
      <cdr:x>0.34024</cdr:x>
      <cdr:y>0.39123</cdr:y>
    </cdr:from>
    <cdr:to>
      <cdr:x>0.50691</cdr:x>
      <cdr:y>0.72456</cdr:y>
    </cdr:to>
    <cdr:sp macro="" textlink="">
      <cdr:nvSpPr>
        <cdr:cNvPr id="2" name="TextBox 1"/>
        <cdr:cNvSpPr txBox="1"/>
      </cdr:nvSpPr>
      <cdr:spPr>
        <a:xfrm xmlns:a="http://schemas.openxmlformats.org/drawingml/2006/main">
          <a:off x="1866691" y="1073220"/>
          <a:ext cx="914400" cy="9144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US" sz="1100" dirty="0"/>
        </a:p>
      </cdr:txBody>
    </cdr:sp>
  </cdr:relSizeAnchor>
  <cdr:relSizeAnchor xmlns:cdr="http://schemas.openxmlformats.org/drawingml/2006/chartDrawing">
    <cdr:from>
      <cdr:x>0.28371</cdr:x>
      <cdr:y>0.11031</cdr:y>
    </cdr:from>
    <cdr:to>
      <cdr:x>0.28711</cdr:x>
      <cdr:y>0.88969</cdr:y>
    </cdr:to>
    <cdr:cxnSp macro="">
      <cdr:nvCxnSpPr>
        <cdr:cNvPr id="5" name="Straight Connector 4"/>
        <cdr:cNvCxnSpPr/>
      </cdr:nvCxnSpPr>
      <cdr:spPr bwMode="auto">
        <a:xfrm xmlns:a="http://schemas.openxmlformats.org/drawingml/2006/main">
          <a:off x="1152542" y="395064"/>
          <a:ext cx="13812" cy="2791271"/>
        </a:xfrm>
        <a:prstGeom xmlns:a="http://schemas.openxmlformats.org/drawingml/2006/main" prst="line">
          <a:avLst/>
        </a:prstGeom>
        <a:solidFill xmlns:a="http://schemas.openxmlformats.org/drawingml/2006/main">
          <a:srgbClr val="FFFFFF"/>
        </a:solidFill>
        <a:ln xmlns:a="http://schemas.openxmlformats.org/drawingml/2006/main" w="12700" cap="flat" cmpd="sng" algn="ctr">
          <a:solidFill>
            <a:schemeClr val="bg1">
              <a:lumMod val="65000"/>
            </a:schemeClr>
          </a:solidFill>
          <a:prstDash val="lgDash"/>
          <a:round/>
          <a:headEnd type="none" w="med" len="med"/>
          <a:tailEnd type="none" w="med" len="med"/>
        </a:ln>
        <a:effectLst xmlns:a="http://schemas.openxmlformats.org/drawingml/2006/main"/>
      </cdr:spPr>
    </cdr:cxnSp>
  </cdr:relSizeAnchor>
  <cdr:relSizeAnchor xmlns:cdr="http://schemas.openxmlformats.org/drawingml/2006/chartDrawing">
    <cdr:from>
      <cdr:x>0.19764</cdr:x>
      <cdr:y>0.0202</cdr:y>
    </cdr:from>
    <cdr:to>
      <cdr:x>0.35973</cdr:x>
      <cdr:y>0.09354</cdr:y>
    </cdr:to>
    <cdr:sp macro="" textlink="">
      <cdr:nvSpPr>
        <cdr:cNvPr id="7" name="TextBox 6"/>
        <cdr:cNvSpPr txBox="1"/>
      </cdr:nvSpPr>
      <cdr:spPr>
        <a:xfrm xmlns:a="http://schemas.openxmlformats.org/drawingml/2006/main">
          <a:off x="802901" y="72358"/>
          <a:ext cx="658477" cy="26266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400" b="1" dirty="0">
              <a:cs typeface="Arial" panose="020B0604020202020204" pitchFamily="34" charset="0"/>
            </a:rPr>
            <a:t> </a:t>
          </a:r>
          <a:r>
            <a:rPr lang="en-US" sz="1400" b="1" dirty="0" smtClean="0">
              <a:cs typeface="Arial" panose="020B0604020202020204" pitchFamily="34" charset="0"/>
            </a:rPr>
            <a:t>2015</a:t>
          </a:r>
          <a:endParaRPr lang="en-US" sz="1400" b="1" dirty="0">
            <a:cs typeface="Arial" panose="020B0604020202020204" pitchFamily="34" charset="0"/>
          </a:endParaRPr>
        </a:p>
      </cdr:txBody>
    </cdr:sp>
  </cdr:relSizeAnchor>
</c:userShapes>
</file>

<file path=ppt/drawings/drawing30.xml><?xml version="1.0" encoding="utf-8"?>
<c:userShapes xmlns:c="http://schemas.openxmlformats.org/drawingml/2006/chart">
  <cdr:relSizeAnchor xmlns:cdr="http://schemas.openxmlformats.org/drawingml/2006/chartDrawing">
    <cdr:from>
      <cdr:x>0.76997</cdr:x>
      <cdr:y>0.19965</cdr:y>
    </cdr:from>
    <cdr:to>
      <cdr:x>0.98872</cdr:x>
      <cdr:y>0.89757</cdr:y>
    </cdr:to>
    <cdr:sp macro="" textlink="">
      <cdr:nvSpPr>
        <cdr:cNvPr id="7" name="TextBox 6"/>
        <cdr:cNvSpPr txBox="1"/>
      </cdr:nvSpPr>
      <cdr:spPr>
        <a:xfrm xmlns:a="http://schemas.openxmlformats.org/drawingml/2006/main">
          <a:off x="4224338" y="547687"/>
          <a:ext cx="1200150" cy="1914525"/>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US" sz="1100" dirty="0"/>
        </a:p>
      </cdr:txBody>
    </cdr:sp>
  </cdr:relSizeAnchor>
  <cdr:relSizeAnchor xmlns:cdr="http://schemas.openxmlformats.org/drawingml/2006/chartDrawing">
    <cdr:from>
      <cdr:x>0.83333</cdr:x>
      <cdr:y>0.30729</cdr:y>
    </cdr:from>
    <cdr:to>
      <cdr:x>1</cdr:x>
      <cdr:y>0.92882</cdr:y>
    </cdr:to>
    <cdr:sp macro="" textlink="">
      <cdr:nvSpPr>
        <cdr:cNvPr id="8" name="TextBox 7"/>
        <cdr:cNvSpPr txBox="1"/>
      </cdr:nvSpPr>
      <cdr:spPr>
        <a:xfrm xmlns:a="http://schemas.openxmlformats.org/drawingml/2006/main">
          <a:off x="4572000" y="842962"/>
          <a:ext cx="914400" cy="1704975"/>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US" sz="1100" dirty="0"/>
        </a:p>
      </cdr:txBody>
    </cdr:sp>
  </cdr:relSizeAnchor>
  <cdr:relSizeAnchor xmlns:cdr="http://schemas.openxmlformats.org/drawingml/2006/chartDrawing">
    <cdr:from>
      <cdr:x>0.81858</cdr:x>
      <cdr:y>0.19271</cdr:y>
    </cdr:from>
    <cdr:to>
      <cdr:x>0.98524</cdr:x>
      <cdr:y>0.81424</cdr:y>
    </cdr:to>
    <cdr:sp macro="" textlink="">
      <cdr:nvSpPr>
        <cdr:cNvPr id="9" name="TextBox 8"/>
        <cdr:cNvSpPr txBox="1"/>
      </cdr:nvSpPr>
      <cdr:spPr>
        <a:xfrm xmlns:a="http://schemas.openxmlformats.org/drawingml/2006/main">
          <a:off x="4491038" y="528637"/>
          <a:ext cx="914400" cy="1704975"/>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US" sz="1100" dirty="0"/>
        </a:p>
      </cdr:txBody>
    </cdr:sp>
  </cdr:relSizeAnchor>
  <cdr:relSizeAnchor xmlns:cdr="http://schemas.openxmlformats.org/drawingml/2006/chartDrawing">
    <cdr:from>
      <cdr:x>0.73976</cdr:x>
      <cdr:y>0.17109</cdr:y>
    </cdr:from>
    <cdr:to>
      <cdr:x>0.99479</cdr:x>
      <cdr:y>1</cdr:y>
    </cdr:to>
    <cdr:sp macro="" textlink="">
      <cdr:nvSpPr>
        <cdr:cNvPr id="10" name="TextBox 9"/>
        <cdr:cNvSpPr txBox="1"/>
      </cdr:nvSpPr>
      <cdr:spPr>
        <a:xfrm xmlns:a="http://schemas.openxmlformats.org/drawingml/2006/main">
          <a:off x="6362699" y="542925"/>
          <a:ext cx="2193563" cy="2630487"/>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400" b="1" dirty="0">
              <a:solidFill>
                <a:schemeClr val="tx1">
                  <a:lumMod val="50000"/>
                  <a:lumOff val="50000"/>
                </a:schemeClr>
              </a:solidFill>
              <a:latin typeface="Arial" panose="020B0604020202020204" pitchFamily="34" charset="0"/>
              <a:cs typeface="Arial" panose="020B0604020202020204" pitchFamily="34" charset="0"/>
            </a:rPr>
            <a:t>r</a:t>
          </a:r>
          <a:r>
            <a:rPr lang="en-US" sz="1400" b="1" dirty="0" smtClean="0">
              <a:solidFill>
                <a:schemeClr val="tx1">
                  <a:lumMod val="50000"/>
                  <a:lumOff val="50000"/>
                </a:schemeClr>
              </a:solidFill>
              <a:effectLst/>
              <a:latin typeface="Arial" panose="020B0604020202020204" pitchFamily="34" charset="0"/>
              <a:cs typeface="Arial" panose="020B0604020202020204" pitchFamily="34" charset="0"/>
            </a:rPr>
            <a:t>est </a:t>
          </a:r>
          <a:r>
            <a:rPr lang="en-US" sz="1400" b="1" dirty="0">
              <a:solidFill>
                <a:schemeClr val="tx1">
                  <a:lumMod val="50000"/>
                  <a:lumOff val="50000"/>
                </a:schemeClr>
              </a:solidFill>
              <a:effectLst/>
              <a:latin typeface="Arial" panose="020B0604020202020204" pitchFamily="34" charset="0"/>
              <a:cs typeface="Arial" panose="020B0604020202020204" pitchFamily="34" charset="0"/>
            </a:rPr>
            <a:t>of </a:t>
          </a:r>
          <a:r>
            <a:rPr lang="en-US" sz="1400" b="1" dirty="0" smtClean="0">
              <a:solidFill>
                <a:schemeClr val="tx1">
                  <a:lumMod val="50000"/>
                  <a:lumOff val="50000"/>
                </a:schemeClr>
              </a:solidFill>
              <a:effectLst/>
              <a:latin typeface="Arial" panose="020B0604020202020204" pitchFamily="34" charset="0"/>
              <a:cs typeface="Arial" panose="020B0604020202020204" pitchFamily="34" charset="0"/>
            </a:rPr>
            <a:t>world</a:t>
          </a:r>
          <a:endParaRPr lang="en-US" sz="1400" dirty="0">
            <a:solidFill>
              <a:schemeClr val="tx1">
                <a:lumMod val="50000"/>
                <a:lumOff val="50000"/>
              </a:schemeClr>
            </a:solidFill>
            <a:effectLst/>
            <a:latin typeface="Arial" panose="020B0604020202020204" pitchFamily="34" charset="0"/>
            <a:cs typeface="Arial" panose="020B0604020202020204" pitchFamily="34" charset="0"/>
          </a:endParaRPr>
        </a:p>
        <a:p xmlns:a="http://schemas.openxmlformats.org/drawingml/2006/main">
          <a:r>
            <a:rPr lang="en-US" sz="1400" b="1" dirty="0">
              <a:solidFill>
                <a:schemeClr val="accent1">
                  <a:lumMod val="50000"/>
                </a:schemeClr>
              </a:solidFill>
              <a:effectLst/>
              <a:latin typeface="Arial" panose="020B0604020202020204" pitchFamily="34" charset="0"/>
              <a:cs typeface="Arial" panose="020B0604020202020204" pitchFamily="34" charset="0"/>
            </a:rPr>
            <a:t>United States</a:t>
          </a:r>
          <a:endParaRPr lang="en-US" sz="1400" dirty="0">
            <a:solidFill>
              <a:schemeClr val="accent1">
                <a:lumMod val="50000"/>
              </a:schemeClr>
            </a:solidFill>
            <a:effectLst/>
            <a:latin typeface="Arial" panose="020B0604020202020204" pitchFamily="34" charset="0"/>
            <a:cs typeface="Arial" panose="020B0604020202020204" pitchFamily="34" charset="0"/>
          </a:endParaRPr>
        </a:p>
        <a:p xmlns:a="http://schemas.openxmlformats.org/drawingml/2006/main">
          <a:r>
            <a:rPr lang="en-US" sz="1400" b="1" dirty="0">
              <a:solidFill>
                <a:schemeClr val="tx2">
                  <a:lumMod val="50000"/>
                  <a:lumOff val="50000"/>
                </a:schemeClr>
              </a:solidFill>
              <a:effectLst/>
              <a:latin typeface="Arial" panose="020B0604020202020204" pitchFamily="34" charset="0"/>
              <a:cs typeface="Arial" panose="020B0604020202020204" pitchFamily="34" charset="0"/>
            </a:rPr>
            <a:t>Australia &amp; New</a:t>
          </a:r>
          <a:r>
            <a:rPr lang="en-US" sz="1400" b="1" baseline="0" dirty="0">
              <a:solidFill>
                <a:schemeClr val="tx2">
                  <a:lumMod val="50000"/>
                  <a:lumOff val="50000"/>
                </a:schemeClr>
              </a:solidFill>
              <a:effectLst/>
              <a:latin typeface="Arial" panose="020B0604020202020204" pitchFamily="34" charset="0"/>
              <a:cs typeface="Arial" panose="020B0604020202020204" pitchFamily="34" charset="0"/>
            </a:rPr>
            <a:t> Zealand</a:t>
          </a:r>
          <a:endParaRPr lang="en-US" sz="1400" b="1" dirty="0">
            <a:solidFill>
              <a:schemeClr val="tx2">
                <a:lumMod val="50000"/>
                <a:lumOff val="50000"/>
              </a:schemeClr>
            </a:solidFill>
            <a:effectLst/>
            <a:latin typeface="Arial" panose="020B0604020202020204" pitchFamily="34" charset="0"/>
            <a:cs typeface="Arial" panose="020B0604020202020204" pitchFamily="34" charset="0"/>
          </a:endParaRPr>
        </a:p>
        <a:p xmlns:a="http://schemas.openxmlformats.org/drawingml/2006/main">
          <a:r>
            <a:rPr lang="en-US" sz="1400" b="1" dirty="0">
              <a:solidFill>
                <a:schemeClr val="accent1"/>
              </a:solidFill>
              <a:effectLst/>
              <a:latin typeface="Arial" panose="020B0604020202020204" pitchFamily="34" charset="0"/>
              <a:cs typeface="Arial" panose="020B0604020202020204" pitchFamily="34" charset="0"/>
            </a:rPr>
            <a:t>OECD Europe</a:t>
          </a:r>
        </a:p>
        <a:p xmlns:a="http://schemas.openxmlformats.org/drawingml/2006/main">
          <a:r>
            <a:rPr lang="en-US" sz="1400" b="1" dirty="0">
              <a:solidFill>
                <a:schemeClr val="accent2">
                  <a:lumMod val="60000"/>
                  <a:lumOff val="40000"/>
                </a:schemeClr>
              </a:solidFill>
              <a:effectLst/>
              <a:latin typeface="Arial" panose="020B0604020202020204" pitchFamily="34" charset="0"/>
              <a:cs typeface="Arial" panose="020B0604020202020204" pitchFamily="34" charset="0"/>
            </a:rPr>
            <a:t>Other non-OECD </a:t>
          </a:r>
          <a:r>
            <a:rPr lang="en-US" sz="1400" b="1" dirty="0" smtClean="0">
              <a:solidFill>
                <a:schemeClr val="accent2">
                  <a:lumMod val="60000"/>
                  <a:lumOff val="40000"/>
                </a:schemeClr>
              </a:solidFill>
              <a:effectLst/>
              <a:latin typeface="Arial" panose="020B0604020202020204" pitchFamily="34" charset="0"/>
              <a:cs typeface="Arial" panose="020B0604020202020204" pitchFamily="34" charset="0"/>
            </a:rPr>
            <a:t>Asia</a:t>
          </a:r>
          <a:endParaRPr lang="en-US" sz="1400" b="1" dirty="0">
            <a:solidFill>
              <a:schemeClr val="accent2"/>
            </a:solidFill>
            <a:effectLst/>
            <a:latin typeface="Arial" panose="020B0604020202020204" pitchFamily="34" charset="0"/>
            <a:cs typeface="Arial" panose="020B0604020202020204" pitchFamily="34" charset="0"/>
          </a:endParaRPr>
        </a:p>
        <a:p xmlns:a="http://schemas.openxmlformats.org/drawingml/2006/main">
          <a:r>
            <a:rPr lang="en-US" sz="1400" b="1" dirty="0">
              <a:solidFill>
                <a:schemeClr val="accent5">
                  <a:lumMod val="60000"/>
                  <a:lumOff val="40000"/>
                </a:schemeClr>
              </a:solidFill>
              <a:effectLst/>
              <a:latin typeface="Arial" panose="020B0604020202020204" pitchFamily="34" charset="0"/>
              <a:cs typeface="Arial" panose="020B0604020202020204" pitchFamily="34" charset="0"/>
            </a:rPr>
            <a:t>India</a:t>
          </a:r>
          <a:endParaRPr lang="en-US" sz="1400" dirty="0">
            <a:solidFill>
              <a:schemeClr val="accent5">
                <a:lumMod val="60000"/>
                <a:lumOff val="40000"/>
              </a:schemeClr>
            </a:solidFill>
            <a:effectLst/>
            <a:latin typeface="Arial" panose="020B0604020202020204" pitchFamily="34" charset="0"/>
            <a:cs typeface="Arial" panose="020B0604020202020204" pitchFamily="34" charset="0"/>
          </a:endParaRPr>
        </a:p>
        <a:p xmlns:a="http://schemas.openxmlformats.org/drawingml/2006/main">
          <a:endParaRPr lang="en-US" sz="1400" b="1" dirty="0" smtClean="0">
            <a:solidFill>
              <a:schemeClr val="accent2"/>
            </a:solidFill>
            <a:effectLst/>
            <a:latin typeface="Arial" panose="020B0604020202020204" pitchFamily="34" charset="0"/>
            <a:cs typeface="Arial" panose="020B0604020202020204" pitchFamily="34" charset="0"/>
          </a:endParaRPr>
        </a:p>
        <a:p xmlns:a="http://schemas.openxmlformats.org/drawingml/2006/main">
          <a:endParaRPr lang="en-US" sz="1400" b="1" dirty="0">
            <a:solidFill>
              <a:schemeClr val="accent2"/>
            </a:solidFill>
            <a:effectLst/>
            <a:latin typeface="Arial" panose="020B0604020202020204" pitchFamily="34" charset="0"/>
            <a:cs typeface="Arial" panose="020B0604020202020204" pitchFamily="34" charset="0"/>
          </a:endParaRPr>
        </a:p>
        <a:p xmlns:a="http://schemas.openxmlformats.org/drawingml/2006/main">
          <a:r>
            <a:rPr lang="en-US" sz="1400" b="1" dirty="0">
              <a:solidFill>
                <a:schemeClr val="accent5">
                  <a:lumMod val="75000"/>
                </a:schemeClr>
              </a:solidFill>
              <a:effectLst/>
              <a:latin typeface="Arial" panose="020B0604020202020204" pitchFamily="34" charset="0"/>
              <a:cs typeface="Arial" panose="020B0604020202020204" pitchFamily="34" charset="0"/>
            </a:rPr>
            <a:t>China</a:t>
          </a:r>
          <a:endParaRPr lang="en-US" sz="1400" dirty="0">
            <a:solidFill>
              <a:schemeClr val="accent5">
                <a:lumMod val="75000"/>
              </a:schemeClr>
            </a:solidFill>
            <a:effectLst/>
            <a:latin typeface="Arial" panose="020B0604020202020204" pitchFamily="34" charset="0"/>
            <a:cs typeface="Arial" panose="020B0604020202020204" pitchFamily="34" charset="0"/>
          </a:endParaRPr>
        </a:p>
        <a:p xmlns:a="http://schemas.openxmlformats.org/drawingml/2006/main">
          <a:endParaRPr lang="en-US" sz="1400" dirty="0"/>
        </a:p>
      </cdr:txBody>
    </cdr:sp>
  </cdr:relSizeAnchor>
  <cdr:relSizeAnchor xmlns:cdr="http://schemas.openxmlformats.org/drawingml/2006/chartDrawing">
    <cdr:from>
      <cdr:x>0.45736</cdr:x>
      <cdr:y>0.14226</cdr:y>
    </cdr:from>
    <cdr:to>
      <cdr:x>0.45847</cdr:x>
      <cdr:y>0.88963</cdr:y>
    </cdr:to>
    <cdr:cxnSp macro="">
      <cdr:nvCxnSpPr>
        <cdr:cNvPr id="4" name="Straight Connector 3"/>
        <cdr:cNvCxnSpPr/>
      </cdr:nvCxnSpPr>
      <cdr:spPr>
        <a:xfrm xmlns:a="http://schemas.openxmlformats.org/drawingml/2006/main" flipV="1">
          <a:off x="3933825" y="473116"/>
          <a:ext cx="9525" cy="2485625"/>
        </a:xfrm>
        <a:prstGeom xmlns:a="http://schemas.openxmlformats.org/drawingml/2006/main" prst="line">
          <a:avLst/>
        </a:prstGeom>
        <a:ln xmlns:a="http://schemas.openxmlformats.org/drawingml/2006/main">
          <a:solidFill>
            <a:schemeClr val="bg1">
              <a:lumMod val="65000"/>
            </a:schemeClr>
          </a:solidFill>
          <a:prstDash val="lgDash"/>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dr:relSizeAnchor xmlns:cdr="http://schemas.openxmlformats.org/drawingml/2006/chartDrawing">
    <cdr:from>
      <cdr:x>0.42525</cdr:x>
      <cdr:y>0.03189</cdr:y>
    </cdr:from>
    <cdr:to>
      <cdr:x>0.49612</cdr:x>
      <cdr:y>0.10883</cdr:y>
    </cdr:to>
    <cdr:sp macro="" textlink="">
      <cdr:nvSpPr>
        <cdr:cNvPr id="6" name="TextBox 5"/>
        <cdr:cNvSpPr txBox="1"/>
      </cdr:nvSpPr>
      <cdr:spPr>
        <a:xfrm xmlns:a="http://schemas.openxmlformats.org/drawingml/2006/main">
          <a:off x="3657599" y="106045"/>
          <a:ext cx="609601" cy="255905"/>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1400" b="1" dirty="0" smtClean="0"/>
            <a:t>2015</a:t>
          </a:r>
          <a:endParaRPr lang="en-US" sz="1400" b="1" dirty="0"/>
        </a:p>
      </cdr:txBody>
    </cdr:sp>
  </cdr:relSizeAnchor>
</c:userShapes>
</file>

<file path=ppt/drawings/drawing31.xml><?xml version="1.0" encoding="utf-8"?>
<c:userShapes xmlns:c="http://schemas.openxmlformats.org/drawingml/2006/chart">
  <cdr:relSizeAnchor xmlns:cdr="http://schemas.openxmlformats.org/drawingml/2006/chartDrawing">
    <cdr:from>
      <cdr:x>0.67348</cdr:x>
      <cdr:y>0.23815</cdr:y>
    </cdr:from>
    <cdr:to>
      <cdr:x>0.9944</cdr:x>
      <cdr:y>0.93007</cdr:y>
    </cdr:to>
    <cdr:sp macro="" textlink="">
      <cdr:nvSpPr>
        <cdr:cNvPr id="3" name="TextBox 2"/>
        <cdr:cNvSpPr txBox="1"/>
      </cdr:nvSpPr>
      <cdr:spPr>
        <a:xfrm xmlns:a="http://schemas.openxmlformats.org/drawingml/2006/main">
          <a:off x="2927302" y="855179"/>
          <a:ext cx="1394885" cy="2484632"/>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350" b="1" dirty="0">
              <a:solidFill>
                <a:schemeClr val="bg1">
                  <a:lumMod val="50000"/>
                </a:schemeClr>
              </a:solidFill>
              <a:latin typeface="Arial" panose="020B0604020202020204" pitchFamily="34" charset="0"/>
              <a:cs typeface="Arial" panose="020B0604020202020204" pitchFamily="34" charset="0"/>
            </a:rPr>
            <a:t>r</a:t>
          </a:r>
          <a:r>
            <a:rPr lang="en-US" sz="1350" b="1" dirty="0" smtClean="0">
              <a:solidFill>
                <a:schemeClr val="bg1">
                  <a:lumMod val="50000"/>
                </a:schemeClr>
              </a:solidFill>
              <a:latin typeface="Arial" panose="020B0604020202020204" pitchFamily="34" charset="0"/>
              <a:cs typeface="Arial" panose="020B0604020202020204" pitchFamily="34" charset="0"/>
            </a:rPr>
            <a:t>est </a:t>
          </a:r>
          <a:r>
            <a:rPr lang="en-US" sz="1350" b="1" dirty="0">
              <a:solidFill>
                <a:schemeClr val="bg1">
                  <a:lumMod val="50000"/>
                </a:schemeClr>
              </a:solidFill>
              <a:latin typeface="Arial" panose="020B0604020202020204" pitchFamily="34" charset="0"/>
              <a:cs typeface="Arial" panose="020B0604020202020204" pitchFamily="34" charset="0"/>
            </a:rPr>
            <a:t>of world</a:t>
          </a:r>
        </a:p>
        <a:p xmlns:a="http://schemas.openxmlformats.org/drawingml/2006/main">
          <a:endParaRPr lang="en-US" sz="1350" b="1" dirty="0">
            <a:solidFill>
              <a:schemeClr val="accent5">
                <a:lumMod val="60000"/>
                <a:lumOff val="40000"/>
              </a:schemeClr>
            </a:solidFill>
            <a:latin typeface="Arial" panose="020B0604020202020204" pitchFamily="34" charset="0"/>
            <a:cs typeface="Arial" panose="020B0604020202020204" pitchFamily="34" charset="0"/>
          </a:endParaRPr>
        </a:p>
        <a:p xmlns:a="http://schemas.openxmlformats.org/drawingml/2006/main">
          <a:r>
            <a:rPr lang="en-US" sz="1350" b="1" dirty="0">
              <a:solidFill>
                <a:schemeClr val="accent5">
                  <a:lumMod val="60000"/>
                  <a:lumOff val="40000"/>
                </a:schemeClr>
              </a:solidFill>
              <a:latin typeface="Arial" panose="020B0604020202020204" pitchFamily="34" charset="0"/>
              <a:cs typeface="Arial" panose="020B0604020202020204" pitchFamily="34" charset="0"/>
            </a:rPr>
            <a:t>India</a:t>
          </a:r>
        </a:p>
        <a:p xmlns:a="http://schemas.openxmlformats.org/drawingml/2006/main">
          <a:endParaRPr lang="en-US" sz="600" b="1" dirty="0" smtClean="0">
            <a:solidFill>
              <a:schemeClr val="accent5">
                <a:lumMod val="75000"/>
              </a:schemeClr>
            </a:solidFill>
            <a:latin typeface="Arial" panose="020B0604020202020204" pitchFamily="34" charset="0"/>
            <a:cs typeface="Arial" panose="020B0604020202020204" pitchFamily="34" charset="0"/>
          </a:endParaRPr>
        </a:p>
        <a:p xmlns:a="http://schemas.openxmlformats.org/drawingml/2006/main">
          <a:endParaRPr lang="en-US" sz="600" b="1" dirty="0">
            <a:solidFill>
              <a:schemeClr val="accent5">
                <a:lumMod val="75000"/>
              </a:schemeClr>
            </a:solidFill>
            <a:latin typeface="Arial" panose="020B0604020202020204" pitchFamily="34" charset="0"/>
            <a:cs typeface="Arial" panose="020B0604020202020204" pitchFamily="34" charset="0"/>
          </a:endParaRPr>
        </a:p>
        <a:p xmlns:a="http://schemas.openxmlformats.org/drawingml/2006/main">
          <a:endParaRPr lang="en-US" sz="600" b="1" dirty="0">
            <a:solidFill>
              <a:schemeClr val="accent5">
                <a:lumMod val="75000"/>
              </a:schemeClr>
            </a:solidFill>
            <a:latin typeface="Arial" panose="020B0604020202020204" pitchFamily="34" charset="0"/>
            <a:cs typeface="Arial" panose="020B0604020202020204" pitchFamily="34" charset="0"/>
          </a:endParaRPr>
        </a:p>
        <a:p xmlns:a="http://schemas.openxmlformats.org/drawingml/2006/main">
          <a:r>
            <a:rPr lang="en-US" sz="1350" b="1" dirty="0">
              <a:solidFill>
                <a:schemeClr val="accent5">
                  <a:lumMod val="75000"/>
                </a:schemeClr>
              </a:solidFill>
              <a:latin typeface="Arial" panose="020B0604020202020204" pitchFamily="34" charset="0"/>
              <a:cs typeface="Arial" panose="020B0604020202020204" pitchFamily="34" charset="0"/>
            </a:rPr>
            <a:t>o</a:t>
          </a:r>
          <a:r>
            <a:rPr lang="en-US" sz="1350" b="1" dirty="0" smtClean="0">
              <a:solidFill>
                <a:schemeClr val="accent5">
                  <a:lumMod val="75000"/>
                </a:schemeClr>
              </a:solidFill>
              <a:latin typeface="Arial" panose="020B0604020202020204" pitchFamily="34" charset="0"/>
              <a:cs typeface="Arial" panose="020B0604020202020204" pitchFamily="34" charset="0"/>
            </a:rPr>
            <a:t>ther </a:t>
          </a:r>
          <a:r>
            <a:rPr lang="en-US" sz="1350" b="1" dirty="0">
              <a:solidFill>
                <a:schemeClr val="accent5">
                  <a:lumMod val="75000"/>
                </a:schemeClr>
              </a:solidFill>
              <a:latin typeface="Arial" panose="020B0604020202020204" pitchFamily="34" charset="0"/>
              <a:cs typeface="Arial" panose="020B0604020202020204" pitchFamily="34" charset="0"/>
            </a:rPr>
            <a:t>non-</a:t>
          </a:r>
        </a:p>
        <a:p xmlns:a="http://schemas.openxmlformats.org/drawingml/2006/main">
          <a:r>
            <a:rPr lang="en-US" sz="1350" b="1" dirty="0">
              <a:solidFill>
                <a:schemeClr val="accent5">
                  <a:lumMod val="75000"/>
                </a:schemeClr>
              </a:solidFill>
              <a:latin typeface="Arial" panose="020B0604020202020204" pitchFamily="34" charset="0"/>
              <a:cs typeface="Arial" panose="020B0604020202020204" pitchFamily="34" charset="0"/>
            </a:rPr>
            <a:t>OECD</a:t>
          </a:r>
          <a:r>
            <a:rPr lang="en-US" sz="1350" b="1" baseline="0" dirty="0">
              <a:solidFill>
                <a:schemeClr val="accent5">
                  <a:lumMod val="75000"/>
                </a:schemeClr>
              </a:solidFill>
              <a:latin typeface="Arial" panose="020B0604020202020204" pitchFamily="34" charset="0"/>
              <a:cs typeface="Arial" panose="020B0604020202020204" pitchFamily="34" charset="0"/>
            </a:rPr>
            <a:t> Asia</a:t>
          </a:r>
        </a:p>
        <a:p xmlns:a="http://schemas.openxmlformats.org/drawingml/2006/main">
          <a:endParaRPr lang="en-US" sz="600" b="1" baseline="0" dirty="0">
            <a:solidFill>
              <a:schemeClr val="accent5">
                <a:lumMod val="50000"/>
              </a:schemeClr>
            </a:solidFill>
            <a:latin typeface="Arial" panose="020B0604020202020204" pitchFamily="34" charset="0"/>
            <a:cs typeface="Arial" panose="020B0604020202020204" pitchFamily="34" charset="0"/>
          </a:endParaRPr>
        </a:p>
        <a:p xmlns:a="http://schemas.openxmlformats.org/drawingml/2006/main">
          <a:r>
            <a:rPr lang="en-US" sz="1350" b="1" baseline="0" dirty="0" smtClean="0">
              <a:solidFill>
                <a:schemeClr val="accent5">
                  <a:lumMod val="50000"/>
                </a:schemeClr>
              </a:solidFill>
              <a:latin typeface="Arial" panose="020B0604020202020204" pitchFamily="34" charset="0"/>
              <a:cs typeface="Arial" panose="020B0604020202020204" pitchFamily="34" charset="0"/>
            </a:rPr>
            <a:t>China</a:t>
          </a:r>
          <a:endParaRPr lang="en-US" sz="600" b="1" baseline="0" dirty="0">
            <a:solidFill>
              <a:schemeClr val="accent5">
                <a:lumMod val="50000"/>
              </a:schemeClr>
            </a:solidFill>
            <a:latin typeface="Arial" panose="020B0604020202020204" pitchFamily="34" charset="0"/>
            <a:cs typeface="Arial" panose="020B0604020202020204" pitchFamily="34" charset="0"/>
          </a:endParaRPr>
        </a:p>
        <a:p xmlns:a="http://schemas.openxmlformats.org/drawingml/2006/main">
          <a:r>
            <a:rPr lang="en-US" sz="1350" b="1" baseline="0" dirty="0">
              <a:solidFill>
                <a:schemeClr val="accent1">
                  <a:lumMod val="60000"/>
                  <a:lumOff val="40000"/>
                </a:schemeClr>
              </a:solidFill>
              <a:latin typeface="Arial" panose="020B0604020202020204" pitchFamily="34" charset="0"/>
              <a:cs typeface="Arial" panose="020B0604020202020204" pitchFamily="34" charset="0"/>
            </a:rPr>
            <a:t>South </a:t>
          </a:r>
          <a:r>
            <a:rPr lang="en-US" sz="1350" b="1" baseline="0" dirty="0" smtClean="0">
              <a:solidFill>
                <a:schemeClr val="accent1">
                  <a:lumMod val="60000"/>
                  <a:lumOff val="40000"/>
                </a:schemeClr>
              </a:solidFill>
              <a:latin typeface="Arial" panose="020B0604020202020204" pitchFamily="34" charset="0"/>
              <a:cs typeface="Arial" panose="020B0604020202020204" pitchFamily="34" charset="0"/>
            </a:rPr>
            <a:t>Korea</a:t>
          </a:r>
          <a:endParaRPr lang="en-US" sz="600" b="1" baseline="0" dirty="0">
            <a:solidFill>
              <a:schemeClr val="accent1">
                <a:lumMod val="60000"/>
                <a:lumOff val="40000"/>
              </a:schemeClr>
            </a:solidFill>
            <a:latin typeface="Arial" panose="020B0604020202020204" pitchFamily="34" charset="0"/>
            <a:cs typeface="Arial" panose="020B0604020202020204" pitchFamily="34" charset="0"/>
          </a:endParaRPr>
        </a:p>
        <a:p xmlns:a="http://schemas.openxmlformats.org/drawingml/2006/main">
          <a:r>
            <a:rPr lang="en-US" sz="1350" b="1" baseline="0" dirty="0" smtClean="0">
              <a:solidFill>
                <a:schemeClr val="accent1">
                  <a:lumMod val="75000"/>
                </a:schemeClr>
              </a:solidFill>
              <a:latin typeface="Arial" panose="020B0604020202020204" pitchFamily="34" charset="0"/>
              <a:cs typeface="Arial" panose="020B0604020202020204" pitchFamily="34" charset="0"/>
            </a:rPr>
            <a:t>Japan</a:t>
          </a:r>
        </a:p>
        <a:p xmlns:a="http://schemas.openxmlformats.org/drawingml/2006/main">
          <a:endParaRPr lang="en-US" sz="600" b="1" baseline="0" dirty="0">
            <a:solidFill>
              <a:schemeClr val="accent1">
                <a:lumMod val="75000"/>
              </a:schemeClr>
            </a:solidFill>
            <a:latin typeface="Arial" panose="020B0604020202020204" pitchFamily="34" charset="0"/>
            <a:cs typeface="Arial" panose="020B0604020202020204" pitchFamily="34" charset="0"/>
          </a:endParaRPr>
        </a:p>
        <a:p xmlns:a="http://schemas.openxmlformats.org/drawingml/2006/main">
          <a:r>
            <a:rPr lang="en-US" sz="1350" b="1" baseline="0" dirty="0">
              <a:solidFill>
                <a:schemeClr val="accent1">
                  <a:lumMod val="50000"/>
                </a:schemeClr>
              </a:solidFill>
              <a:latin typeface="Arial" panose="020B0604020202020204" pitchFamily="34" charset="0"/>
              <a:cs typeface="Arial" panose="020B0604020202020204" pitchFamily="34" charset="0"/>
            </a:rPr>
            <a:t>OECD </a:t>
          </a:r>
          <a:r>
            <a:rPr lang="en-US" sz="1350" b="1" baseline="0" dirty="0" smtClean="0">
              <a:solidFill>
                <a:schemeClr val="accent1">
                  <a:lumMod val="50000"/>
                </a:schemeClr>
              </a:solidFill>
              <a:latin typeface="Arial" panose="020B0604020202020204" pitchFamily="34" charset="0"/>
              <a:cs typeface="Arial" panose="020B0604020202020204" pitchFamily="34" charset="0"/>
            </a:rPr>
            <a:t>Europe</a:t>
          </a:r>
        </a:p>
        <a:p xmlns:a="http://schemas.openxmlformats.org/drawingml/2006/main">
          <a:pPr>
            <a:lnSpc>
              <a:spcPts val="900"/>
            </a:lnSpc>
          </a:pPr>
          <a:endParaRPr lang="en-US" sz="1350" b="1" dirty="0">
            <a:solidFill>
              <a:schemeClr val="accent1">
                <a:lumMod val="50000"/>
              </a:schemeClr>
            </a:solidFill>
            <a:latin typeface="Arial" panose="020B0604020202020204" pitchFamily="34" charset="0"/>
            <a:cs typeface="Arial" panose="020B0604020202020204" pitchFamily="34" charset="0"/>
          </a:endParaRPr>
        </a:p>
      </cdr:txBody>
    </cdr:sp>
  </cdr:relSizeAnchor>
  <cdr:relSizeAnchor xmlns:cdr="http://schemas.openxmlformats.org/drawingml/2006/chartDrawing">
    <cdr:from>
      <cdr:x>0.2961</cdr:x>
      <cdr:y>0.13597</cdr:y>
    </cdr:from>
    <cdr:to>
      <cdr:x>0.3002</cdr:x>
      <cdr:y>0.90647</cdr:y>
    </cdr:to>
    <cdr:cxnSp macro="">
      <cdr:nvCxnSpPr>
        <cdr:cNvPr id="7" name="Straight Connector 6"/>
        <cdr:cNvCxnSpPr/>
      </cdr:nvCxnSpPr>
      <cdr:spPr>
        <a:xfrm xmlns:a="http://schemas.openxmlformats.org/drawingml/2006/main">
          <a:off x="1287005" y="488242"/>
          <a:ext cx="17839" cy="2766839"/>
        </a:xfrm>
        <a:prstGeom xmlns:a="http://schemas.openxmlformats.org/drawingml/2006/main" prst="line">
          <a:avLst/>
        </a:prstGeom>
        <a:ln xmlns:a="http://schemas.openxmlformats.org/drawingml/2006/main" w="12700">
          <a:solidFill>
            <a:schemeClr val="bg1">
              <a:lumMod val="65000"/>
            </a:schemeClr>
          </a:solidFill>
          <a:prstDash val="lgDash"/>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dr:relSizeAnchor xmlns:cdr="http://schemas.openxmlformats.org/drawingml/2006/chartDrawing">
    <cdr:from>
      <cdr:x>0.23042</cdr:x>
      <cdr:y>0.04244</cdr:y>
    </cdr:from>
    <cdr:to>
      <cdr:x>0.41888</cdr:x>
      <cdr:y>0.11141</cdr:y>
    </cdr:to>
    <cdr:sp macro="" textlink="">
      <cdr:nvSpPr>
        <cdr:cNvPr id="4" name="TextBox 3"/>
        <cdr:cNvSpPr txBox="1"/>
      </cdr:nvSpPr>
      <cdr:spPr>
        <a:xfrm xmlns:a="http://schemas.openxmlformats.org/drawingml/2006/main">
          <a:off x="1001529" y="152400"/>
          <a:ext cx="819150" cy="247651"/>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1400" b="1" dirty="0" smtClean="0"/>
            <a:t>2015</a:t>
          </a:r>
          <a:endParaRPr lang="en-US" sz="1400" b="1" dirty="0"/>
        </a:p>
      </cdr:txBody>
    </cdr:sp>
  </cdr:relSizeAnchor>
</c:userShapes>
</file>

<file path=ppt/drawings/drawing32.xml><?xml version="1.0" encoding="utf-8"?>
<c:userShapes xmlns:c="http://schemas.openxmlformats.org/drawingml/2006/chart">
  <cdr:relSizeAnchor xmlns:cdr="http://schemas.openxmlformats.org/drawingml/2006/chartDrawing">
    <cdr:from>
      <cdr:x>0.64255</cdr:x>
      <cdr:y>0.09141</cdr:y>
    </cdr:from>
    <cdr:to>
      <cdr:x>0.99176</cdr:x>
      <cdr:y>1</cdr:y>
    </cdr:to>
    <cdr:sp macro="" textlink="">
      <cdr:nvSpPr>
        <cdr:cNvPr id="3" name="TextBox 2"/>
        <cdr:cNvSpPr txBox="1"/>
      </cdr:nvSpPr>
      <cdr:spPr>
        <a:xfrm xmlns:a="http://schemas.openxmlformats.org/drawingml/2006/main">
          <a:off x="2724150" y="314326"/>
          <a:ext cx="1480529" cy="3124199"/>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1350" b="1" dirty="0">
              <a:solidFill>
                <a:schemeClr val="tx1">
                  <a:lumMod val="50000"/>
                  <a:lumOff val="50000"/>
                </a:schemeClr>
              </a:solidFill>
            </a:rPr>
            <a:t>r</a:t>
          </a:r>
          <a:r>
            <a:rPr lang="en-US" sz="1350" b="1" dirty="0" smtClean="0">
              <a:solidFill>
                <a:schemeClr val="tx1">
                  <a:lumMod val="50000"/>
                  <a:lumOff val="50000"/>
                </a:schemeClr>
              </a:solidFill>
            </a:rPr>
            <a:t>est</a:t>
          </a:r>
          <a:r>
            <a:rPr lang="en-US" sz="1350" b="1" baseline="0" dirty="0" smtClean="0">
              <a:solidFill>
                <a:schemeClr val="tx1">
                  <a:lumMod val="50000"/>
                  <a:lumOff val="50000"/>
                </a:schemeClr>
              </a:solidFill>
            </a:rPr>
            <a:t> </a:t>
          </a:r>
          <a:r>
            <a:rPr lang="en-US" sz="1350" b="1" baseline="0" dirty="0">
              <a:solidFill>
                <a:schemeClr val="tx1">
                  <a:lumMod val="50000"/>
                  <a:lumOff val="50000"/>
                </a:schemeClr>
              </a:solidFill>
            </a:rPr>
            <a:t>of world</a:t>
          </a:r>
          <a:endParaRPr lang="en-US" sz="1350" b="1" dirty="0">
            <a:solidFill>
              <a:schemeClr val="tx1">
                <a:lumMod val="50000"/>
                <a:lumOff val="50000"/>
              </a:schemeClr>
            </a:solidFill>
          </a:endParaRPr>
        </a:p>
        <a:p xmlns:a="http://schemas.openxmlformats.org/drawingml/2006/main">
          <a:pPr marL="0" marR="0" lvl="0" indent="0" defTabSz="914400" eaLnBrk="1" fontAlgn="auto" latinLnBrk="0" hangingPunct="1">
            <a:lnSpc>
              <a:spcPct val="100000"/>
            </a:lnSpc>
            <a:spcBef>
              <a:spcPts val="0"/>
            </a:spcBef>
            <a:spcAft>
              <a:spcPts val="0"/>
            </a:spcAft>
            <a:buClrTx/>
            <a:buSzTx/>
            <a:buFontTx/>
            <a:buNone/>
            <a:tabLst/>
            <a:defRPr/>
          </a:pPr>
          <a:r>
            <a:rPr lang="en-US" sz="1350" b="1" dirty="0">
              <a:solidFill>
                <a:schemeClr val="tx2"/>
              </a:solidFill>
              <a:effectLst/>
            </a:rPr>
            <a:t>United States</a:t>
          </a:r>
          <a:endParaRPr lang="en-US" sz="1350" dirty="0">
            <a:solidFill>
              <a:schemeClr val="tx2"/>
            </a:solidFill>
            <a:effectLst/>
          </a:endParaRPr>
        </a:p>
        <a:p xmlns:a="http://schemas.openxmlformats.org/drawingml/2006/main">
          <a:r>
            <a:rPr lang="en-US" sz="1350" b="1" dirty="0">
              <a:solidFill>
                <a:schemeClr val="accent2"/>
              </a:solidFill>
            </a:rPr>
            <a:t>South</a:t>
          </a:r>
          <a:r>
            <a:rPr lang="en-US" sz="1350" b="1" baseline="0" dirty="0">
              <a:solidFill>
                <a:schemeClr val="accent2"/>
              </a:solidFill>
            </a:rPr>
            <a:t> </a:t>
          </a:r>
          <a:r>
            <a:rPr lang="en-US" sz="1350" b="1" dirty="0">
              <a:solidFill>
                <a:schemeClr val="accent2"/>
              </a:solidFill>
            </a:rPr>
            <a:t>America</a:t>
          </a:r>
        </a:p>
        <a:p xmlns:a="http://schemas.openxmlformats.org/drawingml/2006/main">
          <a:r>
            <a:rPr lang="en-US" sz="1350" b="1" dirty="0">
              <a:solidFill>
                <a:schemeClr val="accent4"/>
              </a:solidFill>
            </a:rPr>
            <a:t>Eurasia</a:t>
          </a:r>
        </a:p>
        <a:p xmlns:a="http://schemas.openxmlformats.org/drawingml/2006/main">
          <a:r>
            <a:rPr lang="en-US" sz="1350" b="1" dirty="0">
              <a:solidFill>
                <a:schemeClr val="accent3"/>
              </a:solidFill>
            </a:rPr>
            <a:t>Southern Africa</a:t>
          </a:r>
        </a:p>
        <a:p xmlns:a="http://schemas.openxmlformats.org/drawingml/2006/main">
          <a:endParaRPr lang="en-US" sz="1350" b="1" dirty="0">
            <a:solidFill>
              <a:schemeClr val="accent3"/>
            </a:solidFill>
          </a:endParaRPr>
        </a:p>
        <a:p xmlns:a="http://schemas.openxmlformats.org/drawingml/2006/main">
          <a:r>
            <a:rPr lang="en-US" sz="1350" b="1" dirty="0">
              <a:solidFill>
                <a:schemeClr val="accent5"/>
              </a:solidFill>
            </a:rPr>
            <a:t>Indonesia</a:t>
          </a:r>
        </a:p>
        <a:p xmlns:a="http://schemas.openxmlformats.org/drawingml/2006/main">
          <a:endParaRPr lang="en-US" sz="1350" b="1" dirty="0">
            <a:solidFill>
              <a:schemeClr val="accent5"/>
            </a:solidFill>
          </a:endParaRPr>
        </a:p>
        <a:p xmlns:a="http://schemas.openxmlformats.org/drawingml/2006/main">
          <a:endParaRPr lang="en-US" sz="1350" b="1" dirty="0">
            <a:solidFill>
              <a:schemeClr val="accent5"/>
            </a:solidFill>
          </a:endParaRPr>
        </a:p>
        <a:p xmlns:a="http://schemas.openxmlformats.org/drawingml/2006/main">
          <a:endParaRPr lang="en-US" sz="1350" b="1" dirty="0">
            <a:solidFill>
              <a:schemeClr val="accent1"/>
            </a:solidFill>
          </a:endParaRPr>
        </a:p>
        <a:p xmlns:a="http://schemas.openxmlformats.org/drawingml/2006/main">
          <a:endParaRPr lang="en-US" sz="1350" b="1" dirty="0">
            <a:solidFill>
              <a:schemeClr val="accent1"/>
            </a:solidFill>
          </a:endParaRPr>
        </a:p>
        <a:p xmlns:a="http://schemas.openxmlformats.org/drawingml/2006/main">
          <a:r>
            <a:rPr lang="en-US" sz="1350" b="1" dirty="0">
              <a:solidFill>
                <a:schemeClr val="accent1"/>
              </a:solidFill>
            </a:rPr>
            <a:t>Australia</a:t>
          </a:r>
        </a:p>
      </cdr:txBody>
    </cdr:sp>
  </cdr:relSizeAnchor>
  <cdr:relSizeAnchor xmlns:cdr="http://schemas.openxmlformats.org/drawingml/2006/chartDrawing">
    <cdr:from>
      <cdr:x>0.30634</cdr:x>
      <cdr:y>0.0935</cdr:y>
    </cdr:from>
    <cdr:to>
      <cdr:x>0.30634</cdr:x>
      <cdr:y>0.89275</cdr:y>
    </cdr:to>
    <cdr:cxnSp macro="">
      <cdr:nvCxnSpPr>
        <cdr:cNvPr id="4" name="Straight Connector 3"/>
        <cdr:cNvCxnSpPr/>
      </cdr:nvCxnSpPr>
      <cdr:spPr>
        <a:xfrm xmlns:a="http://schemas.openxmlformats.org/drawingml/2006/main">
          <a:off x="1298753" y="321515"/>
          <a:ext cx="0" cy="2748225"/>
        </a:xfrm>
        <a:prstGeom xmlns:a="http://schemas.openxmlformats.org/drawingml/2006/main" prst="line">
          <a:avLst/>
        </a:prstGeom>
        <a:ln xmlns:a="http://schemas.openxmlformats.org/drawingml/2006/main" w="12700">
          <a:solidFill>
            <a:schemeClr val="bg1">
              <a:lumMod val="65000"/>
            </a:schemeClr>
          </a:solidFill>
          <a:prstDash val="lgDash"/>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dr:relSizeAnchor xmlns:cdr="http://schemas.openxmlformats.org/drawingml/2006/chartDrawing">
    <cdr:from>
      <cdr:x>0.24029</cdr:x>
      <cdr:y>0</cdr:y>
    </cdr:from>
    <cdr:to>
      <cdr:x>0.4335</cdr:x>
      <cdr:y>0.07202</cdr:y>
    </cdr:to>
    <cdr:sp macro="" textlink="">
      <cdr:nvSpPr>
        <cdr:cNvPr id="5" name="TextBox 1"/>
        <cdr:cNvSpPr txBox="1"/>
      </cdr:nvSpPr>
      <cdr:spPr>
        <a:xfrm xmlns:a="http://schemas.openxmlformats.org/drawingml/2006/main">
          <a:off x="1018729" y="0"/>
          <a:ext cx="819136" cy="247643"/>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400" b="1" dirty="0" smtClean="0"/>
            <a:t>2015</a:t>
          </a:r>
          <a:endParaRPr lang="en-US" sz="1400" b="1" dirty="0"/>
        </a:p>
      </cdr:txBody>
    </cdr:sp>
  </cdr:relSizeAnchor>
</c:userShapes>
</file>

<file path=ppt/drawings/drawing33.xml><?xml version="1.0" encoding="utf-8"?>
<c:userShapes xmlns:c="http://schemas.openxmlformats.org/drawingml/2006/chart">
  <cdr:relSizeAnchor xmlns:cdr="http://schemas.openxmlformats.org/drawingml/2006/chartDrawing">
    <cdr:from>
      <cdr:x>0.57978</cdr:x>
      <cdr:y>0.0927</cdr:y>
    </cdr:from>
    <cdr:to>
      <cdr:x>0.96086</cdr:x>
      <cdr:y>0.85788</cdr:y>
    </cdr:to>
    <cdr:sp macro="" textlink="">
      <cdr:nvSpPr>
        <cdr:cNvPr id="2" name="TextBox 1"/>
        <cdr:cNvSpPr txBox="1"/>
      </cdr:nvSpPr>
      <cdr:spPr>
        <a:xfrm xmlns:a="http://schemas.openxmlformats.org/drawingml/2006/main" flipH="1">
          <a:off x="2333208" y="341701"/>
          <a:ext cx="1533583" cy="2820599"/>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US" sz="1400" b="1" dirty="0">
            <a:solidFill>
              <a:schemeClr val="accent4"/>
            </a:solidFill>
            <a:latin typeface="Arial" panose="020B0604020202020204" pitchFamily="34" charset="0"/>
            <a:cs typeface="Arial" panose="020B0604020202020204" pitchFamily="34" charset="0"/>
          </a:endParaRPr>
        </a:p>
        <a:p xmlns:a="http://schemas.openxmlformats.org/drawingml/2006/main">
          <a:r>
            <a:rPr lang="en-US" sz="1400" b="1" dirty="0" smtClean="0">
              <a:solidFill>
                <a:schemeClr val="accent4"/>
              </a:solidFill>
              <a:latin typeface="Arial" panose="020B0604020202020204" pitchFamily="34" charset="0"/>
              <a:cs typeface="Arial" panose="020B0604020202020204" pitchFamily="34" charset="0"/>
            </a:rPr>
            <a:t>        industrial</a:t>
          </a:r>
          <a:endParaRPr lang="en-US" sz="1400" b="1" dirty="0">
            <a:solidFill>
              <a:schemeClr val="accent4"/>
            </a:solidFill>
            <a:latin typeface="Arial" panose="020B0604020202020204" pitchFamily="34" charset="0"/>
            <a:cs typeface="Arial" panose="020B0604020202020204" pitchFamily="34" charset="0"/>
          </a:endParaRPr>
        </a:p>
        <a:p xmlns:a="http://schemas.openxmlformats.org/drawingml/2006/main">
          <a:endParaRPr lang="en-US" sz="1400" b="1" dirty="0">
            <a:solidFill>
              <a:schemeClr val="accent2"/>
            </a:solidFill>
            <a:latin typeface="Arial" panose="020B0604020202020204" pitchFamily="34" charset="0"/>
            <a:cs typeface="Arial" panose="020B0604020202020204" pitchFamily="34" charset="0"/>
          </a:endParaRPr>
        </a:p>
        <a:p xmlns:a="http://schemas.openxmlformats.org/drawingml/2006/main">
          <a:endParaRPr lang="en-US" sz="1400" b="1" dirty="0" smtClean="0">
            <a:solidFill>
              <a:schemeClr val="accent2"/>
            </a:solidFill>
            <a:latin typeface="Arial" panose="020B0604020202020204" pitchFamily="34" charset="0"/>
            <a:cs typeface="Arial" panose="020B0604020202020204" pitchFamily="34" charset="0"/>
          </a:endParaRPr>
        </a:p>
        <a:p xmlns:a="http://schemas.openxmlformats.org/drawingml/2006/main">
          <a:r>
            <a:rPr lang="en-US" sz="1400" b="1" dirty="0" smtClean="0">
              <a:solidFill>
                <a:schemeClr val="accent2"/>
              </a:solidFill>
              <a:latin typeface="Arial" panose="020B0604020202020204" pitchFamily="34" charset="0"/>
              <a:cs typeface="Arial" panose="020B0604020202020204" pitchFamily="34" charset="0"/>
            </a:rPr>
            <a:t>residential</a:t>
          </a:r>
          <a:r>
            <a:rPr lang="en-US" sz="1400" b="1" baseline="0" dirty="0" smtClean="0">
              <a:latin typeface="Arial" panose="020B0604020202020204" pitchFamily="34" charset="0"/>
              <a:cs typeface="Arial" panose="020B0604020202020204" pitchFamily="34" charset="0"/>
            </a:rPr>
            <a:t> </a:t>
          </a:r>
          <a:endParaRPr lang="en-US" sz="1400" b="1" baseline="0" dirty="0">
            <a:latin typeface="Arial" panose="020B0604020202020204" pitchFamily="34" charset="0"/>
            <a:cs typeface="Arial" panose="020B0604020202020204" pitchFamily="34" charset="0"/>
          </a:endParaRPr>
        </a:p>
        <a:p xmlns:a="http://schemas.openxmlformats.org/drawingml/2006/main">
          <a:endParaRPr lang="en-US" sz="1400" b="1" baseline="0" dirty="0">
            <a:solidFill>
              <a:schemeClr val="accent3"/>
            </a:solidFill>
            <a:latin typeface="Arial" panose="020B0604020202020204" pitchFamily="34" charset="0"/>
            <a:cs typeface="Arial" panose="020B0604020202020204" pitchFamily="34" charset="0"/>
          </a:endParaRPr>
        </a:p>
        <a:p xmlns:a="http://schemas.openxmlformats.org/drawingml/2006/main">
          <a:endParaRPr lang="en-US" sz="1400" b="1" baseline="0" dirty="0">
            <a:solidFill>
              <a:schemeClr val="accent3"/>
            </a:solidFill>
            <a:latin typeface="Arial" panose="020B0604020202020204" pitchFamily="34" charset="0"/>
            <a:cs typeface="Arial" panose="020B0604020202020204" pitchFamily="34" charset="0"/>
          </a:endParaRPr>
        </a:p>
        <a:p xmlns:a="http://schemas.openxmlformats.org/drawingml/2006/main">
          <a:endParaRPr lang="en-US" sz="1400" b="1" baseline="0" dirty="0">
            <a:solidFill>
              <a:schemeClr val="accent3"/>
            </a:solidFill>
            <a:latin typeface="Arial" panose="020B0604020202020204" pitchFamily="34" charset="0"/>
            <a:cs typeface="Arial" panose="020B0604020202020204" pitchFamily="34" charset="0"/>
          </a:endParaRPr>
        </a:p>
        <a:p xmlns:a="http://schemas.openxmlformats.org/drawingml/2006/main">
          <a:r>
            <a:rPr lang="en-US" sz="1400" b="1" baseline="0" dirty="0" smtClean="0">
              <a:solidFill>
                <a:schemeClr val="accent3"/>
              </a:solidFill>
              <a:latin typeface="Arial" panose="020B0604020202020204" pitchFamily="34" charset="0"/>
              <a:cs typeface="Arial" panose="020B0604020202020204" pitchFamily="34" charset="0"/>
            </a:rPr>
            <a:t>commercial</a:t>
          </a:r>
          <a:endParaRPr lang="en-US" sz="1400" b="1" baseline="0" dirty="0">
            <a:latin typeface="Arial" panose="020B0604020202020204" pitchFamily="34" charset="0"/>
            <a:cs typeface="Arial" panose="020B0604020202020204" pitchFamily="34" charset="0"/>
          </a:endParaRPr>
        </a:p>
        <a:p xmlns:a="http://schemas.openxmlformats.org/drawingml/2006/main">
          <a:endParaRPr lang="en-US" sz="1400" b="1" baseline="0" dirty="0">
            <a:solidFill>
              <a:schemeClr val="tx2"/>
            </a:solidFill>
            <a:latin typeface="Arial" panose="020B0604020202020204" pitchFamily="34" charset="0"/>
            <a:cs typeface="Arial" panose="020B0604020202020204" pitchFamily="34" charset="0"/>
          </a:endParaRPr>
        </a:p>
        <a:p xmlns:a="http://schemas.openxmlformats.org/drawingml/2006/main">
          <a:endParaRPr lang="en-US" sz="1400" b="1" baseline="0" dirty="0">
            <a:solidFill>
              <a:schemeClr val="tx2"/>
            </a:solidFill>
            <a:latin typeface="Arial" panose="020B0604020202020204" pitchFamily="34" charset="0"/>
            <a:cs typeface="Arial" panose="020B0604020202020204" pitchFamily="34" charset="0"/>
          </a:endParaRPr>
        </a:p>
        <a:p xmlns:a="http://schemas.openxmlformats.org/drawingml/2006/main">
          <a:r>
            <a:rPr lang="en-US" sz="1400" b="1" baseline="0" dirty="0">
              <a:solidFill>
                <a:schemeClr val="tx2"/>
              </a:solidFill>
              <a:latin typeface="Arial" panose="020B0604020202020204" pitchFamily="34" charset="0"/>
              <a:cs typeface="Arial" panose="020B0604020202020204" pitchFamily="34" charset="0"/>
            </a:rPr>
            <a:t>transportation</a:t>
          </a:r>
        </a:p>
        <a:p xmlns:a="http://schemas.openxmlformats.org/drawingml/2006/main">
          <a:endParaRPr lang="en-US" sz="1400" dirty="0">
            <a:solidFill>
              <a:schemeClr val="tx2"/>
            </a:solidFill>
            <a:latin typeface="Arial" panose="020B0604020202020204" pitchFamily="34" charset="0"/>
            <a:cs typeface="Arial" panose="020B0604020202020204" pitchFamily="34" charset="0"/>
          </a:endParaRPr>
        </a:p>
      </cdr:txBody>
    </cdr:sp>
  </cdr:relSizeAnchor>
  <cdr:relSizeAnchor xmlns:cdr="http://schemas.openxmlformats.org/drawingml/2006/chartDrawing">
    <cdr:from>
      <cdr:x>0.2338</cdr:x>
      <cdr:y>0.09746</cdr:y>
    </cdr:from>
    <cdr:to>
      <cdr:x>0.23787</cdr:x>
      <cdr:y>0.89352</cdr:y>
    </cdr:to>
    <cdr:cxnSp macro="">
      <cdr:nvCxnSpPr>
        <cdr:cNvPr id="4" name="Straight Connector 3"/>
        <cdr:cNvCxnSpPr/>
      </cdr:nvCxnSpPr>
      <cdr:spPr bwMode="auto">
        <a:xfrm xmlns:a="http://schemas.openxmlformats.org/drawingml/2006/main" flipV="1">
          <a:off x="940884" y="359243"/>
          <a:ext cx="16378" cy="2934431"/>
        </a:xfrm>
        <a:prstGeom xmlns:a="http://schemas.openxmlformats.org/drawingml/2006/main" prst="line">
          <a:avLst/>
        </a:prstGeom>
        <a:solidFill xmlns:a="http://schemas.openxmlformats.org/drawingml/2006/main">
          <a:schemeClr val="accent1"/>
        </a:solidFill>
        <a:ln xmlns:a="http://schemas.openxmlformats.org/drawingml/2006/main" w="12700" cap="flat" cmpd="sng" algn="ctr">
          <a:solidFill>
            <a:schemeClr val="bg1">
              <a:lumMod val="65000"/>
            </a:schemeClr>
          </a:solidFill>
          <a:prstDash val="lgDash"/>
          <a:round/>
          <a:headEnd type="none" w="med" len="med"/>
          <a:tailEnd type="none" w="med" len="med"/>
        </a:ln>
        <a:effectLst xmlns:a="http://schemas.openxmlformats.org/drawingml/2006/main"/>
      </cdr:spPr>
    </cdr:cxnSp>
  </cdr:relSizeAnchor>
  <cdr:relSizeAnchor xmlns:cdr="http://schemas.openxmlformats.org/drawingml/2006/chartDrawing">
    <cdr:from>
      <cdr:x>0.16213</cdr:x>
      <cdr:y>0.01396</cdr:y>
    </cdr:from>
    <cdr:to>
      <cdr:x>0.34905</cdr:x>
      <cdr:y>0.09746</cdr:y>
    </cdr:to>
    <cdr:sp macro="" textlink="">
      <cdr:nvSpPr>
        <cdr:cNvPr id="7" name="TextBox 5"/>
        <cdr:cNvSpPr txBox="1"/>
      </cdr:nvSpPr>
      <cdr:spPr>
        <a:xfrm xmlns:a="http://schemas.openxmlformats.org/drawingml/2006/main">
          <a:off x="652462" y="51467"/>
          <a:ext cx="752229" cy="307777"/>
        </a:xfrm>
        <a:prstGeom xmlns:a="http://schemas.openxmlformats.org/drawingml/2006/main" prst="rect">
          <a:avLst/>
        </a:prstGeom>
        <a:noFill xmlns:a="http://schemas.openxmlformats.org/drawingml/2006/main"/>
      </cdr:spPr>
      <cdr:txBody>
        <a:bodyPr xmlns:a="http://schemas.openxmlformats.org/drawingml/2006/main" wrap="square" rtlCol="0">
          <a:spAutoFit/>
        </a:bodyPr>
        <a:lstStyle xmlns:a="http://schemas.openxmlformats.org/drawingml/2006/main">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r>
            <a:rPr lang="en-US" sz="1400" b="1" dirty="0" smtClean="0"/>
            <a:t>2015</a:t>
          </a:r>
          <a:endParaRPr lang="en-US" sz="1400" b="1" dirty="0"/>
        </a:p>
      </cdr:txBody>
    </cdr:sp>
  </cdr:relSizeAnchor>
</c:userShapes>
</file>

<file path=ppt/drawings/drawing34.xml><?xml version="1.0" encoding="utf-8"?>
<c:userShapes xmlns:c="http://schemas.openxmlformats.org/drawingml/2006/chart">
  <cdr:relSizeAnchor xmlns:cdr="http://schemas.openxmlformats.org/drawingml/2006/chartDrawing">
    <cdr:from>
      <cdr:x>0.50413</cdr:x>
      <cdr:y>0.10924</cdr:y>
    </cdr:from>
    <cdr:to>
      <cdr:x>0.51129</cdr:x>
      <cdr:y>0.89076</cdr:y>
    </cdr:to>
    <cdr:cxnSp macro="">
      <cdr:nvCxnSpPr>
        <cdr:cNvPr id="3" name="Straight Connector 2"/>
        <cdr:cNvCxnSpPr/>
      </cdr:nvCxnSpPr>
      <cdr:spPr bwMode="auto">
        <a:xfrm xmlns:a="http://schemas.openxmlformats.org/drawingml/2006/main" flipV="1">
          <a:off x="2035969" y="402677"/>
          <a:ext cx="28916" cy="2880819"/>
        </a:xfrm>
        <a:prstGeom xmlns:a="http://schemas.openxmlformats.org/drawingml/2006/main" prst="line">
          <a:avLst/>
        </a:prstGeom>
        <a:solidFill xmlns:a="http://schemas.openxmlformats.org/drawingml/2006/main">
          <a:schemeClr val="accent1"/>
        </a:solidFill>
        <a:ln xmlns:a="http://schemas.openxmlformats.org/drawingml/2006/main" w="12700" cap="flat" cmpd="sng" algn="ctr">
          <a:solidFill>
            <a:schemeClr val="bg1">
              <a:lumMod val="65000"/>
            </a:schemeClr>
          </a:solidFill>
          <a:prstDash val="lgDash"/>
          <a:round/>
          <a:headEnd type="none" w="med" len="med"/>
          <a:tailEnd type="none" w="med" len="med"/>
        </a:ln>
        <a:effectLst xmlns:a="http://schemas.openxmlformats.org/drawingml/2006/main"/>
      </cdr:spPr>
    </cdr:cxnSp>
  </cdr:relSizeAnchor>
  <cdr:relSizeAnchor xmlns:cdr="http://schemas.openxmlformats.org/drawingml/2006/chartDrawing">
    <cdr:from>
      <cdr:x>0.51179</cdr:x>
      <cdr:y>0.26873</cdr:y>
    </cdr:from>
    <cdr:to>
      <cdr:x>0.84264</cdr:x>
      <cdr:y>0.72351</cdr:y>
    </cdr:to>
    <cdr:sp macro="" textlink="">
      <cdr:nvSpPr>
        <cdr:cNvPr id="7" name="TextBox 6"/>
        <cdr:cNvSpPr txBox="1"/>
      </cdr:nvSpPr>
      <cdr:spPr>
        <a:xfrm xmlns:a="http://schemas.openxmlformats.org/drawingml/2006/main">
          <a:off x="2066925" y="990601"/>
          <a:ext cx="1336176" cy="1676400"/>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1400" b="1" dirty="0" smtClean="0">
              <a:solidFill>
                <a:schemeClr val="accent5"/>
              </a:solidFill>
            </a:rPr>
            <a:t> non-OECD</a:t>
          </a:r>
        </a:p>
        <a:p xmlns:a="http://schemas.openxmlformats.org/drawingml/2006/main">
          <a:endParaRPr lang="en-US" sz="1400" b="1" dirty="0">
            <a:solidFill>
              <a:schemeClr val="accent5"/>
            </a:solidFill>
          </a:endParaRPr>
        </a:p>
        <a:p xmlns:a="http://schemas.openxmlformats.org/drawingml/2006/main">
          <a:endParaRPr lang="en-US" sz="1400" b="1" dirty="0" smtClean="0">
            <a:solidFill>
              <a:schemeClr val="accent5"/>
            </a:solidFill>
          </a:endParaRPr>
        </a:p>
        <a:p xmlns:a="http://schemas.openxmlformats.org/drawingml/2006/main">
          <a:r>
            <a:rPr lang="en-US" sz="1400" b="1" dirty="0" smtClean="0">
              <a:solidFill>
                <a:schemeClr val="accent5"/>
              </a:solidFill>
            </a:rPr>
            <a:t>        </a:t>
          </a:r>
          <a:r>
            <a:rPr lang="en-US" sz="1400" b="1" dirty="0" smtClean="0">
              <a:solidFill>
                <a:schemeClr val="tx2"/>
              </a:solidFill>
            </a:rPr>
            <a:t>OECD</a:t>
          </a:r>
          <a:endParaRPr lang="en-US" sz="1400" b="1" dirty="0">
            <a:solidFill>
              <a:schemeClr val="tx2"/>
            </a:solidFill>
          </a:endParaRPr>
        </a:p>
      </cdr:txBody>
    </cdr:sp>
  </cdr:relSizeAnchor>
</c:userShapes>
</file>

<file path=ppt/drawings/drawing35.xml><?xml version="1.0" encoding="utf-8"?>
<c:userShapes xmlns:c="http://schemas.openxmlformats.org/drawingml/2006/chart">
  <cdr:relSizeAnchor xmlns:cdr="http://schemas.openxmlformats.org/drawingml/2006/chartDrawing">
    <cdr:from>
      <cdr:x>0.71429</cdr:x>
      <cdr:y>0.17882</cdr:y>
    </cdr:from>
    <cdr:to>
      <cdr:x>1</cdr:x>
      <cdr:y>0.89063</cdr:y>
    </cdr:to>
    <cdr:sp macro="" textlink="">
      <cdr:nvSpPr>
        <cdr:cNvPr id="3" name="TextBox 2"/>
        <cdr:cNvSpPr txBox="1"/>
      </cdr:nvSpPr>
      <cdr:spPr>
        <a:xfrm xmlns:a="http://schemas.openxmlformats.org/drawingml/2006/main">
          <a:off x="2286000" y="490538"/>
          <a:ext cx="914400" cy="1952625"/>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US" sz="1100"/>
        </a:p>
      </cdr:txBody>
    </cdr:sp>
  </cdr:relSizeAnchor>
  <cdr:relSizeAnchor xmlns:cdr="http://schemas.openxmlformats.org/drawingml/2006/chartDrawing">
    <cdr:from>
      <cdr:x>0.77429</cdr:x>
      <cdr:y>0.06353</cdr:y>
    </cdr:from>
    <cdr:to>
      <cdr:x>0.97432</cdr:x>
      <cdr:y>0.88622</cdr:y>
    </cdr:to>
    <cdr:sp macro="" textlink="">
      <cdr:nvSpPr>
        <cdr:cNvPr id="4" name="TextBox 3"/>
        <cdr:cNvSpPr txBox="1"/>
      </cdr:nvSpPr>
      <cdr:spPr>
        <a:xfrm xmlns:a="http://schemas.openxmlformats.org/drawingml/2006/main">
          <a:off x="3799634" y="227160"/>
          <a:ext cx="981630" cy="2941446"/>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400" b="1" dirty="0">
              <a:solidFill>
                <a:schemeClr val="accent2"/>
              </a:solidFill>
              <a:latin typeface="Arial" panose="020B0604020202020204" pitchFamily="34" charset="0"/>
              <a:cs typeface="Arial" panose="020B0604020202020204" pitchFamily="34" charset="0"/>
            </a:rPr>
            <a:t>liquids</a:t>
          </a:r>
        </a:p>
        <a:p xmlns:a="http://schemas.openxmlformats.org/drawingml/2006/main">
          <a:r>
            <a:rPr lang="en-US" sz="1400" b="1" dirty="0">
              <a:solidFill>
                <a:schemeClr val="accent4"/>
              </a:solidFill>
              <a:latin typeface="Arial" panose="020B0604020202020204" pitchFamily="34" charset="0"/>
              <a:cs typeface="Arial" panose="020B0604020202020204" pitchFamily="34" charset="0"/>
            </a:rPr>
            <a:t>nuclear</a:t>
          </a:r>
        </a:p>
        <a:p xmlns:a="http://schemas.openxmlformats.org/drawingml/2006/main">
          <a:endParaRPr lang="en-US" sz="1400" b="1" dirty="0">
            <a:solidFill>
              <a:schemeClr val="accent4"/>
            </a:solidFill>
            <a:latin typeface="Arial" panose="020B0604020202020204" pitchFamily="34" charset="0"/>
            <a:cs typeface="Arial" panose="020B0604020202020204" pitchFamily="34" charset="0"/>
          </a:endParaRPr>
        </a:p>
        <a:p xmlns:a="http://schemas.openxmlformats.org/drawingml/2006/main">
          <a:r>
            <a:rPr lang="en-US" sz="1400" b="1" dirty="0">
              <a:solidFill>
                <a:schemeClr val="accent1"/>
              </a:solidFill>
              <a:latin typeface="Arial" panose="020B0604020202020204" pitchFamily="34" charset="0"/>
              <a:cs typeface="Arial" panose="020B0604020202020204" pitchFamily="34" charset="0"/>
            </a:rPr>
            <a:t>natural gas</a:t>
          </a:r>
        </a:p>
        <a:p xmlns:a="http://schemas.openxmlformats.org/drawingml/2006/main">
          <a:endParaRPr lang="en-US" sz="1400" b="1" dirty="0">
            <a:latin typeface="Arial" panose="020B0604020202020204" pitchFamily="34" charset="0"/>
            <a:cs typeface="Arial" panose="020B0604020202020204" pitchFamily="34" charset="0"/>
          </a:endParaRPr>
        </a:p>
        <a:p xmlns:a="http://schemas.openxmlformats.org/drawingml/2006/main">
          <a:endParaRPr lang="en-US" sz="1400" b="1" dirty="0">
            <a:latin typeface="Arial" panose="020B0604020202020204" pitchFamily="34" charset="0"/>
            <a:cs typeface="Arial" panose="020B0604020202020204" pitchFamily="34" charset="0"/>
          </a:endParaRPr>
        </a:p>
        <a:p xmlns:a="http://schemas.openxmlformats.org/drawingml/2006/main">
          <a:endParaRPr lang="en-US" sz="1400" b="1" dirty="0">
            <a:latin typeface="Arial" panose="020B0604020202020204" pitchFamily="34" charset="0"/>
            <a:cs typeface="Arial" panose="020B0604020202020204" pitchFamily="34" charset="0"/>
          </a:endParaRPr>
        </a:p>
        <a:p xmlns:a="http://schemas.openxmlformats.org/drawingml/2006/main">
          <a:r>
            <a:rPr lang="en-US" sz="1400" b="1" dirty="0">
              <a:latin typeface="Arial" panose="020B0604020202020204" pitchFamily="34" charset="0"/>
              <a:cs typeface="Arial" panose="020B0604020202020204" pitchFamily="34" charset="0"/>
            </a:rPr>
            <a:t>coal</a:t>
          </a:r>
        </a:p>
        <a:p xmlns:a="http://schemas.openxmlformats.org/drawingml/2006/main">
          <a:endParaRPr lang="en-US" sz="1400" b="1" dirty="0">
            <a:latin typeface="Arial" panose="020B0604020202020204" pitchFamily="34" charset="0"/>
            <a:cs typeface="Arial" panose="020B0604020202020204" pitchFamily="34" charset="0"/>
          </a:endParaRPr>
        </a:p>
        <a:p xmlns:a="http://schemas.openxmlformats.org/drawingml/2006/main">
          <a:endParaRPr lang="en-US" sz="1400" b="1" dirty="0" smtClean="0">
            <a:latin typeface="Arial" panose="020B0604020202020204" pitchFamily="34" charset="0"/>
            <a:cs typeface="Arial" panose="020B0604020202020204" pitchFamily="34" charset="0"/>
          </a:endParaRPr>
        </a:p>
        <a:p xmlns:a="http://schemas.openxmlformats.org/drawingml/2006/main">
          <a:endParaRPr lang="en-US" sz="1400" b="1" dirty="0">
            <a:latin typeface="Arial" panose="020B0604020202020204" pitchFamily="34" charset="0"/>
            <a:cs typeface="Arial" panose="020B0604020202020204" pitchFamily="34" charset="0"/>
          </a:endParaRPr>
        </a:p>
        <a:p xmlns:a="http://schemas.openxmlformats.org/drawingml/2006/main">
          <a:r>
            <a:rPr lang="en-US" sz="1400" b="1" dirty="0">
              <a:solidFill>
                <a:schemeClr val="accent3"/>
              </a:solidFill>
              <a:latin typeface="Arial" panose="020B0604020202020204" pitchFamily="34" charset="0"/>
              <a:cs typeface="Arial" panose="020B0604020202020204" pitchFamily="34" charset="0"/>
            </a:rPr>
            <a:t>renewables</a:t>
          </a:r>
        </a:p>
      </cdr:txBody>
    </cdr:sp>
  </cdr:relSizeAnchor>
  <cdr:relSizeAnchor xmlns:cdr="http://schemas.openxmlformats.org/drawingml/2006/chartDrawing">
    <cdr:from>
      <cdr:x>0.33083</cdr:x>
      <cdr:y>0.10321</cdr:y>
    </cdr:from>
    <cdr:to>
      <cdr:x>0.33096</cdr:x>
      <cdr:y>0.89679</cdr:y>
    </cdr:to>
    <cdr:cxnSp macro="">
      <cdr:nvCxnSpPr>
        <cdr:cNvPr id="5" name="Straight Connector 4"/>
        <cdr:cNvCxnSpPr/>
      </cdr:nvCxnSpPr>
      <cdr:spPr bwMode="auto">
        <a:xfrm xmlns:a="http://schemas.openxmlformats.org/drawingml/2006/main" flipV="1">
          <a:off x="1623481" y="369017"/>
          <a:ext cx="638" cy="2837365"/>
        </a:xfrm>
        <a:prstGeom xmlns:a="http://schemas.openxmlformats.org/drawingml/2006/main" prst="line">
          <a:avLst/>
        </a:prstGeom>
        <a:solidFill xmlns:a="http://schemas.openxmlformats.org/drawingml/2006/main">
          <a:schemeClr val="accent1"/>
        </a:solidFill>
        <a:ln xmlns:a="http://schemas.openxmlformats.org/drawingml/2006/main" w="12700" cap="flat" cmpd="sng" algn="ctr">
          <a:solidFill>
            <a:schemeClr val="bg1">
              <a:lumMod val="65000"/>
            </a:schemeClr>
          </a:solidFill>
          <a:prstDash val="lgDash"/>
          <a:round/>
          <a:headEnd type="none" w="med" len="med"/>
          <a:tailEnd type="none" w="med" len="med"/>
        </a:ln>
        <a:effectLst xmlns:a="http://schemas.openxmlformats.org/drawingml/2006/main"/>
      </cdr:spPr>
    </cdr:cxnSp>
  </cdr:relSizeAnchor>
  <cdr:relSizeAnchor xmlns:cdr="http://schemas.openxmlformats.org/drawingml/2006/chartDrawing">
    <cdr:from>
      <cdr:x>0.2699</cdr:x>
      <cdr:y>0.01173</cdr:y>
    </cdr:from>
    <cdr:to>
      <cdr:x>0.42627</cdr:x>
      <cdr:y>0.09637</cdr:y>
    </cdr:to>
    <cdr:sp macro="" textlink="">
      <cdr:nvSpPr>
        <cdr:cNvPr id="8" name="TextBox 4"/>
        <cdr:cNvSpPr txBox="1"/>
      </cdr:nvSpPr>
      <cdr:spPr>
        <a:xfrm xmlns:a="http://schemas.openxmlformats.org/drawingml/2006/main">
          <a:off x="1324482" y="41942"/>
          <a:ext cx="767351" cy="302622"/>
        </a:xfrm>
        <a:prstGeom xmlns:a="http://schemas.openxmlformats.org/drawingml/2006/main" prst="rect">
          <a:avLst/>
        </a:prstGeom>
        <a:noFill xmlns:a="http://schemas.openxmlformats.org/drawingml/2006/main"/>
      </cdr:spPr>
      <cdr:txBody>
        <a:bodyPr xmlns:a="http://schemas.openxmlformats.org/drawingml/2006/main" wrap="square" rtlCol="0">
          <a:spAutoFit/>
        </a:bodyPr>
        <a:lstStyle xmlns:a="http://schemas.openxmlformats.org/drawingml/2006/main">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r>
            <a:rPr lang="en-US" sz="1400" b="1" dirty="0" smtClean="0"/>
            <a:t>2015</a:t>
          </a:r>
          <a:endParaRPr lang="en-US" sz="1400" b="1" dirty="0"/>
        </a:p>
      </cdr:txBody>
    </cdr:sp>
  </cdr:relSizeAnchor>
</c:userShapes>
</file>

<file path=ppt/drawings/drawing36.xml><?xml version="1.0" encoding="utf-8"?>
<c:userShapes xmlns:c="http://schemas.openxmlformats.org/drawingml/2006/chart">
  <cdr:relSizeAnchor xmlns:cdr="http://schemas.openxmlformats.org/drawingml/2006/chartDrawing">
    <cdr:from>
      <cdr:x>1</cdr:x>
      <cdr:y>0.20391</cdr:y>
    </cdr:from>
    <cdr:to>
      <cdr:x>1</cdr:x>
      <cdr:y>0.97472</cdr:y>
    </cdr:to>
    <cdr:cxnSp macro="">
      <cdr:nvCxnSpPr>
        <cdr:cNvPr id="3" name="Straight Connector 2"/>
        <cdr:cNvCxnSpPr/>
      </cdr:nvCxnSpPr>
      <cdr:spPr bwMode="auto">
        <a:xfrm xmlns:a="http://schemas.openxmlformats.org/drawingml/2006/main" flipV="1">
          <a:off x="2780833" y="532177"/>
          <a:ext cx="0" cy="2011698"/>
        </a:xfrm>
        <a:prstGeom xmlns:a="http://schemas.openxmlformats.org/drawingml/2006/main" prst="line">
          <a:avLst/>
        </a:prstGeom>
        <a:solidFill xmlns:a="http://schemas.openxmlformats.org/drawingml/2006/main">
          <a:schemeClr val="accent1"/>
        </a:solidFill>
        <a:ln xmlns:a="http://schemas.openxmlformats.org/drawingml/2006/main" w="9525" cap="flat" cmpd="sng" algn="ctr">
          <a:solidFill>
            <a:schemeClr val="bg1">
              <a:lumMod val="65000"/>
            </a:schemeClr>
          </a:solidFill>
          <a:prstDash val="lgDash"/>
          <a:round/>
          <a:headEnd type="none" w="med" len="med"/>
          <a:tailEnd type="none" w="med" len="med"/>
        </a:ln>
        <a:effectLst xmlns:a="http://schemas.openxmlformats.org/drawingml/2006/main"/>
      </cdr:spPr>
    </cdr:cxnSp>
  </cdr:relSizeAnchor>
  <cdr:relSizeAnchor xmlns:cdr="http://schemas.openxmlformats.org/drawingml/2006/chartDrawing">
    <cdr:from>
      <cdr:x>0.34253</cdr:x>
      <cdr:y>0.10915</cdr:y>
    </cdr:from>
    <cdr:to>
      <cdr:x>0.3444</cdr:x>
      <cdr:y>0.89538</cdr:y>
    </cdr:to>
    <cdr:cxnSp macro="">
      <cdr:nvCxnSpPr>
        <cdr:cNvPr id="4" name="Straight Connector 3"/>
        <cdr:cNvCxnSpPr/>
      </cdr:nvCxnSpPr>
      <cdr:spPr bwMode="auto">
        <a:xfrm xmlns:a="http://schemas.openxmlformats.org/drawingml/2006/main" flipH="1" flipV="1">
          <a:off x="1406179" y="398178"/>
          <a:ext cx="7678" cy="2868235"/>
        </a:xfrm>
        <a:prstGeom xmlns:a="http://schemas.openxmlformats.org/drawingml/2006/main" prst="line">
          <a:avLst/>
        </a:prstGeom>
        <a:solidFill xmlns:a="http://schemas.openxmlformats.org/drawingml/2006/main">
          <a:schemeClr val="accent1"/>
        </a:solidFill>
        <a:ln xmlns:a="http://schemas.openxmlformats.org/drawingml/2006/main" w="12700" cap="flat" cmpd="sng" algn="ctr">
          <a:solidFill>
            <a:schemeClr val="bg1">
              <a:lumMod val="65000"/>
            </a:schemeClr>
          </a:solidFill>
          <a:prstDash val="lgDash"/>
          <a:round/>
          <a:headEnd type="none" w="med" len="med"/>
          <a:tailEnd type="none" w="med" len="med"/>
        </a:ln>
        <a:effectLst xmlns:a="http://schemas.openxmlformats.org/drawingml/2006/main"/>
      </cdr:spPr>
    </cdr:cxnSp>
  </cdr:relSizeAnchor>
</c:userShapes>
</file>

<file path=ppt/drawings/drawing37.xml><?xml version="1.0" encoding="utf-8"?>
<c:userShapes xmlns:c="http://schemas.openxmlformats.org/drawingml/2006/chart">
  <cdr:relSizeAnchor xmlns:cdr="http://schemas.openxmlformats.org/drawingml/2006/chartDrawing">
    <cdr:from>
      <cdr:x>0.35898</cdr:x>
      <cdr:y>0.10326</cdr:y>
    </cdr:from>
    <cdr:to>
      <cdr:x>0.35916</cdr:x>
      <cdr:y>0.90508</cdr:y>
    </cdr:to>
    <cdr:cxnSp macro="">
      <cdr:nvCxnSpPr>
        <cdr:cNvPr id="6" name="Straight Connector 5"/>
        <cdr:cNvCxnSpPr/>
      </cdr:nvCxnSpPr>
      <cdr:spPr>
        <a:xfrm xmlns:a="http://schemas.openxmlformats.org/drawingml/2006/main" flipV="1">
          <a:off x="1419983" y="415377"/>
          <a:ext cx="739" cy="3225512"/>
        </a:xfrm>
        <a:prstGeom xmlns:a="http://schemas.openxmlformats.org/drawingml/2006/main" prst="line">
          <a:avLst/>
        </a:prstGeom>
        <a:ln xmlns:a="http://schemas.openxmlformats.org/drawingml/2006/main" w="12700">
          <a:solidFill>
            <a:schemeClr val="bg1">
              <a:lumMod val="65000"/>
            </a:schemeClr>
          </a:solidFill>
          <a:prstDash val="lgDash"/>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userShapes>
</file>

<file path=ppt/drawings/drawing38.xml><?xml version="1.0" encoding="utf-8"?>
<c:userShapes xmlns:c="http://schemas.openxmlformats.org/drawingml/2006/chart">
  <cdr:relSizeAnchor xmlns:cdr="http://schemas.openxmlformats.org/drawingml/2006/chartDrawing">
    <cdr:from>
      <cdr:x>0.73497</cdr:x>
      <cdr:y>0.09084</cdr:y>
    </cdr:from>
    <cdr:to>
      <cdr:x>1</cdr:x>
      <cdr:y>0.775</cdr:y>
    </cdr:to>
    <cdr:sp macro="" textlink="">
      <cdr:nvSpPr>
        <cdr:cNvPr id="3" name="TextBox 2"/>
        <cdr:cNvSpPr txBox="1"/>
      </cdr:nvSpPr>
      <cdr:spPr>
        <a:xfrm xmlns:a="http://schemas.openxmlformats.org/drawingml/2006/main">
          <a:off x="3143252" y="375807"/>
          <a:ext cx="1133473" cy="2830387"/>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400" b="1" dirty="0">
              <a:solidFill>
                <a:schemeClr val="accent2"/>
              </a:solidFill>
              <a:latin typeface="Arial" panose="020B0604020202020204" pitchFamily="34" charset="0"/>
              <a:cs typeface="Arial" panose="020B0604020202020204" pitchFamily="34" charset="0"/>
            </a:rPr>
            <a:t>other</a:t>
          </a:r>
        </a:p>
        <a:p xmlns:a="http://schemas.openxmlformats.org/drawingml/2006/main">
          <a:r>
            <a:rPr lang="en-US" sz="1400" b="1" dirty="0">
              <a:solidFill>
                <a:schemeClr val="accent5"/>
              </a:solidFill>
              <a:latin typeface="Arial" panose="020B0604020202020204" pitchFamily="34" charset="0"/>
              <a:cs typeface="Arial" panose="020B0604020202020204" pitchFamily="34" charset="0"/>
            </a:rPr>
            <a:t>geothermal</a:t>
          </a:r>
        </a:p>
        <a:p xmlns:a="http://schemas.openxmlformats.org/drawingml/2006/main">
          <a:r>
            <a:rPr lang="en-US" sz="1400" b="1" dirty="0">
              <a:solidFill>
                <a:schemeClr val="accent4"/>
              </a:solidFill>
              <a:latin typeface="Arial" panose="020B0604020202020204" pitchFamily="34" charset="0"/>
              <a:cs typeface="Arial" panose="020B0604020202020204" pitchFamily="34" charset="0"/>
            </a:rPr>
            <a:t>solar</a:t>
          </a:r>
        </a:p>
        <a:p xmlns:a="http://schemas.openxmlformats.org/drawingml/2006/main">
          <a:endParaRPr lang="en-US" sz="1400" b="1" dirty="0">
            <a:solidFill>
              <a:schemeClr val="accent2">
                <a:lumMod val="75000"/>
              </a:schemeClr>
            </a:solidFill>
            <a:latin typeface="Arial" panose="020B0604020202020204" pitchFamily="34" charset="0"/>
            <a:cs typeface="Arial" panose="020B0604020202020204" pitchFamily="34" charset="0"/>
          </a:endParaRPr>
        </a:p>
        <a:p xmlns:a="http://schemas.openxmlformats.org/drawingml/2006/main">
          <a:endParaRPr lang="en-US" sz="1400" b="1" dirty="0">
            <a:solidFill>
              <a:schemeClr val="accent2">
                <a:lumMod val="75000"/>
              </a:schemeClr>
            </a:solidFill>
            <a:latin typeface="Arial" panose="020B0604020202020204" pitchFamily="34" charset="0"/>
            <a:cs typeface="Arial" panose="020B0604020202020204" pitchFamily="34" charset="0"/>
          </a:endParaRPr>
        </a:p>
        <a:p xmlns:a="http://schemas.openxmlformats.org/drawingml/2006/main">
          <a:r>
            <a:rPr lang="en-US" sz="1400" b="1" dirty="0">
              <a:solidFill>
                <a:schemeClr val="tx2"/>
              </a:solidFill>
              <a:latin typeface="Arial" panose="020B0604020202020204" pitchFamily="34" charset="0"/>
              <a:cs typeface="Arial" panose="020B0604020202020204" pitchFamily="34" charset="0"/>
            </a:rPr>
            <a:t>wind</a:t>
          </a:r>
        </a:p>
        <a:p xmlns:a="http://schemas.openxmlformats.org/drawingml/2006/main">
          <a:endParaRPr lang="en-US" sz="1400" b="1" dirty="0">
            <a:solidFill>
              <a:schemeClr val="tx2">
                <a:lumMod val="75000"/>
                <a:lumOff val="25000"/>
              </a:schemeClr>
            </a:solidFill>
            <a:latin typeface="Arial" panose="020B0604020202020204" pitchFamily="34" charset="0"/>
            <a:cs typeface="Arial" panose="020B0604020202020204" pitchFamily="34" charset="0"/>
          </a:endParaRPr>
        </a:p>
        <a:p xmlns:a="http://schemas.openxmlformats.org/drawingml/2006/main">
          <a:endParaRPr lang="en-US" sz="1400" b="1" dirty="0" smtClean="0">
            <a:solidFill>
              <a:schemeClr val="tx2">
                <a:lumMod val="75000"/>
                <a:lumOff val="25000"/>
              </a:schemeClr>
            </a:solidFill>
            <a:latin typeface="Arial" panose="020B0604020202020204" pitchFamily="34" charset="0"/>
            <a:cs typeface="Arial" panose="020B0604020202020204" pitchFamily="34" charset="0"/>
          </a:endParaRPr>
        </a:p>
        <a:p xmlns:a="http://schemas.openxmlformats.org/drawingml/2006/main">
          <a:endParaRPr lang="en-US" sz="1400" b="1" dirty="0">
            <a:solidFill>
              <a:schemeClr val="tx2">
                <a:lumMod val="75000"/>
                <a:lumOff val="25000"/>
              </a:schemeClr>
            </a:solidFill>
            <a:latin typeface="Arial" panose="020B0604020202020204" pitchFamily="34" charset="0"/>
            <a:cs typeface="Arial" panose="020B0604020202020204" pitchFamily="34" charset="0"/>
          </a:endParaRPr>
        </a:p>
        <a:p xmlns:a="http://schemas.openxmlformats.org/drawingml/2006/main">
          <a:endParaRPr lang="en-US" sz="1400" b="1" dirty="0">
            <a:solidFill>
              <a:schemeClr val="tx2">
                <a:lumMod val="75000"/>
                <a:lumOff val="25000"/>
              </a:schemeClr>
            </a:solidFill>
            <a:latin typeface="Arial" panose="020B0604020202020204" pitchFamily="34" charset="0"/>
            <a:cs typeface="Arial" panose="020B0604020202020204" pitchFamily="34" charset="0"/>
          </a:endParaRPr>
        </a:p>
        <a:p xmlns:a="http://schemas.openxmlformats.org/drawingml/2006/main">
          <a:r>
            <a:rPr lang="en-US" sz="1400" b="1" dirty="0">
              <a:solidFill>
                <a:schemeClr val="tx2">
                  <a:lumMod val="75000"/>
                  <a:lumOff val="25000"/>
                </a:schemeClr>
              </a:solidFill>
              <a:latin typeface="Arial" panose="020B0604020202020204" pitchFamily="34" charset="0"/>
              <a:cs typeface="Arial" panose="020B0604020202020204" pitchFamily="34" charset="0"/>
            </a:rPr>
            <a:t>hydropower</a:t>
          </a:r>
        </a:p>
      </cdr:txBody>
    </cdr:sp>
  </cdr:relSizeAnchor>
  <cdr:relSizeAnchor xmlns:cdr="http://schemas.openxmlformats.org/drawingml/2006/chartDrawing">
    <cdr:from>
      <cdr:x>0.24386</cdr:x>
      <cdr:y>0.09084</cdr:y>
    </cdr:from>
    <cdr:to>
      <cdr:x>0.24737</cdr:x>
      <cdr:y>0.91144</cdr:y>
    </cdr:to>
    <cdr:cxnSp macro="">
      <cdr:nvCxnSpPr>
        <cdr:cNvPr id="4" name="Straight Connector 3"/>
        <cdr:cNvCxnSpPr/>
      </cdr:nvCxnSpPr>
      <cdr:spPr>
        <a:xfrm xmlns:a="http://schemas.openxmlformats.org/drawingml/2006/main" flipH="1" flipV="1">
          <a:off x="1087436" y="375788"/>
          <a:ext cx="15676" cy="3394862"/>
        </a:xfrm>
        <a:prstGeom xmlns:a="http://schemas.openxmlformats.org/drawingml/2006/main" prst="line">
          <a:avLst/>
        </a:prstGeom>
        <a:ln xmlns:a="http://schemas.openxmlformats.org/drawingml/2006/main" w="12700">
          <a:solidFill>
            <a:schemeClr val="bg1">
              <a:lumMod val="65000"/>
            </a:schemeClr>
          </a:solidFill>
          <a:prstDash val="lgDash"/>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dr:relSizeAnchor xmlns:cdr="http://schemas.openxmlformats.org/drawingml/2006/chartDrawing">
    <cdr:from>
      <cdr:x>0.17811</cdr:x>
      <cdr:y>0</cdr:y>
    </cdr:from>
    <cdr:to>
      <cdr:x>0.34045</cdr:x>
      <cdr:y>0.0744</cdr:y>
    </cdr:to>
    <cdr:sp macro="" textlink="">
      <cdr:nvSpPr>
        <cdr:cNvPr id="6" name="TextBox 1"/>
        <cdr:cNvSpPr txBox="1"/>
      </cdr:nvSpPr>
      <cdr:spPr>
        <a:xfrm xmlns:a="http://schemas.openxmlformats.org/drawingml/2006/main">
          <a:off x="774161" y="0"/>
          <a:ext cx="705623" cy="291285"/>
        </a:xfrm>
        <a:prstGeom xmlns:a="http://schemas.openxmlformats.org/drawingml/2006/main" prst="rect">
          <a:avLst/>
        </a:prstGeom>
        <a:noFill xmlns:a="http://schemas.openxmlformats.org/drawingml/2006/main"/>
      </cdr:spPr>
      <cdr:txBody>
        <a:bodyPr xmlns:a="http://schemas.openxmlformats.org/drawingml/2006/main" wrap="square" rtlCol="0">
          <a:spAutoFit/>
        </a:bodyPr>
        <a:lstStyle xmlns:a="http://schemas.openxmlformats.org/drawingml/2006/main">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r>
            <a:rPr lang="en-US" sz="1400" b="1" dirty="0" smtClean="0"/>
            <a:t>2015</a:t>
          </a:r>
          <a:endParaRPr lang="en-US" sz="1400" b="1" dirty="0"/>
        </a:p>
      </cdr:txBody>
    </cdr:sp>
  </cdr:relSizeAnchor>
</c:userShapes>
</file>

<file path=ppt/drawings/drawing39.xml><?xml version="1.0" encoding="utf-8"?>
<c:userShapes xmlns:c="http://schemas.openxmlformats.org/drawingml/2006/chart">
  <cdr:relSizeAnchor xmlns:cdr="http://schemas.openxmlformats.org/drawingml/2006/chartDrawing">
    <cdr:from>
      <cdr:x>0.72265</cdr:x>
      <cdr:y>0.3871</cdr:y>
    </cdr:from>
    <cdr:to>
      <cdr:x>1</cdr:x>
      <cdr:y>0.89017</cdr:y>
    </cdr:to>
    <cdr:sp macro="" textlink="">
      <cdr:nvSpPr>
        <cdr:cNvPr id="2" name="TextBox 1"/>
        <cdr:cNvSpPr txBox="1"/>
      </cdr:nvSpPr>
      <cdr:spPr>
        <a:xfrm xmlns:a="http://schemas.openxmlformats.org/drawingml/2006/main">
          <a:off x="3015373" y="1371600"/>
          <a:ext cx="1157288" cy="1782539"/>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l">
            <a:lnSpc>
              <a:spcPts val="900"/>
            </a:lnSpc>
          </a:pPr>
          <a:r>
            <a:rPr lang="en-US" sz="1400" b="1" dirty="0">
              <a:solidFill>
                <a:schemeClr val="accent2"/>
              </a:solidFill>
              <a:latin typeface="Arial" panose="020B0604020202020204" pitchFamily="34" charset="0"/>
              <a:cs typeface="Arial" panose="020B0604020202020204" pitchFamily="34" charset="0"/>
            </a:rPr>
            <a:t>o</a:t>
          </a:r>
          <a:r>
            <a:rPr lang="en-US" sz="1400" b="1" dirty="0" smtClean="0">
              <a:solidFill>
                <a:schemeClr val="accent2"/>
              </a:solidFill>
              <a:latin typeface="Arial" panose="020B0604020202020204" pitchFamily="34" charset="0"/>
              <a:cs typeface="Arial" panose="020B0604020202020204" pitchFamily="34" charset="0"/>
            </a:rPr>
            <a:t>ther</a:t>
          </a:r>
        </a:p>
        <a:p xmlns:a="http://schemas.openxmlformats.org/drawingml/2006/main">
          <a:pPr algn="l">
            <a:lnSpc>
              <a:spcPts val="900"/>
            </a:lnSpc>
          </a:pPr>
          <a:endParaRPr lang="en-US" sz="600" b="1" dirty="0">
            <a:solidFill>
              <a:schemeClr val="accent2"/>
            </a:solidFill>
            <a:latin typeface="Arial" panose="020B0604020202020204" pitchFamily="34" charset="0"/>
            <a:cs typeface="Arial" panose="020B0604020202020204" pitchFamily="34" charset="0"/>
          </a:endParaRPr>
        </a:p>
        <a:p xmlns:a="http://schemas.openxmlformats.org/drawingml/2006/main">
          <a:pPr algn="l">
            <a:lnSpc>
              <a:spcPts val="900"/>
            </a:lnSpc>
          </a:pPr>
          <a:r>
            <a:rPr lang="en-US" sz="1400" b="1" dirty="0">
              <a:solidFill>
                <a:schemeClr val="accent4"/>
              </a:solidFill>
              <a:latin typeface="Arial" panose="020B0604020202020204" pitchFamily="34" charset="0"/>
              <a:cs typeface="Arial" panose="020B0604020202020204" pitchFamily="34" charset="0"/>
            </a:rPr>
            <a:t>solar</a:t>
          </a:r>
        </a:p>
        <a:p xmlns:a="http://schemas.openxmlformats.org/drawingml/2006/main">
          <a:pPr algn="l">
            <a:lnSpc>
              <a:spcPts val="900"/>
            </a:lnSpc>
          </a:pPr>
          <a:endParaRPr lang="en-US" sz="1400" b="1" dirty="0">
            <a:solidFill>
              <a:schemeClr val="accent2">
                <a:lumMod val="75000"/>
              </a:schemeClr>
            </a:solidFill>
            <a:latin typeface="Arial" panose="020B0604020202020204" pitchFamily="34" charset="0"/>
            <a:cs typeface="Arial" panose="020B0604020202020204" pitchFamily="34" charset="0"/>
          </a:endParaRPr>
        </a:p>
        <a:p xmlns:a="http://schemas.openxmlformats.org/drawingml/2006/main">
          <a:pPr algn="l">
            <a:lnSpc>
              <a:spcPts val="900"/>
            </a:lnSpc>
          </a:pPr>
          <a:endParaRPr lang="en-US" sz="1400" b="1" dirty="0">
            <a:solidFill>
              <a:schemeClr val="accent2">
                <a:lumMod val="75000"/>
              </a:schemeClr>
            </a:solidFill>
            <a:latin typeface="Arial" panose="020B0604020202020204" pitchFamily="34" charset="0"/>
            <a:cs typeface="Arial" panose="020B0604020202020204" pitchFamily="34" charset="0"/>
          </a:endParaRPr>
        </a:p>
        <a:p xmlns:a="http://schemas.openxmlformats.org/drawingml/2006/main">
          <a:pPr algn="l">
            <a:lnSpc>
              <a:spcPts val="900"/>
            </a:lnSpc>
          </a:pPr>
          <a:r>
            <a:rPr lang="en-US" sz="1400" b="1" dirty="0">
              <a:solidFill>
                <a:schemeClr val="tx2"/>
              </a:solidFill>
              <a:latin typeface="Arial" panose="020B0604020202020204" pitchFamily="34" charset="0"/>
              <a:cs typeface="Arial" panose="020B0604020202020204" pitchFamily="34" charset="0"/>
            </a:rPr>
            <a:t>wind</a:t>
          </a:r>
        </a:p>
        <a:p xmlns:a="http://schemas.openxmlformats.org/drawingml/2006/main">
          <a:pPr algn="l">
            <a:lnSpc>
              <a:spcPts val="900"/>
            </a:lnSpc>
          </a:pPr>
          <a:endParaRPr lang="en-US" sz="1400" b="1" dirty="0">
            <a:solidFill>
              <a:schemeClr val="tx2">
                <a:lumMod val="75000"/>
                <a:lumOff val="25000"/>
              </a:schemeClr>
            </a:solidFill>
            <a:latin typeface="Arial" panose="020B0604020202020204" pitchFamily="34" charset="0"/>
            <a:cs typeface="Arial" panose="020B0604020202020204" pitchFamily="34" charset="0"/>
          </a:endParaRPr>
        </a:p>
        <a:p xmlns:a="http://schemas.openxmlformats.org/drawingml/2006/main">
          <a:pPr algn="l">
            <a:lnSpc>
              <a:spcPts val="900"/>
            </a:lnSpc>
          </a:pPr>
          <a:endParaRPr lang="en-US" sz="1400" b="1" dirty="0" smtClean="0">
            <a:solidFill>
              <a:schemeClr val="tx2">
                <a:lumMod val="75000"/>
                <a:lumOff val="25000"/>
              </a:schemeClr>
            </a:solidFill>
            <a:latin typeface="Arial" panose="020B0604020202020204" pitchFamily="34" charset="0"/>
            <a:cs typeface="Arial" panose="020B0604020202020204" pitchFamily="34" charset="0"/>
          </a:endParaRPr>
        </a:p>
        <a:p xmlns:a="http://schemas.openxmlformats.org/drawingml/2006/main">
          <a:pPr algn="l">
            <a:lnSpc>
              <a:spcPts val="900"/>
            </a:lnSpc>
          </a:pPr>
          <a:endParaRPr lang="en-US" sz="1400" b="1" dirty="0">
            <a:solidFill>
              <a:schemeClr val="tx2">
                <a:lumMod val="75000"/>
                <a:lumOff val="25000"/>
              </a:schemeClr>
            </a:solidFill>
            <a:latin typeface="Arial" panose="020B0604020202020204" pitchFamily="34" charset="0"/>
            <a:cs typeface="Arial" panose="020B0604020202020204" pitchFamily="34" charset="0"/>
          </a:endParaRPr>
        </a:p>
        <a:p xmlns:a="http://schemas.openxmlformats.org/drawingml/2006/main">
          <a:pPr algn="l">
            <a:lnSpc>
              <a:spcPts val="900"/>
            </a:lnSpc>
          </a:pPr>
          <a:endParaRPr lang="en-US" sz="1400" b="1" dirty="0" smtClean="0">
            <a:solidFill>
              <a:schemeClr val="tx2">
                <a:lumMod val="75000"/>
                <a:lumOff val="25000"/>
              </a:schemeClr>
            </a:solidFill>
            <a:latin typeface="Arial" panose="020B0604020202020204" pitchFamily="34" charset="0"/>
            <a:cs typeface="Arial" panose="020B0604020202020204" pitchFamily="34" charset="0"/>
          </a:endParaRPr>
        </a:p>
        <a:p xmlns:a="http://schemas.openxmlformats.org/drawingml/2006/main">
          <a:pPr algn="l">
            <a:lnSpc>
              <a:spcPts val="900"/>
            </a:lnSpc>
          </a:pPr>
          <a:endParaRPr lang="en-US" sz="1400" b="1" dirty="0">
            <a:solidFill>
              <a:schemeClr val="tx2">
                <a:lumMod val="75000"/>
                <a:lumOff val="25000"/>
              </a:schemeClr>
            </a:solidFill>
            <a:latin typeface="Arial" panose="020B0604020202020204" pitchFamily="34" charset="0"/>
            <a:cs typeface="Arial" panose="020B0604020202020204" pitchFamily="34" charset="0"/>
          </a:endParaRPr>
        </a:p>
        <a:p xmlns:a="http://schemas.openxmlformats.org/drawingml/2006/main">
          <a:pPr algn="l">
            <a:lnSpc>
              <a:spcPts val="900"/>
            </a:lnSpc>
          </a:pPr>
          <a:r>
            <a:rPr lang="en-US" sz="1400" b="1" dirty="0" smtClean="0">
              <a:solidFill>
                <a:schemeClr val="tx2">
                  <a:lumMod val="75000"/>
                  <a:lumOff val="25000"/>
                </a:schemeClr>
              </a:solidFill>
              <a:latin typeface="Arial" panose="020B0604020202020204" pitchFamily="34" charset="0"/>
              <a:cs typeface="Arial" panose="020B0604020202020204" pitchFamily="34" charset="0"/>
            </a:rPr>
            <a:t>hydropower</a:t>
          </a:r>
          <a:endParaRPr lang="en-US" sz="1400" b="1" dirty="0">
            <a:solidFill>
              <a:schemeClr val="tx2">
                <a:lumMod val="75000"/>
                <a:lumOff val="25000"/>
              </a:schemeClr>
            </a:solidFill>
            <a:latin typeface="Arial" panose="020B0604020202020204" pitchFamily="34" charset="0"/>
            <a:cs typeface="Arial" panose="020B0604020202020204" pitchFamily="34" charset="0"/>
          </a:endParaRPr>
        </a:p>
      </cdr:txBody>
    </cdr:sp>
  </cdr:relSizeAnchor>
  <cdr:relSizeAnchor xmlns:cdr="http://schemas.openxmlformats.org/drawingml/2006/chartDrawing">
    <cdr:from>
      <cdr:x>0.34334</cdr:x>
      <cdr:y>0.10661</cdr:y>
    </cdr:from>
    <cdr:to>
      <cdr:x>0.34854</cdr:x>
      <cdr:y>0.89695</cdr:y>
    </cdr:to>
    <cdr:cxnSp macro="">
      <cdr:nvCxnSpPr>
        <cdr:cNvPr id="4" name="Straight Connector 3"/>
        <cdr:cNvCxnSpPr/>
      </cdr:nvCxnSpPr>
      <cdr:spPr bwMode="auto">
        <a:xfrm xmlns:a="http://schemas.openxmlformats.org/drawingml/2006/main" flipV="1">
          <a:off x="1432655" y="377752"/>
          <a:ext cx="21693" cy="2800395"/>
        </a:xfrm>
        <a:prstGeom xmlns:a="http://schemas.openxmlformats.org/drawingml/2006/main" prst="line">
          <a:avLst/>
        </a:prstGeom>
        <a:solidFill xmlns:a="http://schemas.openxmlformats.org/drawingml/2006/main">
          <a:schemeClr val="accent1"/>
        </a:solidFill>
        <a:ln xmlns:a="http://schemas.openxmlformats.org/drawingml/2006/main" w="12700" cap="flat" cmpd="sng" algn="ctr">
          <a:solidFill>
            <a:schemeClr val="bg1">
              <a:lumMod val="65000"/>
            </a:schemeClr>
          </a:solidFill>
          <a:prstDash val="lgDash"/>
          <a:round/>
          <a:headEnd type="none" w="med" len="med"/>
          <a:tailEnd type="none" w="med" len="med"/>
        </a:ln>
        <a:effectLst xmlns:a="http://schemas.openxmlformats.org/drawingml/2006/main"/>
      </cdr:spPr>
    </cdr:cxnSp>
  </cdr:relSizeAnchor>
  <cdr:relSizeAnchor xmlns:cdr="http://schemas.openxmlformats.org/drawingml/2006/chartDrawing">
    <cdr:from>
      <cdr:x>0.28408</cdr:x>
      <cdr:y>0.01919</cdr:y>
    </cdr:from>
    <cdr:to>
      <cdr:x>0.45678</cdr:x>
      <cdr:y>0.08331</cdr:y>
    </cdr:to>
    <cdr:sp macro="" textlink="">
      <cdr:nvSpPr>
        <cdr:cNvPr id="6" name="TextBox 1"/>
        <cdr:cNvSpPr txBox="1"/>
      </cdr:nvSpPr>
      <cdr:spPr>
        <a:xfrm xmlns:a="http://schemas.openxmlformats.org/drawingml/2006/main">
          <a:off x="1185350" y="68003"/>
          <a:ext cx="720653" cy="227199"/>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400" b="1" dirty="0" smtClean="0"/>
            <a:t>2015</a:t>
          </a:r>
          <a:endParaRPr lang="en-US" sz="1400" b="1" dirty="0"/>
        </a:p>
      </cdr:txBody>
    </cdr:sp>
  </cdr:relSizeAnchor>
</c:userShapes>
</file>

<file path=ppt/drawings/drawing40.xml><?xml version="1.0" encoding="utf-8"?>
<c:userShapes xmlns:c="http://schemas.openxmlformats.org/drawingml/2006/chart">
  <cdr:relSizeAnchor xmlns:cdr="http://schemas.openxmlformats.org/drawingml/2006/chartDrawing">
    <cdr:from>
      <cdr:x>0.74446</cdr:x>
      <cdr:y>0.11828</cdr:y>
    </cdr:from>
    <cdr:to>
      <cdr:x>1</cdr:x>
      <cdr:y>0.91936</cdr:y>
    </cdr:to>
    <cdr:sp macro="" textlink="">
      <cdr:nvSpPr>
        <cdr:cNvPr id="2" name="TextBox 1"/>
        <cdr:cNvSpPr txBox="1"/>
      </cdr:nvSpPr>
      <cdr:spPr>
        <a:xfrm xmlns:a="http://schemas.openxmlformats.org/drawingml/2006/main">
          <a:off x="3286125" y="419100"/>
          <a:ext cx="1128002" cy="283845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US" sz="1400" b="1" dirty="0">
            <a:solidFill>
              <a:schemeClr val="accent3"/>
            </a:solidFill>
            <a:cs typeface="Arial" panose="020B0604020202020204" pitchFamily="34" charset="0"/>
          </a:endParaRPr>
        </a:p>
        <a:p xmlns:a="http://schemas.openxmlformats.org/drawingml/2006/main">
          <a:r>
            <a:rPr lang="en-US" sz="1400" b="1" dirty="0">
              <a:solidFill>
                <a:schemeClr val="accent3"/>
              </a:solidFill>
              <a:cs typeface="Arial" panose="020B0604020202020204" pitchFamily="34" charset="0"/>
            </a:rPr>
            <a:t>renewables</a:t>
          </a:r>
        </a:p>
        <a:p xmlns:a="http://schemas.openxmlformats.org/drawingml/2006/main">
          <a:endParaRPr lang="en-US" sz="1400" b="1" dirty="0" smtClean="0">
            <a:solidFill>
              <a:schemeClr val="accent1"/>
            </a:solidFill>
            <a:cs typeface="Arial" panose="020B0604020202020204" pitchFamily="34" charset="0"/>
          </a:endParaRPr>
        </a:p>
        <a:p xmlns:a="http://schemas.openxmlformats.org/drawingml/2006/main">
          <a:endParaRPr lang="en-US" sz="1400" b="1" dirty="0">
            <a:solidFill>
              <a:schemeClr val="accent1"/>
            </a:solidFill>
            <a:cs typeface="Arial" panose="020B0604020202020204" pitchFamily="34" charset="0"/>
          </a:endParaRPr>
        </a:p>
        <a:p xmlns:a="http://schemas.openxmlformats.org/drawingml/2006/main">
          <a:pPr marL="0" marR="0" lvl="0" indent="0" defTabSz="914400" eaLnBrk="1" fontAlgn="auto" latinLnBrk="0" hangingPunct="1">
            <a:lnSpc>
              <a:spcPct val="100000"/>
            </a:lnSpc>
            <a:spcBef>
              <a:spcPts val="0"/>
            </a:spcBef>
            <a:spcAft>
              <a:spcPts val="0"/>
            </a:spcAft>
            <a:buClrTx/>
            <a:buSzTx/>
            <a:buFontTx/>
            <a:buNone/>
            <a:tabLst/>
            <a:defRPr/>
          </a:pPr>
          <a:r>
            <a:rPr lang="en-US" sz="1400" b="1" dirty="0">
              <a:solidFill>
                <a:schemeClr val="accent2"/>
              </a:solidFill>
              <a:effectLst/>
            </a:rPr>
            <a:t>liquids</a:t>
          </a:r>
          <a:endParaRPr lang="en-US" sz="1400" dirty="0">
            <a:solidFill>
              <a:schemeClr val="accent2"/>
            </a:solidFill>
            <a:effectLst/>
          </a:endParaRPr>
        </a:p>
        <a:p xmlns:a="http://schemas.openxmlformats.org/drawingml/2006/main">
          <a:r>
            <a:rPr lang="en-US" sz="1400" b="1" dirty="0">
              <a:solidFill>
                <a:schemeClr val="accent1"/>
              </a:solidFill>
              <a:cs typeface="Arial" panose="020B0604020202020204" pitchFamily="34" charset="0"/>
            </a:rPr>
            <a:t>natural gas</a:t>
          </a:r>
        </a:p>
        <a:p xmlns:a="http://schemas.openxmlformats.org/drawingml/2006/main">
          <a:r>
            <a:rPr lang="en-US" sz="1400" b="1" dirty="0">
              <a:solidFill>
                <a:schemeClr val="accent5"/>
              </a:solidFill>
              <a:cs typeface="Arial" panose="020B0604020202020204" pitchFamily="34" charset="0"/>
            </a:rPr>
            <a:t>nuclear</a:t>
          </a:r>
        </a:p>
        <a:p xmlns:a="http://schemas.openxmlformats.org/drawingml/2006/main">
          <a:endParaRPr lang="en-US" sz="1400" b="1" dirty="0">
            <a:cs typeface="Arial" panose="020B0604020202020204" pitchFamily="34" charset="0"/>
          </a:endParaRPr>
        </a:p>
        <a:p xmlns:a="http://schemas.openxmlformats.org/drawingml/2006/main">
          <a:endParaRPr lang="en-US" sz="1400" b="1" dirty="0">
            <a:cs typeface="Arial" panose="020B0604020202020204" pitchFamily="34" charset="0"/>
          </a:endParaRPr>
        </a:p>
        <a:p xmlns:a="http://schemas.openxmlformats.org/drawingml/2006/main">
          <a:r>
            <a:rPr lang="en-US" sz="1400" b="1" dirty="0">
              <a:cs typeface="Arial" panose="020B0604020202020204" pitchFamily="34" charset="0"/>
            </a:rPr>
            <a:t>coal</a:t>
          </a:r>
        </a:p>
      </cdr:txBody>
    </cdr:sp>
  </cdr:relSizeAnchor>
  <cdr:relSizeAnchor xmlns:cdr="http://schemas.openxmlformats.org/drawingml/2006/chartDrawing">
    <cdr:from>
      <cdr:x>0.33652</cdr:x>
      <cdr:y>0.09946</cdr:y>
    </cdr:from>
    <cdr:to>
      <cdr:x>0.3431</cdr:x>
      <cdr:y>0.90394</cdr:y>
    </cdr:to>
    <cdr:cxnSp macro="">
      <cdr:nvCxnSpPr>
        <cdr:cNvPr id="3" name="Straight Connector 2"/>
        <cdr:cNvCxnSpPr/>
      </cdr:nvCxnSpPr>
      <cdr:spPr bwMode="auto">
        <a:xfrm xmlns:a="http://schemas.openxmlformats.org/drawingml/2006/main" flipV="1">
          <a:off x="1485442" y="352425"/>
          <a:ext cx="29033" cy="2850506"/>
        </a:xfrm>
        <a:prstGeom xmlns:a="http://schemas.openxmlformats.org/drawingml/2006/main" prst="line">
          <a:avLst/>
        </a:prstGeom>
        <a:solidFill xmlns:a="http://schemas.openxmlformats.org/drawingml/2006/main">
          <a:schemeClr val="accent1"/>
        </a:solidFill>
        <a:ln xmlns:a="http://schemas.openxmlformats.org/drawingml/2006/main" w="12700" cap="flat" cmpd="sng" algn="ctr">
          <a:solidFill>
            <a:schemeClr val="bg1">
              <a:lumMod val="65000"/>
            </a:schemeClr>
          </a:solidFill>
          <a:prstDash val="lgDash"/>
          <a:round/>
          <a:headEnd type="none" w="med" len="med"/>
          <a:tailEnd type="none" w="med" len="med"/>
        </a:ln>
        <a:effectLst xmlns:a="http://schemas.openxmlformats.org/drawingml/2006/main"/>
      </cdr:spPr>
    </cdr:cxnSp>
  </cdr:relSizeAnchor>
  <cdr:relSizeAnchor xmlns:cdr="http://schemas.openxmlformats.org/drawingml/2006/chartDrawing">
    <cdr:from>
      <cdr:x>0.2762</cdr:x>
      <cdr:y>0.00846</cdr:y>
    </cdr:from>
    <cdr:to>
      <cdr:x>0.43946</cdr:x>
      <cdr:y>0.07258</cdr:y>
    </cdr:to>
    <cdr:sp macro="" textlink="">
      <cdr:nvSpPr>
        <cdr:cNvPr id="6" name="TextBox 5"/>
        <cdr:cNvSpPr txBox="1"/>
      </cdr:nvSpPr>
      <cdr:spPr>
        <a:xfrm xmlns:a="http://schemas.openxmlformats.org/drawingml/2006/main">
          <a:off x="1219200" y="29976"/>
          <a:ext cx="720653" cy="227199"/>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1400" b="1" dirty="0" smtClean="0"/>
            <a:t>2015</a:t>
          </a:r>
          <a:endParaRPr lang="en-US" sz="1400" b="1" dirty="0"/>
        </a:p>
      </cdr:txBody>
    </cdr:sp>
  </cdr:relSizeAnchor>
</c:userShapes>
</file>

<file path=ppt/drawings/drawing41.xml><?xml version="1.0" encoding="utf-8"?>
<c:userShapes xmlns:c="http://schemas.openxmlformats.org/drawingml/2006/chart">
  <cdr:relSizeAnchor xmlns:cdr="http://schemas.openxmlformats.org/drawingml/2006/chartDrawing">
    <cdr:from>
      <cdr:x>0.71429</cdr:x>
      <cdr:y>0.22569</cdr:y>
    </cdr:from>
    <cdr:to>
      <cdr:x>0.98683</cdr:x>
      <cdr:y>0.84414</cdr:y>
    </cdr:to>
    <cdr:sp macro="" textlink="">
      <cdr:nvSpPr>
        <cdr:cNvPr id="2" name="TextBox 1"/>
        <cdr:cNvSpPr txBox="1"/>
      </cdr:nvSpPr>
      <cdr:spPr>
        <a:xfrm xmlns:a="http://schemas.openxmlformats.org/drawingml/2006/main">
          <a:off x="2857500" y="803987"/>
          <a:ext cx="1090313" cy="2203135"/>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US" sz="500" b="1" dirty="0">
            <a:solidFill>
              <a:schemeClr val="accent3"/>
            </a:solidFill>
            <a:latin typeface="Arial" panose="020B0604020202020204" pitchFamily="34" charset="0"/>
            <a:cs typeface="Arial" panose="020B0604020202020204" pitchFamily="34" charset="0"/>
          </a:endParaRPr>
        </a:p>
        <a:p xmlns:a="http://schemas.openxmlformats.org/drawingml/2006/main">
          <a:r>
            <a:rPr lang="en-US" sz="1400" b="1" dirty="0">
              <a:solidFill>
                <a:schemeClr val="accent3"/>
              </a:solidFill>
              <a:latin typeface="Arial" panose="020B0604020202020204" pitchFamily="34" charset="0"/>
              <a:cs typeface="Arial" panose="020B0604020202020204" pitchFamily="34" charset="0"/>
            </a:rPr>
            <a:t>renewables</a:t>
          </a:r>
        </a:p>
        <a:p xmlns:a="http://schemas.openxmlformats.org/drawingml/2006/main">
          <a:endParaRPr lang="en-US" sz="1400" b="1" dirty="0">
            <a:solidFill>
              <a:schemeClr val="accent3"/>
            </a:solidFill>
            <a:latin typeface="Arial" panose="020B0604020202020204" pitchFamily="34" charset="0"/>
            <a:cs typeface="Arial" panose="020B0604020202020204" pitchFamily="34" charset="0"/>
          </a:endParaRPr>
        </a:p>
        <a:p xmlns:a="http://schemas.openxmlformats.org/drawingml/2006/main">
          <a:r>
            <a:rPr lang="en-US" sz="1400" b="1" dirty="0">
              <a:solidFill>
                <a:schemeClr val="accent1"/>
              </a:solidFill>
              <a:latin typeface="Arial" panose="020B0604020202020204" pitchFamily="34" charset="0"/>
              <a:cs typeface="Arial" panose="020B0604020202020204" pitchFamily="34" charset="0"/>
            </a:rPr>
            <a:t>natural gas</a:t>
          </a:r>
        </a:p>
        <a:p xmlns:a="http://schemas.openxmlformats.org/drawingml/2006/main">
          <a:pPr marL="0" marR="0" lvl="0" indent="0" defTabSz="914400" eaLnBrk="1" fontAlgn="auto" latinLnBrk="0" hangingPunct="1">
            <a:lnSpc>
              <a:spcPct val="100000"/>
            </a:lnSpc>
            <a:spcBef>
              <a:spcPts val="0"/>
            </a:spcBef>
            <a:spcAft>
              <a:spcPts val="0"/>
            </a:spcAft>
            <a:buClrTx/>
            <a:buSzTx/>
            <a:buFontTx/>
            <a:buNone/>
            <a:tabLst/>
            <a:defRPr/>
          </a:pPr>
          <a:r>
            <a:rPr lang="en-US" sz="1400" b="1" dirty="0">
              <a:solidFill>
                <a:schemeClr val="accent2"/>
              </a:solidFill>
              <a:effectLst/>
              <a:latin typeface="Arial" panose="020B0604020202020204" pitchFamily="34" charset="0"/>
              <a:cs typeface="Arial" panose="020B0604020202020204" pitchFamily="34" charset="0"/>
            </a:rPr>
            <a:t>liquids</a:t>
          </a:r>
          <a:endParaRPr lang="en-US" sz="1400" dirty="0">
            <a:solidFill>
              <a:schemeClr val="accent2"/>
            </a:solidFill>
            <a:effectLst/>
            <a:latin typeface="Arial" panose="020B0604020202020204" pitchFamily="34" charset="0"/>
            <a:cs typeface="Arial" panose="020B0604020202020204" pitchFamily="34" charset="0"/>
          </a:endParaRPr>
        </a:p>
        <a:p xmlns:a="http://schemas.openxmlformats.org/drawingml/2006/main">
          <a:r>
            <a:rPr lang="en-US" sz="1400" b="1" dirty="0">
              <a:solidFill>
                <a:schemeClr val="accent5"/>
              </a:solidFill>
              <a:latin typeface="Arial" panose="020B0604020202020204" pitchFamily="34" charset="0"/>
              <a:cs typeface="Arial" panose="020B0604020202020204" pitchFamily="34" charset="0"/>
            </a:rPr>
            <a:t>nuclear</a:t>
          </a:r>
        </a:p>
        <a:p xmlns:a="http://schemas.openxmlformats.org/drawingml/2006/main">
          <a:endParaRPr lang="en-US" sz="1400" b="1" dirty="0">
            <a:latin typeface="Arial" panose="020B0604020202020204" pitchFamily="34" charset="0"/>
            <a:cs typeface="Arial" panose="020B0604020202020204" pitchFamily="34" charset="0"/>
          </a:endParaRPr>
        </a:p>
        <a:p xmlns:a="http://schemas.openxmlformats.org/drawingml/2006/main">
          <a:endParaRPr lang="en-US" sz="1400" b="1" dirty="0">
            <a:latin typeface="Arial" panose="020B0604020202020204" pitchFamily="34" charset="0"/>
            <a:cs typeface="Arial" panose="020B0604020202020204" pitchFamily="34" charset="0"/>
          </a:endParaRPr>
        </a:p>
        <a:p xmlns:a="http://schemas.openxmlformats.org/drawingml/2006/main">
          <a:r>
            <a:rPr lang="en-US" sz="1400" b="1" dirty="0">
              <a:latin typeface="Arial" panose="020B0604020202020204" pitchFamily="34" charset="0"/>
              <a:cs typeface="Arial" panose="020B0604020202020204" pitchFamily="34" charset="0"/>
            </a:rPr>
            <a:t>coal</a:t>
          </a:r>
        </a:p>
      </cdr:txBody>
    </cdr:sp>
  </cdr:relSizeAnchor>
  <cdr:relSizeAnchor xmlns:cdr="http://schemas.openxmlformats.org/drawingml/2006/chartDrawing">
    <cdr:from>
      <cdr:x>0.31968</cdr:x>
      <cdr:y>0.09626</cdr:y>
    </cdr:from>
    <cdr:to>
      <cdr:x>0.32531</cdr:x>
      <cdr:y>0.88889</cdr:y>
    </cdr:to>
    <cdr:cxnSp macro="">
      <cdr:nvCxnSpPr>
        <cdr:cNvPr id="3" name="Straight Connector 2"/>
        <cdr:cNvCxnSpPr/>
      </cdr:nvCxnSpPr>
      <cdr:spPr>
        <a:xfrm xmlns:a="http://schemas.openxmlformats.org/drawingml/2006/main" flipV="1">
          <a:off x="1278880" y="342900"/>
          <a:ext cx="22524" cy="2823637"/>
        </a:xfrm>
        <a:prstGeom xmlns:a="http://schemas.openxmlformats.org/drawingml/2006/main" prst="line">
          <a:avLst/>
        </a:prstGeom>
        <a:ln xmlns:a="http://schemas.openxmlformats.org/drawingml/2006/main" w="12700">
          <a:solidFill>
            <a:schemeClr val="bg1">
              <a:lumMod val="75000"/>
            </a:schemeClr>
          </a:solidFill>
          <a:prstDash val="lgDash"/>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userShapes>
</file>

<file path=ppt/drawings/drawing42.xml><?xml version="1.0" encoding="utf-8"?>
<c:userShapes xmlns:c="http://schemas.openxmlformats.org/drawingml/2006/chart">
  <cdr:relSizeAnchor xmlns:cdr="http://schemas.openxmlformats.org/drawingml/2006/chartDrawing">
    <cdr:from>
      <cdr:x>0.71431</cdr:x>
      <cdr:y>0.18537</cdr:y>
    </cdr:from>
    <cdr:to>
      <cdr:x>0.98902</cdr:x>
      <cdr:y>0.85855</cdr:y>
    </cdr:to>
    <cdr:sp macro="" textlink="">
      <cdr:nvSpPr>
        <cdr:cNvPr id="2" name="TextBox 1"/>
        <cdr:cNvSpPr txBox="1"/>
      </cdr:nvSpPr>
      <cdr:spPr>
        <a:xfrm xmlns:a="http://schemas.openxmlformats.org/drawingml/2006/main">
          <a:off x="2952850" y="674086"/>
          <a:ext cx="1135610" cy="2447924"/>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nSpc>
              <a:spcPts val="900"/>
            </a:lnSpc>
          </a:pPr>
          <a:r>
            <a:rPr lang="en-US" sz="1400" b="1" dirty="0">
              <a:solidFill>
                <a:schemeClr val="accent2"/>
              </a:solidFill>
              <a:latin typeface="Arial" panose="020B0604020202020204" pitchFamily="34" charset="0"/>
              <a:cs typeface="Arial" panose="020B0604020202020204" pitchFamily="34" charset="0"/>
            </a:rPr>
            <a:t>other</a:t>
          </a:r>
        </a:p>
        <a:p xmlns:a="http://schemas.openxmlformats.org/drawingml/2006/main">
          <a:pPr>
            <a:lnSpc>
              <a:spcPts val="900"/>
            </a:lnSpc>
          </a:pPr>
          <a:endParaRPr lang="en-US" sz="1400" b="1" dirty="0" smtClean="0">
            <a:solidFill>
              <a:schemeClr val="accent2"/>
            </a:solidFill>
            <a:latin typeface="Arial" panose="020B0604020202020204" pitchFamily="34" charset="0"/>
            <a:cs typeface="Arial" panose="020B0604020202020204" pitchFamily="34" charset="0"/>
          </a:endParaRPr>
        </a:p>
        <a:p xmlns:a="http://schemas.openxmlformats.org/drawingml/2006/main">
          <a:pPr>
            <a:lnSpc>
              <a:spcPts val="900"/>
            </a:lnSpc>
          </a:pPr>
          <a:endParaRPr lang="en-US" sz="1400" b="1" dirty="0">
            <a:solidFill>
              <a:schemeClr val="accent2"/>
            </a:solidFill>
            <a:latin typeface="Arial" panose="020B0604020202020204" pitchFamily="34" charset="0"/>
            <a:cs typeface="Arial" panose="020B0604020202020204" pitchFamily="34" charset="0"/>
          </a:endParaRPr>
        </a:p>
        <a:p xmlns:a="http://schemas.openxmlformats.org/drawingml/2006/main">
          <a:pPr>
            <a:lnSpc>
              <a:spcPts val="900"/>
            </a:lnSpc>
          </a:pPr>
          <a:endParaRPr lang="en-US" sz="1400" b="1" dirty="0">
            <a:solidFill>
              <a:schemeClr val="accent2"/>
            </a:solidFill>
            <a:latin typeface="Arial" panose="020B0604020202020204" pitchFamily="34" charset="0"/>
            <a:cs typeface="Arial" panose="020B0604020202020204" pitchFamily="34" charset="0"/>
          </a:endParaRPr>
        </a:p>
        <a:p xmlns:a="http://schemas.openxmlformats.org/drawingml/2006/main">
          <a:pPr>
            <a:lnSpc>
              <a:spcPts val="900"/>
            </a:lnSpc>
          </a:pPr>
          <a:endParaRPr lang="en-US" sz="1400" b="1" dirty="0">
            <a:solidFill>
              <a:schemeClr val="accent4"/>
            </a:solidFill>
            <a:latin typeface="Arial" panose="020B0604020202020204" pitchFamily="34" charset="0"/>
            <a:cs typeface="Arial" panose="020B0604020202020204" pitchFamily="34" charset="0"/>
          </a:endParaRPr>
        </a:p>
        <a:p xmlns:a="http://schemas.openxmlformats.org/drawingml/2006/main">
          <a:pPr>
            <a:lnSpc>
              <a:spcPts val="900"/>
            </a:lnSpc>
          </a:pPr>
          <a:r>
            <a:rPr lang="en-US" sz="1400" b="1" dirty="0">
              <a:solidFill>
                <a:schemeClr val="accent4"/>
              </a:solidFill>
              <a:latin typeface="Arial" panose="020B0604020202020204" pitchFamily="34" charset="0"/>
              <a:cs typeface="Arial" panose="020B0604020202020204" pitchFamily="34" charset="0"/>
            </a:rPr>
            <a:t>solar</a:t>
          </a:r>
        </a:p>
        <a:p xmlns:a="http://schemas.openxmlformats.org/drawingml/2006/main">
          <a:pPr>
            <a:lnSpc>
              <a:spcPts val="900"/>
            </a:lnSpc>
          </a:pPr>
          <a:endParaRPr lang="en-US" sz="1400" b="1" dirty="0">
            <a:solidFill>
              <a:schemeClr val="accent4"/>
            </a:solidFill>
            <a:latin typeface="Arial" panose="020B0604020202020204" pitchFamily="34" charset="0"/>
            <a:cs typeface="Arial" panose="020B0604020202020204" pitchFamily="34" charset="0"/>
          </a:endParaRPr>
        </a:p>
        <a:p xmlns:a="http://schemas.openxmlformats.org/drawingml/2006/main">
          <a:pPr>
            <a:lnSpc>
              <a:spcPts val="900"/>
            </a:lnSpc>
          </a:pPr>
          <a:endParaRPr lang="en-US" sz="1400" b="1" dirty="0" smtClean="0">
            <a:solidFill>
              <a:schemeClr val="accent4"/>
            </a:solidFill>
            <a:latin typeface="Arial" panose="020B0604020202020204" pitchFamily="34" charset="0"/>
            <a:cs typeface="Arial" panose="020B0604020202020204" pitchFamily="34" charset="0"/>
          </a:endParaRPr>
        </a:p>
        <a:p xmlns:a="http://schemas.openxmlformats.org/drawingml/2006/main">
          <a:pPr>
            <a:lnSpc>
              <a:spcPts val="900"/>
            </a:lnSpc>
          </a:pPr>
          <a:endParaRPr lang="en-US" sz="1400" b="1" dirty="0">
            <a:solidFill>
              <a:schemeClr val="accent4"/>
            </a:solidFill>
            <a:latin typeface="Arial" panose="020B0604020202020204" pitchFamily="34" charset="0"/>
            <a:cs typeface="Arial" panose="020B0604020202020204" pitchFamily="34" charset="0"/>
          </a:endParaRPr>
        </a:p>
        <a:p xmlns:a="http://schemas.openxmlformats.org/drawingml/2006/main">
          <a:pPr>
            <a:lnSpc>
              <a:spcPts val="900"/>
            </a:lnSpc>
          </a:pPr>
          <a:endParaRPr lang="en-US" sz="1400" b="1" dirty="0">
            <a:solidFill>
              <a:schemeClr val="accent4"/>
            </a:solidFill>
            <a:latin typeface="Arial" panose="020B0604020202020204" pitchFamily="34" charset="0"/>
            <a:cs typeface="Arial" panose="020B0604020202020204" pitchFamily="34" charset="0"/>
          </a:endParaRPr>
        </a:p>
        <a:p xmlns:a="http://schemas.openxmlformats.org/drawingml/2006/main">
          <a:pPr>
            <a:lnSpc>
              <a:spcPts val="900"/>
            </a:lnSpc>
          </a:pPr>
          <a:endParaRPr lang="en-US" sz="1400" b="1" dirty="0">
            <a:solidFill>
              <a:schemeClr val="accent2">
                <a:lumMod val="75000"/>
              </a:schemeClr>
            </a:solidFill>
            <a:latin typeface="Arial" panose="020B0604020202020204" pitchFamily="34" charset="0"/>
            <a:cs typeface="Arial" panose="020B0604020202020204" pitchFamily="34" charset="0"/>
          </a:endParaRPr>
        </a:p>
        <a:p xmlns:a="http://schemas.openxmlformats.org/drawingml/2006/main">
          <a:pPr>
            <a:lnSpc>
              <a:spcPts val="900"/>
            </a:lnSpc>
          </a:pPr>
          <a:endParaRPr lang="en-US" sz="1400" b="1" dirty="0">
            <a:solidFill>
              <a:schemeClr val="accent2">
                <a:lumMod val="75000"/>
              </a:schemeClr>
            </a:solidFill>
            <a:latin typeface="Arial" panose="020B0604020202020204" pitchFamily="34" charset="0"/>
            <a:cs typeface="Arial" panose="020B0604020202020204" pitchFamily="34" charset="0"/>
          </a:endParaRPr>
        </a:p>
        <a:p xmlns:a="http://schemas.openxmlformats.org/drawingml/2006/main">
          <a:pPr>
            <a:lnSpc>
              <a:spcPts val="900"/>
            </a:lnSpc>
          </a:pPr>
          <a:r>
            <a:rPr lang="en-US" sz="1400" b="1" dirty="0">
              <a:solidFill>
                <a:schemeClr val="tx2"/>
              </a:solidFill>
              <a:latin typeface="Arial" panose="020B0604020202020204" pitchFamily="34" charset="0"/>
              <a:cs typeface="Arial" panose="020B0604020202020204" pitchFamily="34" charset="0"/>
            </a:rPr>
            <a:t>wind</a:t>
          </a:r>
        </a:p>
        <a:p xmlns:a="http://schemas.openxmlformats.org/drawingml/2006/main">
          <a:pPr>
            <a:lnSpc>
              <a:spcPts val="900"/>
            </a:lnSpc>
          </a:pPr>
          <a:endParaRPr lang="en-US" sz="1400" b="1" dirty="0">
            <a:solidFill>
              <a:schemeClr val="tx2">
                <a:lumMod val="75000"/>
                <a:lumOff val="25000"/>
              </a:schemeClr>
            </a:solidFill>
            <a:latin typeface="Arial" panose="020B0604020202020204" pitchFamily="34" charset="0"/>
            <a:cs typeface="Arial" panose="020B0604020202020204" pitchFamily="34" charset="0"/>
          </a:endParaRPr>
        </a:p>
        <a:p xmlns:a="http://schemas.openxmlformats.org/drawingml/2006/main">
          <a:pPr>
            <a:lnSpc>
              <a:spcPts val="900"/>
            </a:lnSpc>
          </a:pPr>
          <a:endParaRPr lang="en-US" sz="1400" b="1" dirty="0" smtClean="0">
            <a:solidFill>
              <a:schemeClr val="tx2">
                <a:lumMod val="75000"/>
                <a:lumOff val="25000"/>
              </a:schemeClr>
            </a:solidFill>
            <a:latin typeface="Arial" panose="020B0604020202020204" pitchFamily="34" charset="0"/>
            <a:cs typeface="Arial" panose="020B0604020202020204" pitchFamily="34" charset="0"/>
          </a:endParaRPr>
        </a:p>
        <a:p xmlns:a="http://schemas.openxmlformats.org/drawingml/2006/main">
          <a:pPr>
            <a:lnSpc>
              <a:spcPts val="900"/>
            </a:lnSpc>
          </a:pPr>
          <a:endParaRPr lang="en-US" sz="1400" b="1" dirty="0">
            <a:solidFill>
              <a:schemeClr val="tx2">
                <a:lumMod val="75000"/>
                <a:lumOff val="25000"/>
              </a:schemeClr>
            </a:solidFill>
            <a:latin typeface="Arial" panose="020B0604020202020204" pitchFamily="34" charset="0"/>
            <a:cs typeface="Arial" panose="020B0604020202020204" pitchFamily="34" charset="0"/>
          </a:endParaRPr>
        </a:p>
        <a:p xmlns:a="http://schemas.openxmlformats.org/drawingml/2006/main">
          <a:pPr>
            <a:lnSpc>
              <a:spcPts val="900"/>
            </a:lnSpc>
          </a:pPr>
          <a:endParaRPr lang="en-US" sz="1400" b="1" dirty="0">
            <a:solidFill>
              <a:schemeClr val="tx2">
                <a:lumMod val="75000"/>
                <a:lumOff val="25000"/>
              </a:schemeClr>
            </a:solidFill>
            <a:latin typeface="Arial" panose="020B0604020202020204" pitchFamily="34" charset="0"/>
            <a:cs typeface="Arial" panose="020B0604020202020204" pitchFamily="34" charset="0"/>
          </a:endParaRPr>
        </a:p>
        <a:p xmlns:a="http://schemas.openxmlformats.org/drawingml/2006/main">
          <a:pPr>
            <a:lnSpc>
              <a:spcPts val="900"/>
            </a:lnSpc>
          </a:pPr>
          <a:endParaRPr lang="en-US" sz="1400" b="1" dirty="0">
            <a:solidFill>
              <a:schemeClr val="tx2">
                <a:lumMod val="75000"/>
                <a:lumOff val="25000"/>
              </a:schemeClr>
            </a:solidFill>
            <a:latin typeface="Arial" panose="020B0604020202020204" pitchFamily="34" charset="0"/>
            <a:cs typeface="Arial" panose="020B0604020202020204" pitchFamily="34" charset="0"/>
          </a:endParaRPr>
        </a:p>
        <a:p xmlns:a="http://schemas.openxmlformats.org/drawingml/2006/main">
          <a:pPr>
            <a:lnSpc>
              <a:spcPts val="900"/>
            </a:lnSpc>
          </a:pPr>
          <a:r>
            <a:rPr lang="en-US" sz="1400" b="1" dirty="0">
              <a:solidFill>
                <a:schemeClr val="tx2">
                  <a:lumMod val="75000"/>
                  <a:lumOff val="25000"/>
                </a:schemeClr>
              </a:solidFill>
              <a:latin typeface="Arial" panose="020B0604020202020204" pitchFamily="34" charset="0"/>
              <a:cs typeface="Arial" panose="020B0604020202020204" pitchFamily="34" charset="0"/>
            </a:rPr>
            <a:t>hydropower</a:t>
          </a:r>
        </a:p>
      </cdr:txBody>
    </cdr:sp>
  </cdr:relSizeAnchor>
  <cdr:relSizeAnchor xmlns:cdr="http://schemas.openxmlformats.org/drawingml/2006/chartDrawing">
    <cdr:from>
      <cdr:x>0.29704</cdr:x>
      <cdr:y>0.12513</cdr:y>
    </cdr:from>
    <cdr:to>
      <cdr:x>0.303</cdr:x>
      <cdr:y>0.88304</cdr:y>
    </cdr:to>
    <cdr:cxnSp macro="">
      <cdr:nvCxnSpPr>
        <cdr:cNvPr id="4" name="Straight Connector 3"/>
        <cdr:cNvCxnSpPr/>
      </cdr:nvCxnSpPr>
      <cdr:spPr>
        <a:xfrm xmlns:a="http://schemas.openxmlformats.org/drawingml/2006/main" flipV="1">
          <a:off x="1227919" y="455010"/>
          <a:ext cx="24618" cy="2756041"/>
        </a:xfrm>
        <a:prstGeom xmlns:a="http://schemas.openxmlformats.org/drawingml/2006/main" prst="line">
          <a:avLst/>
        </a:prstGeom>
        <a:ln xmlns:a="http://schemas.openxmlformats.org/drawingml/2006/main" w="12700">
          <a:solidFill>
            <a:schemeClr val="bg1">
              <a:lumMod val="65000"/>
            </a:schemeClr>
          </a:solidFill>
          <a:prstDash val="lgDash"/>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dr:relSizeAnchor xmlns:cdr="http://schemas.openxmlformats.org/drawingml/2006/chartDrawing">
    <cdr:from>
      <cdr:x>0.24257</cdr:x>
      <cdr:y>0.03832</cdr:y>
    </cdr:from>
    <cdr:to>
      <cdr:x>0.43612</cdr:x>
      <cdr:y>0.12296</cdr:y>
    </cdr:to>
    <cdr:sp macro="" textlink="">
      <cdr:nvSpPr>
        <cdr:cNvPr id="6" name="TextBox 5"/>
        <cdr:cNvSpPr txBox="1"/>
      </cdr:nvSpPr>
      <cdr:spPr>
        <a:xfrm xmlns:a="http://schemas.openxmlformats.org/drawingml/2006/main">
          <a:off x="1002757" y="139355"/>
          <a:ext cx="800100" cy="307777"/>
        </a:xfrm>
        <a:prstGeom xmlns:a="http://schemas.openxmlformats.org/drawingml/2006/main" prst="rect">
          <a:avLst/>
        </a:prstGeom>
        <a:noFill xmlns:a="http://schemas.openxmlformats.org/drawingml/2006/main"/>
      </cdr:spPr>
      <cdr:txBody>
        <a:bodyPr xmlns:a="http://schemas.openxmlformats.org/drawingml/2006/main" wrap="square" rtlCol="0">
          <a:spAutoFit/>
        </a:bodyPr>
        <a:lstStyle xmlns:a="http://schemas.openxmlformats.org/drawingml/2006/main">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r>
            <a:rPr lang="en-US" sz="1400" b="1" dirty="0" smtClean="0"/>
            <a:t>2015</a:t>
          </a:r>
          <a:endParaRPr lang="en-US" sz="1400" b="1" dirty="0"/>
        </a:p>
      </cdr:txBody>
    </cdr:sp>
  </cdr:relSizeAnchor>
</c:userShapes>
</file>

<file path=ppt/drawings/drawing43.xml><?xml version="1.0" encoding="utf-8"?>
<c:userShapes xmlns:c="http://schemas.openxmlformats.org/drawingml/2006/chart">
  <cdr:relSizeAnchor xmlns:cdr="http://schemas.openxmlformats.org/drawingml/2006/chartDrawing">
    <cdr:from>
      <cdr:x>0.74478</cdr:x>
      <cdr:y>0.15216</cdr:y>
    </cdr:from>
    <cdr:to>
      <cdr:x>0.99653</cdr:x>
      <cdr:y>0.88944</cdr:y>
    </cdr:to>
    <cdr:sp macro="" textlink="">
      <cdr:nvSpPr>
        <cdr:cNvPr id="2" name="TextBox 1"/>
        <cdr:cNvSpPr txBox="1"/>
      </cdr:nvSpPr>
      <cdr:spPr>
        <a:xfrm xmlns:a="http://schemas.openxmlformats.org/drawingml/2006/main">
          <a:off x="3057524" y="523220"/>
          <a:ext cx="1033505" cy="2535142"/>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pPr eaLnBrk="1" fontAlgn="auto" latinLnBrk="0" hangingPunct="1"/>
          <a:r>
            <a:rPr lang="en-US" sz="1400" b="1" dirty="0">
              <a:solidFill>
                <a:schemeClr val="accent2"/>
              </a:solidFill>
              <a:effectLst/>
              <a:cs typeface="Arial" panose="020B0604020202020204" pitchFamily="34" charset="0"/>
            </a:rPr>
            <a:t>liquids</a:t>
          </a:r>
        </a:p>
        <a:p xmlns:a="http://schemas.openxmlformats.org/drawingml/2006/main">
          <a:r>
            <a:rPr lang="en-US" sz="1400" b="1" dirty="0" smtClean="0">
              <a:solidFill>
                <a:schemeClr val="accent5"/>
              </a:solidFill>
              <a:effectLst/>
              <a:cs typeface="Arial" panose="020B0604020202020204" pitchFamily="34" charset="0"/>
            </a:rPr>
            <a:t>nuclear</a:t>
          </a:r>
          <a:endParaRPr lang="en-US" sz="1400" b="1" dirty="0">
            <a:solidFill>
              <a:schemeClr val="accent3"/>
            </a:solidFill>
            <a:cs typeface="Arial" panose="020B0604020202020204" pitchFamily="34" charset="0"/>
          </a:endParaRPr>
        </a:p>
        <a:p xmlns:a="http://schemas.openxmlformats.org/drawingml/2006/main">
          <a:r>
            <a:rPr lang="en-US" sz="1400" b="1" dirty="0">
              <a:solidFill>
                <a:schemeClr val="accent3"/>
              </a:solidFill>
              <a:cs typeface="Arial" panose="020B0604020202020204" pitchFamily="34" charset="0"/>
            </a:rPr>
            <a:t>renewables</a:t>
          </a:r>
        </a:p>
        <a:p xmlns:a="http://schemas.openxmlformats.org/drawingml/2006/main">
          <a:endParaRPr lang="en-US" sz="1400" b="1" dirty="0">
            <a:solidFill>
              <a:schemeClr val="accent1"/>
            </a:solidFill>
            <a:cs typeface="Arial" panose="020B0604020202020204" pitchFamily="34" charset="0"/>
          </a:endParaRPr>
        </a:p>
        <a:p xmlns:a="http://schemas.openxmlformats.org/drawingml/2006/main">
          <a:endParaRPr lang="en-US" sz="1400" b="1" dirty="0">
            <a:solidFill>
              <a:schemeClr val="accent1"/>
            </a:solidFill>
            <a:cs typeface="Arial" panose="020B0604020202020204" pitchFamily="34" charset="0"/>
          </a:endParaRPr>
        </a:p>
        <a:p xmlns:a="http://schemas.openxmlformats.org/drawingml/2006/main">
          <a:r>
            <a:rPr lang="en-US" sz="1400" b="1" dirty="0">
              <a:solidFill>
                <a:schemeClr val="accent1"/>
              </a:solidFill>
              <a:cs typeface="Arial" panose="020B0604020202020204" pitchFamily="34" charset="0"/>
            </a:rPr>
            <a:t>natural gas</a:t>
          </a:r>
        </a:p>
        <a:p xmlns:a="http://schemas.openxmlformats.org/drawingml/2006/main">
          <a:pPr marL="0" marR="0" lvl="0" indent="0" defTabSz="914400" eaLnBrk="1" fontAlgn="auto" latinLnBrk="0" hangingPunct="1">
            <a:lnSpc>
              <a:spcPct val="100000"/>
            </a:lnSpc>
            <a:spcBef>
              <a:spcPts val="0"/>
            </a:spcBef>
            <a:spcAft>
              <a:spcPts val="0"/>
            </a:spcAft>
            <a:buClrTx/>
            <a:buSzTx/>
            <a:buFontTx/>
            <a:buNone/>
            <a:tabLst/>
            <a:defRPr/>
          </a:pPr>
          <a:endParaRPr lang="en-US" sz="1400" b="1" dirty="0">
            <a:solidFill>
              <a:schemeClr val="accent2"/>
            </a:solidFill>
            <a:effectLst/>
          </a:endParaRPr>
        </a:p>
        <a:p xmlns:a="http://schemas.openxmlformats.org/drawingml/2006/main">
          <a:endParaRPr lang="en-US" sz="1400" b="1" dirty="0">
            <a:cs typeface="Arial" panose="020B0604020202020204" pitchFamily="34" charset="0"/>
          </a:endParaRPr>
        </a:p>
        <a:p xmlns:a="http://schemas.openxmlformats.org/drawingml/2006/main">
          <a:endParaRPr lang="en-US" sz="1400" b="1" dirty="0" smtClean="0">
            <a:cs typeface="Arial" panose="020B0604020202020204" pitchFamily="34" charset="0"/>
          </a:endParaRPr>
        </a:p>
        <a:p xmlns:a="http://schemas.openxmlformats.org/drawingml/2006/main">
          <a:endParaRPr lang="en-US" sz="1400" b="1" dirty="0">
            <a:cs typeface="Arial" panose="020B0604020202020204" pitchFamily="34" charset="0"/>
          </a:endParaRPr>
        </a:p>
        <a:p xmlns:a="http://schemas.openxmlformats.org/drawingml/2006/main">
          <a:r>
            <a:rPr lang="en-US" sz="1400" b="1" dirty="0">
              <a:cs typeface="Arial" panose="020B0604020202020204" pitchFamily="34" charset="0"/>
            </a:rPr>
            <a:t>coal</a:t>
          </a:r>
        </a:p>
      </cdr:txBody>
    </cdr:sp>
  </cdr:relSizeAnchor>
  <cdr:relSizeAnchor xmlns:cdr="http://schemas.openxmlformats.org/drawingml/2006/chartDrawing">
    <cdr:from>
      <cdr:x>0.32734</cdr:x>
      <cdr:y>0.11796</cdr:y>
    </cdr:from>
    <cdr:to>
      <cdr:x>0.33127</cdr:x>
      <cdr:y>0.88503</cdr:y>
    </cdr:to>
    <cdr:cxnSp macro="">
      <cdr:nvCxnSpPr>
        <cdr:cNvPr id="3" name="Straight Connector 2"/>
        <cdr:cNvCxnSpPr/>
      </cdr:nvCxnSpPr>
      <cdr:spPr bwMode="auto">
        <a:xfrm xmlns:a="http://schemas.openxmlformats.org/drawingml/2006/main" flipH="1" flipV="1">
          <a:off x="1406179" y="419099"/>
          <a:ext cx="16882" cy="2725257"/>
        </a:xfrm>
        <a:prstGeom xmlns:a="http://schemas.openxmlformats.org/drawingml/2006/main" prst="line">
          <a:avLst/>
        </a:prstGeom>
        <a:solidFill xmlns:a="http://schemas.openxmlformats.org/drawingml/2006/main">
          <a:schemeClr val="accent1"/>
        </a:solidFill>
        <a:ln xmlns:a="http://schemas.openxmlformats.org/drawingml/2006/main" w="12700" cap="flat" cmpd="sng" algn="ctr">
          <a:solidFill>
            <a:schemeClr val="bg1">
              <a:lumMod val="65000"/>
            </a:schemeClr>
          </a:solidFill>
          <a:prstDash val="lgDash"/>
          <a:round/>
          <a:headEnd type="none" w="med" len="med"/>
          <a:tailEnd type="none" w="med" len="med"/>
        </a:ln>
        <a:effectLst xmlns:a="http://schemas.openxmlformats.org/drawingml/2006/main"/>
      </cdr:spPr>
    </cdr:cxnSp>
  </cdr:relSizeAnchor>
  <cdr:relSizeAnchor xmlns:cdr="http://schemas.openxmlformats.org/drawingml/2006/chartDrawing">
    <cdr:from>
      <cdr:x>0.26386</cdr:x>
      <cdr:y>0.02275</cdr:y>
    </cdr:from>
    <cdr:to>
      <cdr:x>0.42935</cdr:x>
      <cdr:y>0.09963</cdr:y>
    </cdr:to>
    <cdr:sp macro="" textlink="">
      <cdr:nvSpPr>
        <cdr:cNvPr id="4" name="TextBox 3"/>
        <cdr:cNvSpPr txBox="1"/>
      </cdr:nvSpPr>
      <cdr:spPr>
        <a:xfrm xmlns:a="http://schemas.openxmlformats.org/drawingml/2006/main">
          <a:off x="1133475" y="80820"/>
          <a:ext cx="710929" cy="273144"/>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1400" b="1" dirty="0" smtClean="0"/>
            <a:t>2015</a:t>
          </a:r>
          <a:endParaRPr lang="en-US" sz="1400" b="1" dirty="0"/>
        </a:p>
      </cdr:txBody>
    </cdr:sp>
  </cdr:relSizeAnchor>
</c:userShapes>
</file>

<file path=ppt/drawings/drawing44.xml><?xml version="1.0" encoding="utf-8"?>
<c:userShapes xmlns:c="http://schemas.openxmlformats.org/drawingml/2006/chart">
  <cdr:relSizeAnchor xmlns:cdr="http://schemas.openxmlformats.org/drawingml/2006/chartDrawing">
    <cdr:from>
      <cdr:x>0.71296</cdr:x>
      <cdr:y>0.30063</cdr:y>
    </cdr:from>
    <cdr:to>
      <cdr:x>0.9925</cdr:x>
      <cdr:y>0.82749</cdr:y>
    </cdr:to>
    <cdr:sp macro="" textlink="">
      <cdr:nvSpPr>
        <cdr:cNvPr id="2" name="TextBox 1"/>
        <cdr:cNvSpPr txBox="1"/>
      </cdr:nvSpPr>
      <cdr:spPr>
        <a:xfrm xmlns:a="http://schemas.openxmlformats.org/drawingml/2006/main">
          <a:off x="2947270" y="1093185"/>
          <a:ext cx="1155576" cy="1915867"/>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400" b="1" dirty="0">
              <a:solidFill>
                <a:schemeClr val="accent2"/>
              </a:solidFill>
              <a:latin typeface="Arial" panose="020B0604020202020204" pitchFamily="34" charset="0"/>
              <a:cs typeface="Arial" panose="020B0604020202020204" pitchFamily="34" charset="0"/>
            </a:rPr>
            <a:t>other</a:t>
          </a:r>
        </a:p>
        <a:p xmlns:a="http://schemas.openxmlformats.org/drawingml/2006/main">
          <a:endParaRPr lang="en-US" sz="1400" b="1" dirty="0">
            <a:solidFill>
              <a:schemeClr val="accent4"/>
            </a:solidFill>
            <a:latin typeface="Arial" panose="020B0604020202020204" pitchFamily="34" charset="0"/>
            <a:cs typeface="Arial" panose="020B0604020202020204" pitchFamily="34" charset="0"/>
          </a:endParaRPr>
        </a:p>
        <a:p xmlns:a="http://schemas.openxmlformats.org/drawingml/2006/main">
          <a:pPr>
            <a:lnSpc>
              <a:spcPts val="900"/>
            </a:lnSpc>
          </a:pPr>
          <a:endParaRPr lang="en-US" sz="1400" b="1" dirty="0">
            <a:solidFill>
              <a:schemeClr val="accent4"/>
            </a:solidFill>
            <a:latin typeface="Arial" panose="020B0604020202020204" pitchFamily="34" charset="0"/>
            <a:cs typeface="Arial" panose="020B0604020202020204" pitchFamily="34" charset="0"/>
          </a:endParaRPr>
        </a:p>
        <a:p xmlns:a="http://schemas.openxmlformats.org/drawingml/2006/main">
          <a:r>
            <a:rPr lang="en-US" sz="1400" b="1" dirty="0" smtClean="0">
              <a:solidFill>
                <a:schemeClr val="accent4"/>
              </a:solidFill>
              <a:latin typeface="Arial" panose="020B0604020202020204" pitchFamily="34" charset="0"/>
              <a:cs typeface="Arial" panose="020B0604020202020204" pitchFamily="34" charset="0"/>
            </a:rPr>
            <a:t>Solar</a:t>
          </a:r>
        </a:p>
        <a:p xmlns:a="http://schemas.openxmlformats.org/drawingml/2006/main">
          <a:endParaRPr lang="en-US" sz="600" b="1" dirty="0">
            <a:solidFill>
              <a:schemeClr val="accent4"/>
            </a:solidFill>
            <a:latin typeface="Arial" panose="020B0604020202020204" pitchFamily="34" charset="0"/>
            <a:cs typeface="Arial" panose="020B0604020202020204" pitchFamily="34" charset="0"/>
          </a:endParaRPr>
        </a:p>
        <a:p xmlns:a="http://schemas.openxmlformats.org/drawingml/2006/main">
          <a:endParaRPr lang="en-US" sz="600" b="1" dirty="0">
            <a:solidFill>
              <a:schemeClr val="accent5">
                <a:lumMod val="75000"/>
              </a:schemeClr>
            </a:solidFill>
            <a:latin typeface="Arial" panose="020B0604020202020204" pitchFamily="34" charset="0"/>
            <a:cs typeface="Arial" panose="020B0604020202020204" pitchFamily="34" charset="0"/>
          </a:endParaRPr>
        </a:p>
        <a:p xmlns:a="http://schemas.openxmlformats.org/drawingml/2006/main">
          <a:r>
            <a:rPr lang="en-US" sz="1400" b="1" dirty="0">
              <a:solidFill>
                <a:schemeClr val="accent5">
                  <a:lumMod val="75000"/>
                </a:schemeClr>
              </a:solidFill>
              <a:latin typeface="Arial" panose="020B0604020202020204" pitchFamily="34" charset="0"/>
              <a:cs typeface="Arial" panose="020B0604020202020204" pitchFamily="34" charset="0"/>
            </a:rPr>
            <a:t>geothermal</a:t>
          </a:r>
        </a:p>
        <a:p xmlns:a="http://schemas.openxmlformats.org/drawingml/2006/main">
          <a:pPr marL="0" marR="0" lvl="0" indent="0" defTabSz="914400" eaLnBrk="1" fontAlgn="auto" latinLnBrk="0" hangingPunct="1">
            <a:lnSpc>
              <a:spcPct val="100000"/>
            </a:lnSpc>
            <a:spcBef>
              <a:spcPts val="0"/>
            </a:spcBef>
            <a:spcAft>
              <a:spcPts val="0"/>
            </a:spcAft>
            <a:buClrTx/>
            <a:buSzTx/>
            <a:buFontTx/>
            <a:buNone/>
            <a:tabLst/>
            <a:defRPr/>
          </a:pPr>
          <a:r>
            <a:rPr lang="en-US" sz="1400" b="1" dirty="0">
              <a:solidFill>
                <a:schemeClr val="tx2"/>
              </a:solidFill>
              <a:latin typeface="Arial" panose="020B0604020202020204" pitchFamily="34" charset="0"/>
              <a:cs typeface="Arial" panose="020B0604020202020204" pitchFamily="34" charset="0"/>
            </a:rPr>
            <a:t>w</a:t>
          </a:r>
          <a:r>
            <a:rPr lang="en-US" sz="1400" b="1" dirty="0" smtClean="0">
              <a:solidFill>
                <a:schemeClr val="tx2"/>
              </a:solidFill>
              <a:effectLst/>
              <a:latin typeface="Arial" panose="020B0604020202020204" pitchFamily="34" charset="0"/>
              <a:cs typeface="Arial" panose="020B0604020202020204" pitchFamily="34" charset="0"/>
            </a:rPr>
            <a:t>ind</a:t>
          </a:r>
          <a:endParaRPr lang="en-US" sz="1400" dirty="0">
            <a:solidFill>
              <a:schemeClr val="tx2"/>
            </a:solidFill>
            <a:latin typeface="Arial" panose="020B0604020202020204" pitchFamily="34" charset="0"/>
            <a:cs typeface="Arial" panose="020B0604020202020204" pitchFamily="34" charset="0"/>
          </a:endParaRPr>
        </a:p>
        <a:p xmlns:a="http://schemas.openxmlformats.org/drawingml/2006/main">
          <a:pPr marL="0" marR="0" lvl="0" indent="0" defTabSz="914400" eaLnBrk="1" fontAlgn="auto" latinLnBrk="0" hangingPunct="1">
            <a:lnSpc>
              <a:spcPct val="100000"/>
            </a:lnSpc>
            <a:spcBef>
              <a:spcPts val="0"/>
            </a:spcBef>
            <a:spcAft>
              <a:spcPts val="0"/>
            </a:spcAft>
            <a:buClrTx/>
            <a:buSzTx/>
            <a:buFontTx/>
            <a:buNone/>
            <a:tabLst/>
            <a:defRPr/>
          </a:pPr>
          <a:endParaRPr lang="en-US" sz="1400" b="1" dirty="0">
            <a:solidFill>
              <a:schemeClr val="tx2">
                <a:lumMod val="75000"/>
                <a:lumOff val="25000"/>
              </a:schemeClr>
            </a:solidFill>
            <a:latin typeface="Arial" panose="020B0604020202020204" pitchFamily="34" charset="0"/>
            <a:cs typeface="Arial" panose="020B0604020202020204" pitchFamily="34" charset="0"/>
          </a:endParaRPr>
        </a:p>
        <a:p xmlns:a="http://schemas.openxmlformats.org/drawingml/2006/main">
          <a:r>
            <a:rPr lang="en-US" sz="1400" b="1" dirty="0">
              <a:solidFill>
                <a:schemeClr val="tx2">
                  <a:lumMod val="75000"/>
                  <a:lumOff val="25000"/>
                </a:schemeClr>
              </a:solidFill>
              <a:latin typeface="Arial" panose="020B0604020202020204" pitchFamily="34" charset="0"/>
              <a:cs typeface="Arial" panose="020B0604020202020204" pitchFamily="34" charset="0"/>
            </a:rPr>
            <a:t>hydropower</a:t>
          </a:r>
        </a:p>
      </cdr:txBody>
    </cdr:sp>
  </cdr:relSizeAnchor>
  <cdr:relSizeAnchor xmlns:cdr="http://schemas.openxmlformats.org/drawingml/2006/chartDrawing">
    <cdr:from>
      <cdr:x>0.29562</cdr:x>
      <cdr:y>0.15551</cdr:y>
    </cdr:from>
    <cdr:to>
      <cdr:x>0.29562</cdr:x>
      <cdr:y>0.89942</cdr:y>
    </cdr:to>
    <cdr:cxnSp macro="">
      <cdr:nvCxnSpPr>
        <cdr:cNvPr id="3" name="Straight Connector 2"/>
        <cdr:cNvCxnSpPr/>
      </cdr:nvCxnSpPr>
      <cdr:spPr bwMode="auto">
        <a:xfrm xmlns:a="http://schemas.openxmlformats.org/drawingml/2006/main" flipV="1">
          <a:off x="1222057" y="565500"/>
          <a:ext cx="0" cy="2705101"/>
        </a:xfrm>
        <a:prstGeom xmlns:a="http://schemas.openxmlformats.org/drawingml/2006/main" prst="line">
          <a:avLst/>
        </a:prstGeom>
        <a:solidFill xmlns:a="http://schemas.openxmlformats.org/drawingml/2006/main">
          <a:schemeClr val="accent1"/>
        </a:solidFill>
        <a:ln xmlns:a="http://schemas.openxmlformats.org/drawingml/2006/main" w="12700" cap="flat" cmpd="sng" algn="ctr">
          <a:solidFill>
            <a:schemeClr val="bg1">
              <a:lumMod val="65000"/>
            </a:schemeClr>
          </a:solidFill>
          <a:prstDash val="lgDash"/>
          <a:round/>
          <a:headEnd type="none" w="med" len="med"/>
          <a:tailEnd type="none" w="med" len="med"/>
        </a:ln>
        <a:effectLst xmlns:a="http://schemas.openxmlformats.org/drawingml/2006/main"/>
      </cdr:spPr>
    </cdr:cxnSp>
  </cdr:relSizeAnchor>
  <cdr:relSizeAnchor xmlns:cdr="http://schemas.openxmlformats.org/drawingml/2006/chartDrawing">
    <cdr:from>
      <cdr:x>0.23035</cdr:x>
      <cdr:y>0.06396</cdr:y>
    </cdr:from>
    <cdr:to>
      <cdr:x>0.38012</cdr:x>
      <cdr:y>0.13907</cdr:y>
    </cdr:to>
    <cdr:sp macro="" textlink="">
      <cdr:nvSpPr>
        <cdr:cNvPr id="4" name="TextBox 1"/>
        <cdr:cNvSpPr txBox="1"/>
      </cdr:nvSpPr>
      <cdr:spPr>
        <a:xfrm xmlns:a="http://schemas.openxmlformats.org/drawingml/2006/main">
          <a:off x="952229" y="232574"/>
          <a:ext cx="619125" cy="273144"/>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400" b="1" dirty="0" smtClean="0"/>
            <a:t>2015</a:t>
          </a:r>
          <a:endParaRPr lang="en-US" sz="1400" b="1" dirty="0"/>
        </a:p>
      </cdr:txBody>
    </cdr:sp>
  </cdr:relSizeAnchor>
</c:userShapes>
</file>

<file path=ppt/drawings/drawing45.xml><?xml version="1.0" encoding="utf-8"?>
<c:userShapes xmlns:c="http://schemas.openxmlformats.org/drawingml/2006/chart">
  <cdr:relSizeAnchor xmlns:cdr="http://schemas.openxmlformats.org/drawingml/2006/chartDrawing">
    <cdr:from>
      <cdr:x>0.7243</cdr:x>
      <cdr:y>0.30586</cdr:y>
    </cdr:from>
    <cdr:to>
      <cdr:x>0.99928</cdr:x>
      <cdr:y>0.90004</cdr:y>
    </cdr:to>
    <cdr:sp macro="" textlink="">
      <cdr:nvSpPr>
        <cdr:cNvPr id="2" name="TextBox 1"/>
        <cdr:cNvSpPr txBox="1"/>
      </cdr:nvSpPr>
      <cdr:spPr>
        <a:xfrm xmlns:a="http://schemas.openxmlformats.org/drawingml/2006/main">
          <a:off x="2994148" y="1112235"/>
          <a:ext cx="1136726" cy="2160634"/>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400" b="1" dirty="0" smtClean="0">
              <a:solidFill>
                <a:schemeClr val="accent2"/>
              </a:solidFill>
              <a:latin typeface="Arial" panose="020B0604020202020204" pitchFamily="34" charset="0"/>
              <a:cs typeface="Arial" panose="020B0604020202020204" pitchFamily="34" charset="0"/>
            </a:rPr>
            <a:t>other</a:t>
          </a:r>
          <a:endParaRPr lang="en-US" sz="1400" b="1" dirty="0">
            <a:solidFill>
              <a:schemeClr val="accent2"/>
            </a:solidFill>
            <a:latin typeface="Arial" panose="020B0604020202020204" pitchFamily="34" charset="0"/>
            <a:cs typeface="Arial" panose="020B0604020202020204" pitchFamily="34" charset="0"/>
          </a:endParaRPr>
        </a:p>
        <a:p xmlns:a="http://schemas.openxmlformats.org/drawingml/2006/main">
          <a:r>
            <a:rPr lang="en-US" sz="1400" b="1" dirty="0">
              <a:solidFill>
                <a:schemeClr val="accent4"/>
              </a:solidFill>
              <a:latin typeface="Arial" panose="020B0604020202020204" pitchFamily="34" charset="0"/>
              <a:cs typeface="Arial" panose="020B0604020202020204" pitchFamily="34" charset="0"/>
            </a:rPr>
            <a:t>solar</a:t>
          </a:r>
        </a:p>
        <a:p xmlns:a="http://schemas.openxmlformats.org/drawingml/2006/main">
          <a:r>
            <a:rPr lang="en-US" sz="1400" b="1" dirty="0">
              <a:solidFill>
                <a:schemeClr val="accent5"/>
              </a:solidFill>
              <a:latin typeface="Arial" panose="020B0604020202020204" pitchFamily="34" charset="0"/>
              <a:cs typeface="Arial" panose="020B0604020202020204" pitchFamily="34" charset="0"/>
            </a:rPr>
            <a:t>geothermal</a:t>
          </a:r>
        </a:p>
        <a:p xmlns:a="http://schemas.openxmlformats.org/drawingml/2006/main">
          <a:endParaRPr lang="en-US" sz="600" b="1" dirty="0">
            <a:solidFill>
              <a:schemeClr val="accent4"/>
            </a:solidFill>
            <a:latin typeface="Arial" panose="020B0604020202020204" pitchFamily="34" charset="0"/>
            <a:cs typeface="Arial" panose="020B0604020202020204" pitchFamily="34" charset="0"/>
          </a:endParaRPr>
        </a:p>
        <a:p xmlns:a="http://schemas.openxmlformats.org/drawingml/2006/main">
          <a:pPr marL="0" marR="0" lvl="0" indent="0" defTabSz="914400" eaLnBrk="1" fontAlgn="auto" latinLnBrk="0" hangingPunct="1">
            <a:lnSpc>
              <a:spcPct val="100000"/>
            </a:lnSpc>
            <a:spcBef>
              <a:spcPts val="0"/>
            </a:spcBef>
            <a:spcAft>
              <a:spcPts val="0"/>
            </a:spcAft>
            <a:buClrTx/>
            <a:buSzTx/>
            <a:buFontTx/>
            <a:buNone/>
            <a:tabLst/>
            <a:defRPr/>
          </a:pPr>
          <a:r>
            <a:rPr lang="en-US" sz="1400" b="1" dirty="0">
              <a:solidFill>
                <a:schemeClr val="tx2"/>
              </a:solidFill>
              <a:effectLst/>
              <a:latin typeface="Arial" panose="020B0604020202020204" pitchFamily="34" charset="0"/>
              <a:cs typeface="Arial" panose="020B0604020202020204" pitchFamily="34" charset="0"/>
            </a:rPr>
            <a:t>wind</a:t>
          </a:r>
          <a:endParaRPr lang="en-US" sz="1400" dirty="0">
            <a:solidFill>
              <a:schemeClr val="tx2"/>
            </a:solidFill>
            <a:effectLst/>
            <a:latin typeface="Arial" panose="020B0604020202020204" pitchFamily="34" charset="0"/>
            <a:cs typeface="Arial" panose="020B0604020202020204" pitchFamily="34" charset="0"/>
          </a:endParaRPr>
        </a:p>
        <a:p xmlns:a="http://schemas.openxmlformats.org/drawingml/2006/main">
          <a:endParaRPr lang="en-US" sz="1400" b="1" dirty="0">
            <a:solidFill>
              <a:schemeClr val="tx2">
                <a:lumMod val="75000"/>
                <a:lumOff val="25000"/>
              </a:schemeClr>
            </a:solidFill>
            <a:latin typeface="Arial" panose="020B0604020202020204" pitchFamily="34" charset="0"/>
            <a:cs typeface="Arial" panose="020B0604020202020204" pitchFamily="34" charset="0"/>
          </a:endParaRPr>
        </a:p>
        <a:p xmlns:a="http://schemas.openxmlformats.org/drawingml/2006/main">
          <a:endParaRPr lang="en-US" sz="600" b="1" dirty="0" smtClean="0">
            <a:solidFill>
              <a:schemeClr val="tx2">
                <a:lumMod val="75000"/>
                <a:lumOff val="25000"/>
              </a:schemeClr>
            </a:solidFill>
            <a:latin typeface="Arial" panose="020B0604020202020204" pitchFamily="34" charset="0"/>
            <a:cs typeface="Arial" panose="020B0604020202020204" pitchFamily="34" charset="0"/>
          </a:endParaRPr>
        </a:p>
        <a:p xmlns:a="http://schemas.openxmlformats.org/drawingml/2006/main">
          <a:endParaRPr lang="en-US" sz="600" b="1" dirty="0">
            <a:solidFill>
              <a:schemeClr val="tx2">
                <a:lumMod val="75000"/>
                <a:lumOff val="25000"/>
              </a:schemeClr>
            </a:solidFill>
            <a:latin typeface="Arial" panose="020B0604020202020204" pitchFamily="34" charset="0"/>
            <a:cs typeface="Arial" panose="020B0604020202020204" pitchFamily="34" charset="0"/>
          </a:endParaRPr>
        </a:p>
        <a:p xmlns:a="http://schemas.openxmlformats.org/drawingml/2006/main">
          <a:endParaRPr lang="en-US" sz="600" b="1" dirty="0" smtClean="0">
            <a:solidFill>
              <a:schemeClr val="tx2">
                <a:lumMod val="75000"/>
                <a:lumOff val="25000"/>
              </a:schemeClr>
            </a:solidFill>
            <a:latin typeface="Arial" panose="020B0604020202020204" pitchFamily="34" charset="0"/>
            <a:cs typeface="Arial" panose="020B0604020202020204" pitchFamily="34" charset="0"/>
          </a:endParaRPr>
        </a:p>
        <a:p xmlns:a="http://schemas.openxmlformats.org/drawingml/2006/main">
          <a:endParaRPr lang="en-US" sz="600" b="1" dirty="0">
            <a:solidFill>
              <a:schemeClr val="tx2">
                <a:lumMod val="75000"/>
                <a:lumOff val="25000"/>
              </a:schemeClr>
            </a:solidFill>
            <a:latin typeface="Arial" panose="020B0604020202020204" pitchFamily="34" charset="0"/>
            <a:cs typeface="Arial" panose="020B0604020202020204" pitchFamily="34" charset="0"/>
          </a:endParaRPr>
        </a:p>
        <a:p xmlns:a="http://schemas.openxmlformats.org/drawingml/2006/main">
          <a:r>
            <a:rPr lang="en-US" sz="1400" b="1" dirty="0">
              <a:solidFill>
                <a:schemeClr val="tx2">
                  <a:lumMod val="75000"/>
                  <a:lumOff val="25000"/>
                </a:schemeClr>
              </a:solidFill>
              <a:latin typeface="Arial" panose="020B0604020202020204" pitchFamily="34" charset="0"/>
              <a:cs typeface="Arial" panose="020B0604020202020204" pitchFamily="34" charset="0"/>
            </a:rPr>
            <a:t>hydropower</a:t>
          </a:r>
        </a:p>
      </cdr:txBody>
    </cdr:sp>
  </cdr:relSizeAnchor>
  <cdr:relSizeAnchor xmlns:cdr="http://schemas.openxmlformats.org/drawingml/2006/chartDrawing">
    <cdr:from>
      <cdr:x>0.31452</cdr:x>
      <cdr:y>0.10628</cdr:y>
    </cdr:from>
    <cdr:to>
      <cdr:x>0.32137</cdr:x>
      <cdr:y>0.92374</cdr:y>
    </cdr:to>
    <cdr:cxnSp macro="">
      <cdr:nvCxnSpPr>
        <cdr:cNvPr id="4" name="Straight Connector 3"/>
        <cdr:cNvCxnSpPr/>
      </cdr:nvCxnSpPr>
      <cdr:spPr bwMode="auto">
        <a:xfrm xmlns:a="http://schemas.openxmlformats.org/drawingml/2006/main" flipH="1" flipV="1">
          <a:off x="1300162" y="386462"/>
          <a:ext cx="28329" cy="2972587"/>
        </a:xfrm>
        <a:prstGeom xmlns:a="http://schemas.openxmlformats.org/drawingml/2006/main" prst="line">
          <a:avLst/>
        </a:prstGeom>
        <a:solidFill xmlns:a="http://schemas.openxmlformats.org/drawingml/2006/main">
          <a:schemeClr val="accent1"/>
        </a:solidFill>
        <a:ln xmlns:a="http://schemas.openxmlformats.org/drawingml/2006/main" w="12700" cap="flat" cmpd="sng" algn="ctr">
          <a:solidFill>
            <a:schemeClr val="bg1">
              <a:lumMod val="65000"/>
            </a:schemeClr>
          </a:solidFill>
          <a:prstDash val="lgDash"/>
          <a:round/>
          <a:headEnd type="none" w="med" len="med"/>
          <a:tailEnd type="none" w="med" len="med"/>
        </a:ln>
        <a:effectLst xmlns:a="http://schemas.openxmlformats.org/drawingml/2006/main"/>
      </cdr:spPr>
    </cdr:cxnSp>
  </cdr:relSizeAnchor>
  <cdr:relSizeAnchor xmlns:cdr="http://schemas.openxmlformats.org/drawingml/2006/chartDrawing">
    <cdr:from>
      <cdr:x>0.23992</cdr:x>
      <cdr:y>0.02164</cdr:y>
    </cdr:from>
    <cdr:to>
      <cdr:x>0.38508</cdr:x>
      <cdr:y>0.10628</cdr:y>
    </cdr:to>
    <cdr:sp macro="" textlink="">
      <cdr:nvSpPr>
        <cdr:cNvPr id="6" name="TextBox 4"/>
        <cdr:cNvSpPr txBox="1"/>
      </cdr:nvSpPr>
      <cdr:spPr>
        <a:xfrm xmlns:a="http://schemas.openxmlformats.org/drawingml/2006/main">
          <a:off x="991778" y="78684"/>
          <a:ext cx="600075" cy="307777"/>
        </a:xfrm>
        <a:prstGeom xmlns:a="http://schemas.openxmlformats.org/drawingml/2006/main" prst="rect">
          <a:avLst/>
        </a:prstGeom>
        <a:noFill xmlns:a="http://schemas.openxmlformats.org/drawingml/2006/main"/>
      </cdr:spPr>
      <cdr:txBody>
        <a:bodyPr xmlns:a="http://schemas.openxmlformats.org/drawingml/2006/main" wrap="square" rtlCol="0">
          <a:spAutoFit/>
        </a:bodyPr>
        <a:lstStyle xmlns:a="http://schemas.openxmlformats.org/drawingml/2006/main">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r>
            <a:rPr lang="en-US" sz="1400" b="1" dirty="0" smtClean="0"/>
            <a:t>2015</a:t>
          </a:r>
          <a:endParaRPr lang="en-US" sz="1400" b="1" dirty="0"/>
        </a:p>
      </cdr:txBody>
    </cdr:sp>
  </cdr:relSizeAnchor>
</c:userShapes>
</file>

<file path=ppt/drawings/drawing46.xml><?xml version="1.0" encoding="utf-8"?>
<c:userShapes xmlns:c="http://schemas.openxmlformats.org/drawingml/2006/chart">
  <cdr:relSizeAnchor xmlns:cdr="http://schemas.openxmlformats.org/drawingml/2006/chartDrawing">
    <cdr:from>
      <cdr:x>0.71929</cdr:x>
      <cdr:y>0.17708</cdr:y>
    </cdr:from>
    <cdr:to>
      <cdr:x>0.99305</cdr:x>
      <cdr:y>0.89757</cdr:y>
    </cdr:to>
    <cdr:sp macro="" textlink="">
      <cdr:nvSpPr>
        <cdr:cNvPr id="2" name="TextBox 1"/>
        <cdr:cNvSpPr txBox="1"/>
      </cdr:nvSpPr>
      <cdr:spPr>
        <a:xfrm xmlns:a="http://schemas.openxmlformats.org/drawingml/2006/main">
          <a:off x="2870668" y="647700"/>
          <a:ext cx="1092570" cy="2635252"/>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pPr marL="0" marR="0" lvl="0" indent="0" defTabSz="914400" eaLnBrk="1" fontAlgn="auto" latinLnBrk="0" hangingPunct="1">
            <a:lnSpc>
              <a:spcPct val="100000"/>
            </a:lnSpc>
            <a:spcBef>
              <a:spcPts val="0"/>
            </a:spcBef>
            <a:spcAft>
              <a:spcPts val="0"/>
            </a:spcAft>
            <a:buClrTx/>
            <a:buSzTx/>
            <a:buFontTx/>
            <a:buNone/>
            <a:tabLst/>
            <a:defRPr/>
          </a:pPr>
          <a:r>
            <a:rPr lang="en-US" sz="1400" b="1" baseline="0" dirty="0">
              <a:solidFill>
                <a:schemeClr val="accent5"/>
              </a:solidFill>
              <a:effectLst/>
              <a:latin typeface="Arial" panose="020B0604020202020204" pitchFamily="34" charset="0"/>
              <a:cs typeface="Arial" panose="020B0604020202020204" pitchFamily="34" charset="0"/>
            </a:rPr>
            <a:t>nuclear</a:t>
          </a:r>
        </a:p>
        <a:p xmlns:a="http://schemas.openxmlformats.org/drawingml/2006/main">
          <a:endParaRPr lang="en-US" sz="600" b="1" baseline="0" dirty="0" smtClean="0">
            <a:solidFill>
              <a:schemeClr val="accent3"/>
            </a:solidFill>
            <a:latin typeface="Arial" panose="020B0604020202020204" pitchFamily="34" charset="0"/>
            <a:cs typeface="Arial" panose="020B0604020202020204" pitchFamily="34" charset="0"/>
          </a:endParaRPr>
        </a:p>
        <a:p xmlns:a="http://schemas.openxmlformats.org/drawingml/2006/main">
          <a:endParaRPr lang="en-US" sz="600" b="1" dirty="0">
            <a:solidFill>
              <a:schemeClr val="accent3"/>
            </a:solidFill>
            <a:latin typeface="Arial" panose="020B0604020202020204" pitchFamily="34" charset="0"/>
            <a:cs typeface="Arial" panose="020B0604020202020204" pitchFamily="34" charset="0"/>
          </a:endParaRPr>
        </a:p>
        <a:p xmlns:a="http://schemas.openxmlformats.org/drawingml/2006/main">
          <a:endParaRPr lang="en-US" sz="600" b="1" baseline="0" dirty="0" smtClean="0">
            <a:solidFill>
              <a:schemeClr val="accent3"/>
            </a:solidFill>
            <a:latin typeface="Arial" panose="020B0604020202020204" pitchFamily="34" charset="0"/>
            <a:cs typeface="Arial" panose="020B0604020202020204" pitchFamily="34" charset="0"/>
          </a:endParaRPr>
        </a:p>
        <a:p xmlns:a="http://schemas.openxmlformats.org/drawingml/2006/main">
          <a:endParaRPr lang="en-US" sz="600" b="1" baseline="0" dirty="0">
            <a:solidFill>
              <a:schemeClr val="accent3"/>
            </a:solidFill>
            <a:latin typeface="Arial" panose="020B0604020202020204" pitchFamily="34" charset="0"/>
            <a:cs typeface="Arial" panose="020B0604020202020204" pitchFamily="34" charset="0"/>
          </a:endParaRPr>
        </a:p>
        <a:p xmlns:a="http://schemas.openxmlformats.org/drawingml/2006/main">
          <a:pPr marL="0" marR="0" lvl="0" indent="0" defTabSz="914400" eaLnBrk="1" fontAlgn="auto" latinLnBrk="0" hangingPunct="1">
            <a:lnSpc>
              <a:spcPct val="100000"/>
            </a:lnSpc>
            <a:spcBef>
              <a:spcPts val="0"/>
            </a:spcBef>
            <a:spcAft>
              <a:spcPts val="0"/>
            </a:spcAft>
            <a:buClrTx/>
            <a:buSzTx/>
            <a:buFontTx/>
            <a:buNone/>
            <a:tabLst/>
            <a:defRPr/>
          </a:pPr>
          <a:r>
            <a:rPr lang="en-US" sz="1400" b="1" baseline="0" dirty="0">
              <a:solidFill>
                <a:schemeClr val="accent1"/>
              </a:solidFill>
              <a:effectLst/>
              <a:latin typeface="Arial" panose="020B0604020202020204" pitchFamily="34" charset="0"/>
              <a:cs typeface="Arial" panose="020B0604020202020204" pitchFamily="34" charset="0"/>
            </a:rPr>
            <a:t>natural gas</a:t>
          </a:r>
          <a:endParaRPr lang="en-US" sz="1400" baseline="0" dirty="0">
            <a:solidFill>
              <a:schemeClr val="accent1"/>
            </a:solidFill>
            <a:effectLst/>
            <a:latin typeface="Arial" panose="020B0604020202020204" pitchFamily="34" charset="0"/>
            <a:cs typeface="Arial" panose="020B0604020202020204" pitchFamily="34" charset="0"/>
          </a:endParaRPr>
        </a:p>
        <a:p xmlns:a="http://schemas.openxmlformats.org/drawingml/2006/main">
          <a:endParaRPr lang="en-US" sz="1400" b="1" baseline="0" dirty="0">
            <a:solidFill>
              <a:schemeClr val="accent3"/>
            </a:solidFill>
            <a:latin typeface="Arial" panose="020B0604020202020204" pitchFamily="34" charset="0"/>
            <a:cs typeface="Arial" panose="020B0604020202020204" pitchFamily="34" charset="0"/>
          </a:endParaRPr>
        </a:p>
        <a:p xmlns:a="http://schemas.openxmlformats.org/drawingml/2006/main">
          <a:endParaRPr lang="en-US" sz="1400" b="1" baseline="0" dirty="0">
            <a:solidFill>
              <a:schemeClr val="accent3"/>
            </a:solidFill>
            <a:latin typeface="Arial" panose="020B0604020202020204" pitchFamily="34" charset="0"/>
            <a:cs typeface="Arial" panose="020B0604020202020204" pitchFamily="34" charset="0"/>
          </a:endParaRPr>
        </a:p>
        <a:p xmlns:a="http://schemas.openxmlformats.org/drawingml/2006/main">
          <a:endParaRPr lang="en-US" sz="600" b="1" baseline="0" dirty="0" smtClean="0">
            <a:solidFill>
              <a:schemeClr val="accent3"/>
            </a:solidFill>
            <a:latin typeface="Arial" panose="020B0604020202020204" pitchFamily="34" charset="0"/>
            <a:cs typeface="Arial" panose="020B0604020202020204" pitchFamily="34" charset="0"/>
          </a:endParaRPr>
        </a:p>
        <a:p xmlns:a="http://schemas.openxmlformats.org/drawingml/2006/main">
          <a:endParaRPr lang="en-US" sz="600" b="1" baseline="0" dirty="0">
            <a:solidFill>
              <a:schemeClr val="accent3"/>
            </a:solidFill>
            <a:latin typeface="Arial" panose="020B0604020202020204" pitchFamily="34" charset="0"/>
            <a:cs typeface="Arial" panose="020B0604020202020204" pitchFamily="34" charset="0"/>
          </a:endParaRPr>
        </a:p>
        <a:p xmlns:a="http://schemas.openxmlformats.org/drawingml/2006/main">
          <a:r>
            <a:rPr lang="en-US" sz="1400" b="1" baseline="0" dirty="0">
              <a:solidFill>
                <a:schemeClr val="accent3"/>
              </a:solidFill>
              <a:latin typeface="Arial" panose="020B0604020202020204" pitchFamily="34" charset="0"/>
              <a:cs typeface="Arial" panose="020B0604020202020204" pitchFamily="34" charset="0"/>
            </a:rPr>
            <a:t>renewables</a:t>
          </a:r>
        </a:p>
        <a:p xmlns:a="http://schemas.openxmlformats.org/drawingml/2006/main">
          <a:pPr marL="0" marR="0" lvl="0" indent="0" defTabSz="914400" eaLnBrk="1" fontAlgn="auto" latinLnBrk="0" hangingPunct="1">
            <a:lnSpc>
              <a:spcPct val="100000"/>
            </a:lnSpc>
            <a:spcBef>
              <a:spcPts val="0"/>
            </a:spcBef>
            <a:spcAft>
              <a:spcPts val="0"/>
            </a:spcAft>
            <a:buClrTx/>
            <a:buSzTx/>
            <a:buFontTx/>
            <a:buNone/>
            <a:tabLst/>
            <a:defRPr/>
          </a:pPr>
          <a:endParaRPr lang="en-US" sz="600" b="1" dirty="0">
            <a:solidFill>
              <a:schemeClr val="accent2"/>
            </a:solidFill>
            <a:latin typeface="Arial" panose="020B0604020202020204" pitchFamily="34" charset="0"/>
            <a:cs typeface="Arial" panose="020B0604020202020204" pitchFamily="34" charset="0"/>
          </a:endParaRPr>
        </a:p>
        <a:p xmlns:a="http://schemas.openxmlformats.org/drawingml/2006/main">
          <a:pPr marL="0" marR="0" lvl="0" indent="0" defTabSz="914400" eaLnBrk="1" fontAlgn="auto" latinLnBrk="0" hangingPunct="1">
            <a:lnSpc>
              <a:spcPct val="100000"/>
            </a:lnSpc>
            <a:spcBef>
              <a:spcPts val="0"/>
            </a:spcBef>
            <a:spcAft>
              <a:spcPts val="0"/>
            </a:spcAft>
            <a:buClrTx/>
            <a:buSzTx/>
            <a:buFontTx/>
            <a:buNone/>
            <a:tabLst/>
            <a:defRPr/>
          </a:pPr>
          <a:endParaRPr lang="en-US" sz="600" b="1" baseline="0" dirty="0" smtClean="0">
            <a:solidFill>
              <a:schemeClr val="accent2"/>
            </a:solidFill>
            <a:effectLst/>
            <a:latin typeface="Arial" panose="020B0604020202020204" pitchFamily="34" charset="0"/>
            <a:cs typeface="Arial" panose="020B0604020202020204" pitchFamily="34" charset="0"/>
          </a:endParaRPr>
        </a:p>
        <a:p xmlns:a="http://schemas.openxmlformats.org/drawingml/2006/main">
          <a:pPr marL="0" marR="0" lvl="0" indent="0" defTabSz="914400" eaLnBrk="1" fontAlgn="auto" latinLnBrk="0" hangingPunct="1">
            <a:lnSpc>
              <a:spcPct val="100000"/>
            </a:lnSpc>
            <a:spcBef>
              <a:spcPts val="0"/>
            </a:spcBef>
            <a:spcAft>
              <a:spcPts val="0"/>
            </a:spcAft>
            <a:buClrTx/>
            <a:buSzTx/>
            <a:buFontTx/>
            <a:buNone/>
            <a:tabLst/>
            <a:defRPr/>
          </a:pPr>
          <a:endParaRPr lang="en-US" sz="600" b="1" baseline="0" dirty="0">
            <a:solidFill>
              <a:schemeClr val="accent2"/>
            </a:solidFill>
            <a:effectLst/>
            <a:latin typeface="Arial" panose="020B0604020202020204" pitchFamily="34" charset="0"/>
            <a:cs typeface="Arial" panose="020B0604020202020204" pitchFamily="34" charset="0"/>
          </a:endParaRPr>
        </a:p>
        <a:p xmlns:a="http://schemas.openxmlformats.org/drawingml/2006/main">
          <a:pPr marL="0" marR="0" lvl="0" indent="0" defTabSz="914400" eaLnBrk="1" fontAlgn="auto" latinLnBrk="0" hangingPunct="1">
            <a:lnSpc>
              <a:spcPct val="100000"/>
            </a:lnSpc>
            <a:spcBef>
              <a:spcPts val="0"/>
            </a:spcBef>
            <a:spcAft>
              <a:spcPts val="0"/>
            </a:spcAft>
            <a:buClrTx/>
            <a:buSzTx/>
            <a:buFontTx/>
            <a:buNone/>
            <a:tabLst/>
            <a:defRPr/>
          </a:pPr>
          <a:endParaRPr lang="en-US" sz="600" b="1" baseline="0" dirty="0">
            <a:solidFill>
              <a:schemeClr val="accent2"/>
            </a:solidFill>
            <a:effectLst/>
            <a:latin typeface="Arial" panose="020B0604020202020204" pitchFamily="34" charset="0"/>
            <a:cs typeface="Arial" panose="020B0604020202020204" pitchFamily="34" charset="0"/>
          </a:endParaRPr>
        </a:p>
        <a:p xmlns:a="http://schemas.openxmlformats.org/drawingml/2006/main">
          <a:pPr marL="0" marR="0" lvl="0" indent="0" defTabSz="914400" eaLnBrk="1" fontAlgn="auto" latinLnBrk="0" hangingPunct="1">
            <a:lnSpc>
              <a:spcPct val="100000"/>
            </a:lnSpc>
            <a:spcBef>
              <a:spcPts val="0"/>
            </a:spcBef>
            <a:spcAft>
              <a:spcPts val="0"/>
            </a:spcAft>
            <a:buClrTx/>
            <a:buSzTx/>
            <a:buFontTx/>
            <a:buNone/>
            <a:tabLst/>
            <a:defRPr/>
          </a:pPr>
          <a:r>
            <a:rPr lang="en-US" sz="1400" b="1" dirty="0">
              <a:solidFill>
                <a:schemeClr val="accent2"/>
              </a:solidFill>
              <a:latin typeface="Arial" panose="020B0604020202020204" pitchFamily="34" charset="0"/>
              <a:cs typeface="Arial" panose="020B0604020202020204" pitchFamily="34" charset="0"/>
            </a:rPr>
            <a:t>l</a:t>
          </a:r>
          <a:r>
            <a:rPr lang="en-US" sz="1400" b="1" baseline="0" dirty="0" smtClean="0">
              <a:solidFill>
                <a:schemeClr val="accent2"/>
              </a:solidFill>
              <a:effectLst/>
              <a:latin typeface="Arial" panose="020B0604020202020204" pitchFamily="34" charset="0"/>
              <a:cs typeface="Arial" panose="020B0604020202020204" pitchFamily="34" charset="0"/>
            </a:rPr>
            <a:t>iquids</a:t>
          </a:r>
          <a:endParaRPr lang="en-US" sz="1400" dirty="0">
            <a:solidFill>
              <a:schemeClr val="accent2"/>
            </a:solidFill>
            <a:latin typeface="Arial" panose="020B0604020202020204" pitchFamily="34" charset="0"/>
            <a:cs typeface="Arial" panose="020B0604020202020204" pitchFamily="34" charset="0"/>
          </a:endParaRPr>
        </a:p>
        <a:p xmlns:a="http://schemas.openxmlformats.org/drawingml/2006/main">
          <a:pPr marL="0" marR="0" lvl="0" indent="0" defTabSz="914400" eaLnBrk="1" fontAlgn="auto" latinLnBrk="0" hangingPunct="1">
            <a:lnSpc>
              <a:spcPct val="100000"/>
            </a:lnSpc>
            <a:spcBef>
              <a:spcPts val="0"/>
            </a:spcBef>
            <a:spcAft>
              <a:spcPts val="0"/>
            </a:spcAft>
            <a:buClrTx/>
            <a:buSzTx/>
            <a:buFontTx/>
            <a:buNone/>
            <a:tabLst/>
            <a:defRPr/>
          </a:pPr>
          <a:endParaRPr lang="en-US" sz="600" b="1" baseline="0" dirty="0">
            <a:solidFill>
              <a:schemeClr val="accent5"/>
            </a:solidFill>
            <a:latin typeface="Arial" panose="020B0604020202020204" pitchFamily="34" charset="0"/>
            <a:cs typeface="Arial" panose="020B0604020202020204" pitchFamily="34" charset="0"/>
          </a:endParaRPr>
        </a:p>
        <a:p xmlns:a="http://schemas.openxmlformats.org/drawingml/2006/main">
          <a:r>
            <a:rPr lang="en-US" sz="1400" b="1" baseline="0" dirty="0">
              <a:latin typeface="Arial" panose="020B0604020202020204" pitchFamily="34" charset="0"/>
              <a:cs typeface="Arial" panose="020B0604020202020204" pitchFamily="34" charset="0"/>
            </a:rPr>
            <a:t>coal</a:t>
          </a:r>
        </a:p>
      </cdr:txBody>
    </cdr:sp>
  </cdr:relSizeAnchor>
  <cdr:relSizeAnchor xmlns:cdr="http://schemas.openxmlformats.org/drawingml/2006/chartDrawing">
    <cdr:from>
      <cdr:x>0.31531</cdr:x>
      <cdr:y>0.11147</cdr:y>
    </cdr:from>
    <cdr:to>
      <cdr:x>0.31531</cdr:x>
      <cdr:y>0.90921</cdr:y>
    </cdr:to>
    <cdr:cxnSp macro="">
      <cdr:nvCxnSpPr>
        <cdr:cNvPr id="3" name="Straight Connector 2"/>
        <cdr:cNvCxnSpPr/>
      </cdr:nvCxnSpPr>
      <cdr:spPr bwMode="auto">
        <a:xfrm xmlns:a="http://schemas.openxmlformats.org/drawingml/2006/main" flipV="1">
          <a:off x="1327460" y="407702"/>
          <a:ext cx="0" cy="2917817"/>
        </a:xfrm>
        <a:prstGeom xmlns:a="http://schemas.openxmlformats.org/drawingml/2006/main" prst="line">
          <a:avLst/>
        </a:prstGeom>
        <a:solidFill xmlns:a="http://schemas.openxmlformats.org/drawingml/2006/main">
          <a:schemeClr val="accent1"/>
        </a:solidFill>
        <a:ln xmlns:a="http://schemas.openxmlformats.org/drawingml/2006/main" w="12700" cap="flat" cmpd="sng" algn="ctr">
          <a:solidFill>
            <a:schemeClr val="bg1">
              <a:lumMod val="65000"/>
            </a:schemeClr>
          </a:solidFill>
          <a:prstDash val="lgDash"/>
          <a:round/>
          <a:headEnd type="none" w="med" len="med"/>
          <a:tailEnd type="none" w="med" len="med"/>
        </a:ln>
        <a:effectLst xmlns:a="http://schemas.openxmlformats.org/drawingml/2006/main"/>
      </cdr:spPr>
    </cdr:cxnSp>
  </cdr:relSizeAnchor>
</c:userShapes>
</file>

<file path=ppt/drawings/drawing47.xml><?xml version="1.0" encoding="utf-8"?>
<c:userShapes xmlns:c="http://schemas.openxmlformats.org/drawingml/2006/chart">
  <cdr:relSizeAnchor xmlns:cdr="http://schemas.openxmlformats.org/drawingml/2006/chartDrawing">
    <cdr:from>
      <cdr:x>0.1619</cdr:x>
      <cdr:y>0</cdr:y>
    </cdr:from>
    <cdr:to>
      <cdr:x>0.32531</cdr:x>
      <cdr:y>0.06944</cdr:y>
    </cdr:to>
    <cdr:sp macro="" textlink="">
      <cdr:nvSpPr>
        <cdr:cNvPr id="3" name="TextBox 2"/>
        <cdr:cNvSpPr txBox="1"/>
      </cdr:nvSpPr>
      <cdr:spPr>
        <a:xfrm xmlns:a="http://schemas.openxmlformats.org/drawingml/2006/main">
          <a:off x="647699" y="0"/>
          <a:ext cx="653705" cy="248031"/>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400" b="1" dirty="0">
              <a:latin typeface="Arial" panose="020B0604020202020204" pitchFamily="34" charset="0"/>
              <a:cs typeface="Arial" panose="020B0604020202020204" pitchFamily="34" charset="0"/>
            </a:rPr>
            <a:t>2015</a:t>
          </a:r>
        </a:p>
      </cdr:txBody>
    </cdr:sp>
  </cdr:relSizeAnchor>
  <cdr:relSizeAnchor xmlns:cdr="http://schemas.openxmlformats.org/drawingml/2006/chartDrawing">
    <cdr:from>
      <cdr:x>0.23095</cdr:x>
      <cdr:y>0.088</cdr:y>
    </cdr:from>
    <cdr:to>
      <cdr:x>0.23095</cdr:x>
      <cdr:y>0.87627</cdr:y>
    </cdr:to>
    <cdr:cxnSp macro="">
      <cdr:nvCxnSpPr>
        <cdr:cNvPr id="5" name="Straight Connector 4"/>
        <cdr:cNvCxnSpPr/>
      </cdr:nvCxnSpPr>
      <cdr:spPr>
        <a:xfrm xmlns:a="http://schemas.openxmlformats.org/drawingml/2006/main">
          <a:off x="935010" y="314325"/>
          <a:ext cx="0" cy="2815591"/>
        </a:xfrm>
        <a:prstGeom xmlns:a="http://schemas.openxmlformats.org/drawingml/2006/main" prst="line">
          <a:avLst/>
        </a:prstGeom>
        <a:ln xmlns:a="http://schemas.openxmlformats.org/drawingml/2006/main" w="12700">
          <a:solidFill>
            <a:schemeClr val="bg1">
              <a:lumMod val="65000"/>
            </a:schemeClr>
          </a:solidFill>
          <a:prstDash val="lgDash"/>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userShapes>
</file>

<file path=ppt/drawings/drawing48.xml><?xml version="1.0" encoding="utf-8"?>
<c:userShapes xmlns:c="http://schemas.openxmlformats.org/drawingml/2006/chart">
  <cdr:relSizeAnchor xmlns:cdr="http://schemas.openxmlformats.org/drawingml/2006/chartDrawing">
    <cdr:from>
      <cdr:x>0.14981</cdr:x>
      <cdr:y>0.01369</cdr:y>
    </cdr:from>
    <cdr:to>
      <cdr:x>0.33073</cdr:x>
      <cdr:y>0.10397</cdr:y>
    </cdr:to>
    <cdr:sp macro="" textlink="">
      <cdr:nvSpPr>
        <cdr:cNvPr id="4" name="TextBox 3"/>
        <cdr:cNvSpPr txBox="1"/>
      </cdr:nvSpPr>
      <cdr:spPr>
        <a:xfrm xmlns:a="http://schemas.openxmlformats.org/drawingml/2006/main">
          <a:off x="657564" y="48913"/>
          <a:ext cx="794099" cy="322469"/>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400" b="1" dirty="0">
              <a:latin typeface="Arial" panose="020B0604020202020204" pitchFamily="34" charset="0"/>
              <a:cs typeface="Arial" panose="020B0604020202020204" pitchFamily="34" charset="0"/>
            </a:rPr>
            <a:t>2015</a:t>
          </a:r>
        </a:p>
      </cdr:txBody>
    </cdr:sp>
  </cdr:relSizeAnchor>
  <cdr:relSizeAnchor xmlns:cdr="http://schemas.openxmlformats.org/drawingml/2006/chartDrawing">
    <cdr:from>
      <cdr:x>0.21594</cdr:x>
      <cdr:y>0.09112</cdr:y>
    </cdr:from>
    <cdr:to>
      <cdr:x>0.21594</cdr:x>
      <cdr:y>0.88027</cdr:y>
    </cdr:to>
    <cdr:cxnSp macro="">
      <cdr:nvCxnSpPr>
        <cdr:cNvPr id="6" name="Straight Connector 5"/>
        <cdr:cNvCxnSpPr/>
      </cdr:nvCxnSpPr>
      <cdr:spPr>
        <a:xfrm xmlns:a="http://schemas.openxmlformats.org/drawingml/2006/main">
          <a:off x="947814" y="325468"/>
          <a:ext cx="0" cy="2818735"/>
        </a:xfrm>
        <a:prstGeom xmlns:a="http://schemas.openxmlformats.org/drawingml/2006/main" prst="line">
          <a:avLst/>
        </a:prstGeom>
        <a:ln xmlns:a="http://schemas.openxmlformats.org/drawingml/2006/main" w="12700" cmpd="sng">
          <a:solidFill>
            <a:schemeClr val="bg1">
              <a:lumMod val="65000"/>
            </a:schemeClr>
          </a:solidFill>
          <a:prstDash val="lgDash"/>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dr:relSizeAnchor xmlns:cdr="http://schemas.openxmlformats.org/drawingml/2006/chartDrawing">
    <cdr:from>
      <cdr:x>0.74965</cdr:x>
      <cdr:y>0.376</cdr:y>
    </cdr:from>
    <cdr:to>
      <cdr:x>1</cdr:x>
      <cdr:y>1</cdr:y>
    </cdr:to>
    <cdr:sp macro="" textlink="">
      <cdr:nvSpPr>
        <cdr:cNvPr id="5" name="TextBox 1"/>
        <cdr:cNvSpPr txBox="1"/>
      </cdr:nvSpPr>
      <cdr:spPr>
        <a:xfrm xmlns:a="http://schemas.openxmlformats.org/drawingml/2006/main">
          <a:off x="3408249" y="1343025"/>
          <a:ext cx="1138223" cy="2228849"/>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400" b="1" dirty="0">
              <a:solidFill>
                <a:schemeClr val="accent3"/>
              </a:solidFill>
              <a:latin typeface="Arial" panose="020B0604020202020204" pitchFamily="34" charset="0"/>
              <a:cs typeface="Arial" panose="020B0604020202020204" pitchFamily="34" charset="0"/>
            </a:rPr>
            <a:t>renewables</a:t>
          </a:r>
        </a:p>
        <a:p xmlns:a="http://schemas.openxmlformats.org/drawingml/2006/main">
          <a:r>
            <a:rPr lang="en-US" sz="1400" b="1" dirty="0">
              <a:latin typeface="Arial" panose="020B0604020202020204" pitchFamily="34" charset="0"/>
              <a:cs typeface="Arial" panose="020B0604020202020204" pitchFamily="34" charset="0"/>
            </a:rPr>
            <a:t>coal</a:t>
          </a:r>
        </a:p>
        <a:p xmlns:a="http://schemas.openxmlformats.org/drawingml/2006/main">
          <a:r>
            <a:rPr lang="en-US" sz="1400" b="1" dirty="0">
              <a:solidFill>
                <a:schemeClr val="accent2"/>
              </a:solidFill>
              <a:latin typeface="Arial" panose="020B0604020202020204" pitchFamily="34" charset="0"/>
              <a:cs typeface="Arial" panose="020B0604020202020204" pitchFamily="34" charset="0"/>
            </a:rPr>
            <a:t>liquids</a:t>
          </a:r>
        </a:p>
        <a:p xmlns:a="http://schemas.openxmlformats.org/drawingml/2006/main">
          <a:r>
            <a:rPr lang="en-US" sz="1400" b="1" dirty="0">
              <a:solidFill>
                <a:srgbClr val="00B0F0"/>
              </a:solidFill>
              <a:latin typeface="Arial" panose="020B0604020202020204" pitchFamily="34" charset="0"/>
              <a:cs typeface="Arial" panose="020B0604020202020204" pitchFamily="34" charset="0"/>
            </a:rPr>
            <a:t>natural </a:t>
          </a:r>
          <a:r>
            <a:rPr lang="en-US" sz="1400" b="1" baseline="0" dirty="0">
              <a:solidFill>
                <a:srgbClr val="00B0F0"/>
              </a:solidFill>
              <a:latin typeface="Arial" panose="020B0604020202020204" pitchFamily="34" charset="0"/>
              <a:cs typeface="Arial" panose="020B0604020202020204" pitchFamily="34" charset="0"/>
            </a:rPr>
            <a:t>gas</a:t>
          </a:r>
        </a:p>
        <a:p xmlns:a="http://schemas.openxmlformats.org/drawingml/2006/main">
          <a:endParaRPr lang="en-US" sz="1400" b="1" baseline="0" dirty="0">
            <a:solidFill>
              <a:srgbClr val="00B0F0"/>
            </a:solidFill>
            <a:latin typeface="Arial" panose="020B0604020202020204" pitchFamily="34" charset="0"/>
            <a:cs typeface="Arial" panose="020B0604020202020204" pitchFamily="34" charset="0"/>
          </a:endParaRPr>
        </a:p>
        <a:p xmlns:a="http://schemas.openxmlformats.org/drawingml/2006/main">
          <a:r>
            <a:rPr lang="en-US" sz="1400" b="1" baseline="0" dirty="0">
              <a:solidFill>
                <a:srgbClr val="FFC000"/>
              </a:solidFill>
              <a:latin typeface="Arial" panose="020B0604020202020204" pitchFamily="34" charset="0"/>
              <a:cs typeface="Arial" panose="020B0604020202020204" pitchFamily="34" charset="0"/>
            </a:rPr>
            <a:t>electricity</a:t>
          </a:r>
          <a:endParaRPr lang="en-US" sz="1400" b="1" dirty="0">
            <a:solidFill>
              <a:srgbClr val="FFC000"/>
            </a:solidFill>
            <a:latin typeface="Arial" panose="020B0604020202020204" pitchFamily="34" charset="0"/>
            <a:cs typeface="Arial" panose="020B0604020202020204" pitchFamily="34" charset="0"/>
          </a:endParaRPr>
        </a:p>
      </cdr:txBody>
    </cdr:sp>
  </cdr:relSizeAnchor>
</c:userShapes>
</file>

<file path=ppt/drawings/drawing49.xml><?xml version="1.0" encoding="utf-8"?>
<c:userShapes xmlns:c="http://schemas.openxmlformats.org/drawingml/2006/chart">
  <cdr:relSizeAnchor xmlns:cdr="http://schemas.openxmlformats.org/drawingml/2006/chartDrawing">
    <cdr:from>
      <cdr:x>0.65125</cdr:x>
      <cdr:y>0.73139</cdr:y>
    </cdr:from>
    <cdr:to>
      <cdr:x>0.84697</cdr:x>
      <cdr:y>0.86408</cdr:y>
    </cdr:to>
    <cdr:sp macro="" textlink="">
      <cdr:nvSpPr>
        <cdr:cNvPr id="3" name="TextBox 2"/>
        <cdr:cNvSpPr txBox="1"/>
      </cdr:nvSpPr>
      <cdr:spPr>
        <a:xfrm xmlns:a="http://schemas.openxmlformats.org/drawingml/2006/main">
          <a:off x="1743074" y="2152650"/>
          <a:ext cx="523875" cy="390525"/>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000" b="0">
              <a:solidFill>
                <a:schemeClr val="tx2"/>
              </a:solidFill>
              <a:latin typeface="Arial" panose="020B0604020202020204" pitchFamily="34" charset="0"/>
              <a:cs typeface="Arial" panose="020B0604020202020204" pitchFamily="34" charset="0"/>
            </a:rPr>
            <a:t>OECD</a:t>
          </a:r>
        </a:p>
      </cdr:txBody>
    </cdr:sp>
  </cdr:relSizeAnchor>
  <cdr:relSizeAnchor xmlns:cdr="http://schemas.openxmlformats.org/drawingml/2006/chartDrawing">
    <cdr:from>
      <cdr:x>0.23264</cdr:x>
      <cdr:y>0.10344</cdr:y>
    </cdr:from>
    <cdr:to>
      <cdr:x>0.2376</cdr:x>
      <cdr:y>0.90625</cdr:y>
    </cdr:to>
    <cdr:cxnSp macro="">
      <cdr:nvCxnSpPr>
        <cdr:cNvPr id="8" name="Straight Connector 7"/>
        <cdr:cNvCxnSpPr/>
      </cdr:nvCxnSpPr>
      <cdr:spPr>
        <a:xfrm xmlns:a="http://schemas.openxmlformats.org/drawingml/2006/main" flipH="1">
          <a:off x="848688" y="353868"/>
          <a:ext cx="18088" cy="2746338"/>
        </a:xfrm>
        <a:prstGeom xmlns:a="http://schemas.openxmlformats.org/drawingml/2006/main" prst="line">
          <a:avLst/>
        </a:prstGeom>
        <a:ln xmlns:a="http://schemas.openxmlformats.org/drawingml/2006/main" w="12700">
          <a:solidFill>
            <a:schemeClr val="bg1">
              <a:lumMod val="65000"/>
            </a:schemeClr>
          </a:solidFill>
          <a:prstDash val="lgDash"/>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dr:relSizeAnchor xmlns:cdr="http://schemas.openxmlformats.org/drawingml/2006/chartDrawing">
    <cdr:from>
      <cdr:x>0.16268</cdr:x>
      <cdr:y>0.00664</cdr:y>
    </cdr:from>
    <cdr:to>
      <cdr:x>0.309</cdr:x>
      <cdr:y>0.10039</cdr:y>
    </cdr:to>
    <cdr:sp macro="" textlink="">
      <cdr:nvSpPr>
        <cdr:cNvPr id="9" name="TextBox 8"/>
        <cdr:cNvSpPr txBox="1"/>
      </cdr:nvSpPr>
      <cdr:spPr>
        <a:xfrm xmlns:a="http://schemas.openxmlformats.org/drawingml/2006/main">
          <a:off x="593455" y="22724"/>
          <a:ext cx="533786" cy="320711"/>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400" b="1" dirty="0">
              <a:latin typeface="Arial" panose="020B0604020202020204" pitchFamily="34" charset="0"/>
              <a:cs typeface="Arial" panose="020B0604020202020204" pitchFamily="34" charset="0"/>
            </a:rPr>
            <a:t>2015</a:t>
          </a:r>
        </a:p>
      </cdr:txBody>
    </cdr:sp>
  </cdr:relSizeAnchor>
</c:userShapes>
</file>

<file path=ppt/drawings/drawing50.xml><?xml version="1.0" encoding="utf-8"?>
<c:userShapes xmlns:c="http://schemas.openxmlformats.org/drawingml/2006/chart">
  <cdr:relSizeAnchor xmlns:cdr="http://schemas.openxmlformats.org/drawingml/2006/chartDrawing">
    <cdr:from>
      <cdr:x>0.65125</cdr:x>
      <cdr:y>0.73139</cdr:y>
    </cdr:from>
    <cdr:to>
      <cdr:x>0.84697</cdr:x>
      <cdr:y>0.86408</cdr:y>
    </cdr:to>
    <cdr:sp macro="" textlink="">
      <cdr:nvSpPr>
        <cdr:cNvPr id="3" name="TextBox 2"/>
        <cdr:cNvSpPr txBox="1"/>
      </cdr:nvSpPr>
      <cdr:spPr>
        <a:xfrm xmlns:a="http://schemas.openxmlformats.org/drawingml/2006/main">
          <a:off x="1743074" y="2152650"/>
          <a:ext cx="523875" cy="390525"/>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US" sz="1000" b="1">
            <a:solidFill>
              <a:schemeClr val="bg1"/>
            </a:solidFill>
            <a:latin typeface="Arial" panose="020B0604020202020204" pitchFamily="34" charset="0"/>
            <a:cs typeface="Arial" panose="020B0604020202020204" pitchFamily="34" charset="0"/>
          </a:endParaRPr>
        </a:p>
      </cdr:txBody>
    </cdr:sp>
  </cdr:relSizeAnchor>
  <cdr:relSizeAnchor xmlns:cdr="http://schemas.openxmlformats.org/drawingml/2006/chartDrawing">
    <cdr:from>
      <cdr:x>0.20329</cdr:x>
      <cdr:y>0.10173</cdr:y>
    </cdr:from>
    <cdr:to>
      <cdr:x>0.20627</cdr:x>
      <cdr:y>0.89827</cdr:y>
    </cdr:to>
    <cdr:cxnSp macro="">
      <cdr:nvCxnSpPr>
        <cdr:cNvPr id="8" name="Straight Connector 7"/>
        <cdr:cNvCxnSpPr/>
      </cdr:nvCxnSpPr>
      <cdr:spPr>
        <a:xfrm xmlns:a="http://schemas.openxmlformats.org/drawingml/2006/main">
          <a:off x="888465" y="339290"/>
          <a:ext cx="13024" cy="2656784"/>
        </a:xfrm>
        <a:prstGeom xmlns:a="http://schemas.openxmlformats.org/drawingml/2006/main" prst="line">
          <a:avLst/>
        </a:prstGeom>
        <a:ln xmlns:a="http://schemas.openxmlformats.org/drawingml/2006/main" w="12700">
          <a:solidFill>
            <a:schemeClr val="bg1">
              <a:lumMod val="65000"/>
            </a:schemeClr>
          </a:solidFill>
          <a:prstDash val="lgDash"/>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dr:relSizeAnchor xmlns:cdr="http://schemas.openxmlformats.org/drawingml/2006/chartDrawing">
    <cdr:from>
      <cdr:x>0.14757</cdr:x>
      <cdr:y>0</cdr:y>
    </cdr:from>
    <cdr:to>
      <cdr:x>0.46373</cdr:x>
      <cdr:y>0.10069</cdr:y>
    </cdr:to>
    <cdr:sp macro="" textlink="">
      <cdr:nvSpPr>
        <cdr:cNvPr id="9" name="TextBox 8"/>
        <cdr:cNvSpPr txBox="1"/>
      </cdr:nvSpPr>
      <cdr:spPr>
        <a:xfrm xmlns:a="http://schemas.openxmlformats.org/drawingml/2006/main">
          <a:off x="644933" y="0"/>
          <a:ext cx="1381762" cy="335838"/>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400" b="1" dirty="0">
              <a:solidFill>
                <a:schemeClr val="tx1"/>
              </a:solidFill>
              <a:latin typeface="Arial" panose="020B0604020202020204" pitchFamily="34" charset="0"/>
              <a:cs typeface="Arial" panose="020B0604020202020204" pitchFamily="34" charset="0"/>
            </a:rPr>
            <a:t>2015</a:t>
          </a:r>
        </a:p>
      </cdr:txBody>
    </cdr:sp>
  </cdr:relSizeAnchor>
  <cdr:relSizeAnchor xmlns:cdr="http://schemas.openxmlformats.org/drawingml/2006/chartDrawing">
    <cdr:from>
      <cdr:x>0.66889</cdr:x>
      <cdr:y>0.46706</cdr:y>
    </cdr:from>
    <cdr:to>
      <cdr:x>0.9882</cdr:x>
      <cdr:y>0.58128</cdr:y>
    </cdr:to>
    <cdr:sp macro="" textlink="">
      <cdr:nvSpPr>
        <cdr:cNvPr id="12" name="TextBox 3"/>
        <cdr:cNvSpPr txBox="1"/>
      </cdr:nvSpPr>
      <cdr:spPr>
        <a:xfrm xmlns:a="http://schemas.openxmlformats.org/drawingml/2006/main">
          <a:off x="2986103" y="1597776"/>
          <a:ext cx="1425496" cy="390737"/>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endParaRPr lang="en-US" sz="1400" b="1" dirty="0">
            <a:solidFill>
              <a:schemeClr val="accent5"/>
            </a:solidFill>
            <a:latin typeface="Arial" panose="020B0604020202020204" pitchFamily="34" charset="0"/>
            <a:cs typeface="Arial" panose="020B0604020202020204" pitchFamily="34" charset="0"/>
          </a:endParaRPr>
        </a:p>
      </cdr:txBody>
    </cdr:sp>
  </cdr:relSizeAnchor>
  <cdr:relSizeAnchor xmlns:cdr="http://schemas.openxmlformats.org/drawingml/2006/chartDrawing">
    <cdr:from>
      <cdr:x>0.74754</cdr:x>
      <cdr:y>0.4277</cdr:y>
    </cdr:from>
    <cdr:to>
      <cdr:x>1</cdr:x>
      <cdr:y>1</cdr:y>
    </cdr:to>
    <cdr:sp macro="" textlink="">
      <cdr:nvSpPr>
        <cdr:cNvPr id="5" name="TextBox 4"/>
        <cdr:cNvSpPr txBox="1"/>
      </cdr:nvSpPr>
      <cdr:spPr>
        <a:xfrm xmlns:a="http://schemas.openxmlformats.org/drawingml/2006/main">
          <a:off x="3267075" y="1426519"/>
          <a:ext cx="1103376" cy="1908845"/>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1400" b="1" dirty="0">
              <a:solidFill>
                <a:srgbClr val="FF8989"/>
              </a:solidFill>
              <a:latin typeface="Arial" panose="020B0604020202020204" pitchFamily="34" charset="0"/>
              <a:cs typeface="Arial" panose="020B0604020202020204" pitchFamily="34" charset="0"/>
            </a:rPr>
            <a:t>o</a:t>
          </a:r>
          <a:r>
            <a:rPr lang="en-US" sz="1400" b="1" dirty="0" smtClean="0">
              <a:solidFill>
                <a:srgbClr val="FF8989"/>
              </a:solidFill>
              <a:latin typeface="Arial" panose="020B0604020202020204" pitchFamily="34" charset="0"/>
              <a:cs typeface="Arial" panose="020B0604020202020204" pitchFamily="34" charset="0"/>
            </a:rPr>
            <a:t>ther non-OECD</a:t>
          </a:r>
        </a:p>
        <a:p xmlns:a="http://schemas.openxmlformats.org/drawingml/2006/main">
          <a:r>
            <a:rPr lang="en-US" sz="1400" b="1" dirty="0">
              <a:solidFill>
                <a:srgbClr val="C00000"/>
              </a:solidFill>
              <a:latin typeface="Arial" panose="020B0604020202020204" pitchFamily="34" charset="0"/>
              <a:cs typeface="Arial" panose="020B0604020202020204" pitchFamily="34" charset="0"/>
            </a:rPr>
            <a:t>n</a:t>
          </a:r>
          <a:r>
            <a:rPr lang="en-US" sz="1400" b="1" dirty="0" smtClean="0">
              <a:solidFill>
                <a:srgbClr val="C00000"/>
              </a:solidFill>
              <a:latin typeface="Arial" panose="020B0604020202020204" pitchFamily="34" charset="0"/>
              <a:cs typeface="Arial" panose="020B0604020202020204" pitchFamily="34" charset="0"/>
            </a:rPr>
            <a:t>on-OECD Asia</a:t>
          </a:r>
        </a:p>
        <a:p xmlns:a="http://schemas.openxmlformats.org/drawingml/2006/main">
          <a:endParaRPr lang="en-US" sz="1400" b="1" dirty="0" smtClean="0">
            <a:solidFill>
              <a:schemeClr val="tx2"/>
            </a:solidFill>
            <a:latin typeface="Arial" panose="020B0604020202020204" pitchFamily="34" charset="0"/>
            <a:cs typeface="Arial" panose="020B0604020202020204" pitchFamily="34" charset="0"/>
          </a:endParaRPr>
        </a:p>
        <a:p xmlns:a="http://schemas.openxmlformats.org/drawingml/2006/main">
          <a:r>
            <a:rPr lang="en-US" sz="1400" b="1" dirty="0" smtClean="0">
              <a:solidFill>
                <a:schemeClr val="tx2"/>
              </a:solidFill>
              <a:latin typeface="Arial" panose="020B0604020202020204" pitchFamily="34" charset="0"/>
              <a:cs typeface="Arial" panose="020B0604020202020204" pitchFamily="34" charset="0"/>
            </a:rPr>
            <a:t>OECD</a:t>
          </a:r>
          <a:endParaRPr lang="en-US" sz="1400" b="1" dirty="0">
            <a:solidFill>
              <a:schemeClr val="tx2"/>
            </a:solidFill>
            <a:latin typeface="Arial" panose="020B0604020202020204" pitchFamily="34" charset="0"/>
            <a:cs typeface="Arial" panose="020B0604020202020204" pitchFamily="34" charset="0"/>
          </a:endParaRPr>
        </a:p>
      </cdr:txBody>
    </cdr:sp>
  </cdr:relSizeAnchor>
</c:userShapes>
</file>

<file path=ppt/drawings/drawing51.xml><?xml version="1.0" encoding="utf-8"?>
<c:userShapes xmlns:c="http://schemas.openxmlformats.org/drawingml/2006/chart">
  <cdr:relSizeAnchor xmlns:cdr="http://schemas.openxmlformats.org/drawingml/2006/chartDrawing">
    <cdr:from>
      <cdr:x>0.00208</cdr:x>
      <cdr:y>0.1589</cdr:y>
    </cdr:from>
    <cdr:to>
      <cdr:x>0.50318</cdr:x>
      <cdr:y>0.23246</cdr:y>
    </cdr:to>
    <cdr:sp macro="" textlink="">
      <cdr:nvSpPr>
        <cdr:cNvPr id="2" name="TextBox 1"/>
        <cdr:cNvSpPr txBox="1"/>
      </cdr:nvSpPr>
      <cdr:spPr>
        <a:xfrm xmlns:a="http://schemas.openxmlformats.org/drawingml/2006/main">
          <a:off x="5706" y="435890"/>
          <a:ext cx="1374612" cy="201801"/>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US" sz="1100"/>
        </a:p>
      </cdr:txBody>
    </cdr:sp>
  </cdr:relSizeAnchor>
  <cdr:relSizeAnchor xmlns:cdr="http://schemas.openxmlformats.org/drawingml/2006/chartDrawing">
    <cdr:from>
      <cdr:x>0</cdr:x>
      <cdr:y>0.13281</cdr:y>
    </cdr:from>
    <cdr:to>
      <cdr:x>0.36224</cdr:x>
      <cdr:y>0.21249</cdr:y>
    </cdr:to>
    <cdr:sp macro="" textlink="">
      <cdr:nvSpPr>
        <cdr:cNvPr id="3" name="TextBox 1"/>
        <cdr:cNvSpPr txBox="1"/>
      </cdr:nvSpPr>
      <cdr:spPr>
        <a:xfrm xmlns:a="http://schemas.openxmlformats.org/drawingml/2006/main">
          <a:off x="0" y="363242"/>
          <a:ext cx="1017077" cy="217945"/>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US" sz="900" b="0">
            <a:latin typeface="Arial" panose="020B0604020202020204" pitchFamily="34" charset="0"/>
            <a:cs typeface="Arial" panose="020B0604020202020204" pitchFamily="34" charset="0"/>
          </a:endParaRPr>
        </a:p>
      </cdr:txBody>
    </cdr:sp>
  </cdr:relSizeAnchor>
  <cdr:relSizeAnchor xmlns:cdr="http://schemas.openxmlformats.org/drawingml/2006/chartDrawing">
    <cdr:from>
      <cdr:x>0.00208</cdr:x>
      <cdr:y>0.1589</cdr:y>
    </cdr:from>
    <cdr:to>
      <cdr:x>0.50318</cdr:x>
      <cdr:y>0.23246</cdr:y>
    </cdr:to>
    <cdr:sp macro="" textlink="">
      <cdr:nvSpPr>
        <cdr:cNvPr id="5" name="TextBox 1"/>
        <cdr:cNvSpPr txBox="1"/>
      </cdr:nvSpPr>
      <cdr:spPr>
        <a:xfrm xmlns:a="http://schemas.openxmlformats.org/drawingml/2006/main">
          <a:off x="5706" y="435890"/>
          <a:ext cx="1374612" cy="201801"/>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US" sz="1000" b="0">
            <a:latin typeface="Arial" panose="020B0604020202020204" pitchFamily="34" charset="0"/>
            <a:cs typeface="Arial" panose="020B0604020202020204" pitchFamily="34" charset="0"/>
          </a:endParaRPr>
        </a:p>
      </cdr:txBody>
    </cdr:sp>
  </cdr:relSizeAnchor>
</c:userShapes>
</file>

<file path=ppt/drawings/drawing52.xml><?xml version="1.0" encoding="utf-8"?>
<c:userShapes xmlns:c="http://schemas.openxmlformats.org/drawingml/2006/chart">
  <cdr:relSizeAnchor xmlns:cdr="http://schemas.openxmlformats.org/drawingml/2006/chartDrawing">
    <cdr:from>
      <cdr:x>0.00208</cdr:x>
      <cdr:y>0.1589</cdr:y>
    </cdr:from>
    <cdr:to>
      <cdr:x>0.50318</cdr:x>
      <cdr:y>0.23246</cdr:y>
    </cdr:to>
    <cdr:sp macro="" textlink="">
      <cdr:nvSpPr>
        <cdr:cNvPr id="2" name="TextBox 1"/>
        <cdr:cNvSpPr txBox="1"/>
      </cdr:nvSpPr>
      <cdr:spPr>
        <a:xfrm xmlns:a="http://schemas.openxmlformats.org/drawingml/2006/main">
          <a:off x="5706" y="435890"/>
          <a:ext cx="1374612" cy="201801"/>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US" sz="1100"/>
        </a:p>
      </cdr:txBody>
    </cdr:sp>
  </cdr:relSizeAnchor>
  <cdr:relSizeAnchor xmlns:cdr="http://schemas.openxmlformats.org/drawingml/2006/chartDrawing">
    <cdr:from>
      <cdr:x>0.00208</cdr:x>
      <cdr:y>0.1589</cdr:y>
    </cdr:from>
    <cdr:to>
      <cdr:x>0.50318</cdr:x>
      <cdr:y>0.23246</cdr:y>
    </cdr:to>
    <cdr:sp macro="" textlink="">
      <cdr:nvSpPr>
        <cdr:cNvPr id="5" name="TextBox 1"/>
        <cdr:cNvSpPr txBox="1"/>
      </cdr:nvSpPr>
      <cdr:spPr>
        <a:xfrm xmlns:a="http://schemas.openxmlformats.org/drawingml/2006/main">
          <a:off x="5706" y="435890"/>
          <a:ext cx="1374612" cy="201801"/>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US" sz="1000" b="0">
            <a:latin typeface="Arial" panose="020B0604020202020204" pitchFamily="34" charset="0"/>
            <a:cs typeface="Arial" panose="020B0604020202020204" pitchFamily="34" charset="0"/>
          </a:endParaRPr>
        </a:p>
      </cdr:txBody>
    </cdr:sp>
  </cdr:relSizeAnchor>
  <cdr:relSizeAnchor xmlns:cdr="http://schemas.openxmlformats.org/drawingml/2006/chartDrawing">
    <cdr:from>
      <cdr:x>0.75473</cdr:x>
      <cdr:y>0.02299</cdr:y>
    </cdr:from>
    <cdr:to>
      <cdr:x>1</cdr:x>
      <cdr:y>0.81322</cdr:y>
    </cdr:to>
    <cdr:sp macro="" textlink="">
      <cdr:nvSpPr>
        <cdr:cNvPr id="3" name="TextBox 2"/>
        <cdr:cNvSpPr txBox="1"/>
      </cdr:nvSpPr>
      <cdr:spPr>
        <a:xfrm xmlns:a="http://schemas.openxmlformats.org/drawingml/2006/main">
          <a:off x="3438526" y="76200"/>
          <a:ext cx="1117472" cy="2619375"/>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350" b="1" dirty="0">
              <a:solidFill>
                <a:schemeClr val="accent3"/>
              </a:solidFill>
              <a:latin typeface="Arial" panose="020B0604020202020204" pitchFamily="34" charset="0"/>
              <a:cs typeface="Arial" panose="020B0604020202020204" pitchFamily="34" charset="0"/>
            </a:rPr>
            <a:t>renewables</a:t>
          </a:r>
        </a:p>
        <a:p xmlns:a="http://schemas.openxmlformats.org/drawingml/2006/main">
          <a:endParaRPr lang="en-US" sz="1350" b="1" dirty="0" smtClean="0">
            <a:solidFill>
              <a:srgbClr val="FFCC00"/>
            </a:solidFill>
            <a:latin typeface="Arial" panose="020B0604020202020204" pitchFamily="34" charset="0"/>
            <a:cs typeface="Arial" panose="020B0604020202020204" pitchFamily="34" charset="0"/>
          </a:endParaRPr>
        </a:p>
        <a:p xmlns:a="http://schemas.openxmlformats.org/drawingml/2006/main">
          <a:r>
            <a:rPr lang="en-US" sz="1350" b="1" dirty="0" smtClean="0">
              <a:solidFill>
                <a:srgbClr val="FFCC00"/>
              </a:solidFill>
              <a:latin typeface="Arial" panose="020B0604020202020204" pitchFamily="34" charset="0"/>
              <a:cs typeface="Arial" panose="020B0604020202020204" pitchFamily="34" charset="0"/>
            </a:rPr>
            <a:t>electricity</a:t>
          </a:r>
          <a:endParaRPr lang="en-US" sz="1350" b="1" dirty="0">
            <a:solidFill>
              <a:srgbClr val="FFCC00"/>
            </a:solidFill>
            <a:latin typeface="Arial" panose="020B0604020202020204" pitchFamily="34" charset="0"/>
            <a:cs typeface="Arial" panose="020B0604020202020204" pitchFamily="34" charset="0"/>
          </a:endParaRPr>
        </a:p>
        <a:p xmlns:a="http://schemas.openxmlformats.org/drawingml/2006/main">
          <a:endParaRPr lang="en-US" sz="1350" b="1" dirty="0">
            <a:solidFill>
              <a:srgbClr val="FFCC00"/>
            </a:solidFill>
            <a:latin typeface="Arial" panose="020B0604020202020204" pitchFamily="34" charset="0"/>
            <a:cs typeface="Arial" panose="020B0604020202020204" pitchFamily="34" charset="0"/>
          </a:endParaRPr>
        </a:p>
        <a:p xmlns:a="http://schemas.openxmlformats.org/drawingml/2006/main">
          <a:endParaRPr lang="en-US" sz="1350" b="1" dirty="0" smtClean="0">
            <a:solidFill>
              <a:sysClr val="windowText" lastClr="000000"/>
            </a:solidFill>
            <a:latin typeface="Arial" panose="020B0604020202020204" pitchFamily="34" charset="0"/>
            <a:cs typeface="Arial" panose="020B0604020202020204" pitchFamily="34" charset="0"/>
          </a:endParaRPr>
        </a:p>
        <a:p xmlns:a="http://schemas.openxmlformats.org/drawingml/2006/main">
          <a:endParaRPr lang="en-US" sz="1350" b="1" dirty="0">
            <a:latin typeface="Arial" panose="020B0604020202020204" pitchFamily="34" charset="0"/>
            <a:cs typeface="Arial" panose="020B0604020202020204" pitchFamily="34" charset="0"/>
          </a:endParaRPr>
        </a:p>
        <a:p xmlns:a="http://schemas.openxmlformats.org/drawingml/2006/main">
          <a:r>
            <a:rPr lang="en-US" sz="1350" b="1" dirty="0" smtClean="0">
              <a:solidFill>
                <a:sysClr val="windowText" lastClr="000000"/>
              </a:solidFill>
              <a:latin typeface="Arial" panose="020B0604020202020204" pitchFamily="34" charset="0"/>
              <a:cs typeface="Arial" panose="020B0604020202020204" pitchFamily="34" charset="0"/>
            </a:rPr>
            <a:t>coal</a:t>
          </a:r>
          <a:endParaRPr lang="en-US" sz="1350" b="1" dirty="0">
            <a:solidFill>
              <a:sysClr val="windowText" lastClr="000000"/>
            </a:solidFill>
            <a:latin typeface="Arial" panose="020B0604020202020204" pitchFamily="34" charset="0"/>
            <a:cs typeface="Arial" panose="020B0604020202020204" pitchFamily="34" charset="0"/>
          </a:endParaRPr>
        </a:p>
        <a:p xmlns:a="http://schemas.openxmlformats.org/drawingml/2006/main">
          <a:endParaRPr lang="en-US" sz="1350" b="1" dirty="0" smtClean="0">
            <a:solidFill>
              <a:schemeClr val="accent1"/>
            </a:solidFill>
            <a:latin typeface="Arial" panose="020B0604020202020204" pitchFamily="34" charset="0"/>
            <a:cs typeface="Arial" panose="020B0604020202020204" pitchFamily="34" charset="0"/>
          </a:endParaRPr>
        </a:p>
        <a:p xmlns:a="http://schemas.openxmlformats.org/drawingml/2006/main">
          <a:r>
            <a:rPr lang="en-US" sz="1350" b="1" dirty="0" smtClean="0">
              <a:solidFill>
                <a:schemeClr val="accent1"/>
              </a:solidFill>
              <a:latin typeface="Arial" panose="020B0604020202020204" pitchFamily="34" charset="0"/>
              <a:cs typeface="Arial" panose="020B0604020202020204" pitchFamily="34" charset="0"/>
            </a:rPr>
            <a:t>natural </a:t>
          </a:r>
          <a:r>
            <a:rPr lang="en-US" sz="1350" b="1" dirty="0">
              <a:solidFill>
                <a:schemeClr val="accent1"/>
              </a:solidFill>
              <a:latin typeface="Arial" panose="020B0604020202020204" pitchFamily="34" charset="0"/>
              <a:cs typeface="Arial" panose="020B0604020202020204" pitchFamily="34" charset="0"/>
            </a:rPr>
            <a:t>gas</a:t>
          </a:r>
        </a:p>
        <a:p xmlns:a="http://schemas.openxmlformats.org/drawingml/2006/main">
          <a:r>
            <a:rPr lang="en-US" sz="1350" b="1" dirty="0" smtClean="0">
              <a:solidFill>
                <a:schemeClr val="accent2"/>
              </a:solidFill>
              <a:latin typeface="Arial" panose="020B0604020202020204" pitchFamily="34" charset="0"/>
              <a:cs typeface="Arial" panose="020B0604020202020204" pitchFamily="34" charset="0"/>
            </a:rPr>
            <a:t>liquids</a:t>
          </a:r>
          <a:endParaRPr lang="en-US" sz="1350" b="1" dirty="0">
            <a:solidFill>
              <a:schemeClr val="accent2"/>
            </a:solidFill>
            <a:latin typeface="Arial" panose="020B0604020202020204" pitchFamily="34" charset="0"/>
            <a:cs typeface="Arial" panose="020B0604020202020204" pitchFamily="34" charset="0"/>
          </a:endParaRPr>
        </a:p>
      </cdr:txBody>
    </cdr:sp>
  </cdr:relSizeAnchor>
</c:userShapes>
</file>

<file path=ppt/drawings/drawing53.xml><?xml version="1.0" encoding="utf-8"?>
<c:userShapes xmlns:c="http://schemas.openxmlformats.org/drawingml/2006/chart">
  <cdr:relSizeAnchor xmlns:cdr="http://schemas.openxmlformats.org/drawingml/2006/chartDrawing">
    <cdr:from>
      <cdr:x>0.09404</cdr:x>
      <cdr:y>0.18085</cdr:y>
    </cdr:from>
    <cdr:to>
      <cdr:x>0.47743</cdr:x>
      <cdr:y>0.24595</cdr:y>
    </cdr:to>
    <cdr:sp macro="" textlink="">
      <cdr:nvSpPr>
        <cdr:cNvPr id="2" name="TextBox 1"/>
        <cdr:cNvSpPr txBox="1"/>
      </cdr:nvSpPr>
      <cdr:spPr>
        <a:xfrm xmlns:a="http://schemas.openxmlformats.org/drawingml/2006/main">
          <a:off x="257968" y="496095"/>
          <a:ext cx="1051720" cy="178594"/>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US" sz="1100"/>
        </a:p>
      </cdr:txBody>
    </cdr:sp>
  </cdr:relSizeAnchor>
  <cdr:relSizeAnchor xmlns:cdr="http://schemas.openxmlformats.org/drawingml/2006/chartDrawing">
    <cdr:from>
      <cdr:x>0.65466</cdr:x>
      <cdr:y>0.26403</cdr:y>
    </cdr:from>
    <cdr:to>
      <cdr:x>1</cdr:x>
      <cdr:y>0.68779</cdr:y>
    </cdr:to>
    <cdr:sp macro="" textlink="">
      <cdr:nvSpPr>
        <cdr:cNvPr id="4" name="TextBox 3"/>
        <cdr:cNvSpPr txBox="1"/>
      </cdr:nvSpPr>
      <cdr:spPr>
        <a:xfrm xmlns:a="http://schemas.openxmlformats.org/drawingml/2006/main">
          <a:off x="1795860" y="724297"/>
          <a:ext cx="947340" cy="1162447"/>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US" sz="1100"/>
        </a:p>
      </cdr:txBody>
    </cdr:sp>
  </cdr:relSizeAnchor>
  <cdr:relSizeAnchor xmlns:cdr="http://schemas.openxmlformats.org/drawingml/2006/chartDrawing">
    <cdr:from>
      <cdr:x>0.75536</cdr:x>
      <cdr:y>0.09079</cdr:y>
    </cdr:from>
    <cdr:to>
      <cdr:x>0.97421</cdr:x>
      <cdr:y>0.27449</cdr:y>
    </cdr:to>
    <cdr:sp macro="" textlink="">
      <cdr:nvSpPr>
        <cdr:cNvPr id="5" name="TextBox 4"/>
        <cdr:cNvSpPr txBox="1"/>
      </cdr:nvSpPr>
      <cdr:spPr>
        <a:xfrm xmlns:a="http://schemas.openxmlformats.org/drawingml/2006/main">
          <a:off x="3352800" y="319979"/>
          <a:ext cx="971360" cy="647409"/>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400" b="1" dirty="0">
              <a:solidFill>
                <a:srgbClr val="002060"/>
              </a:solidFill>
              <a:latin typeface="Arial" panose="020B0604020202020204" pitchFamily="34" charset="0"/>
              <a:cs typeface="Arial" panose="020B0604020202020204" pitchFamily="34" charset="0"/>
            </a:rPr>
            <a:t>2015</a:t>
          </a:r>
        </a:p>
        <a:p xmlns:a="http://schemas.openxmlformats.org/drawingml/2006/main">
          <a:r>
            <a:rPr lang="en-US" sz="1400" b="1" dirty="0">
              <a:solidFill>
                <a:schemeClr val="accent1"/>
              </a:solidFill>
              <a:latin typeface="Arial" panose="020B0604020202020204" pitchFamily="34" charset="0"/>
              <a:cs typeface="Arial" panose="020B0604020202020204" pitchFamily="34" charset="0"/>
            </a:rPr>
            <a:t>2040</a:t>
          </a:r>
        </a:p>
      </cdr:txBody>
    </cdr:sp>
  </cdr:relSizeAnchor>
  <cdr:relSizeAnchor xmlns:cdr="http://schemas.openxmlformats.org/drawingml/2006/chartDrawing">
    <cdr:from>
      <cdr:x>0.40422</cdr:x>
      <cdr:y>0</cdr:y>
    </cdr:from>
    <cdr:to>
      <cdr:x>0.59578</cdr:x>
      <cdr:y>0.06625</cdr:y>
    </cdr:to>
    <cdr:sp macro="" textlink="">
      <cdr:nvSpPr>
        <cdr:cNvPr id="7" name="TextBox 7"/>
        <cdr:cNvSpPr txBox="1"/>
      </cdr:nvSpPr>
      <cdr:spPr>
        <a:xfrm xmlns:a="http://schemas.openxmlformats.org/drawingml/2006/main">
          <a:off x="1659434" y="0"/>
          <a:ext cx="786406" cy="233482"/>
        </a:xfrm>
        <a:prstGeom xmlns:a="http://schemas.openxmlformats.org/drawingml/2006/main" prst="rect">
          <a:avLst/>
        </a:prstGeom>
        <a:noFill xmlns:a="http://schemas.openxmlformats.org/drawingml/2006/main"/>
      </cdr:spPr>
      <cdr:style>
        <a:lnRef xmlns:a="http://schemas.openxmlformats.org/drawingml/2006/main" idx="0">
          <a:scrgbClr r="0" g="0" b="0"/>
        </a:lnRef>
        <a:fillRef xmlns:a="http://schemas.openxmlformats.org/drawingml/2006/main" idx="0">
          <a:scrgbClr r="0" g="0" b="0"/>
        </a:fillRef>
        <a:effectRef xmlns:a="http://schemas.openxmlformats.org/drawingml/2006/main" idx="0">
          <a:scrgbClr r="0" g="0" b="0"/>
        </a:effectRef>
        <a:fontRef xmlns:a="http://schemas.openxmlformats.org/drawingml/2006/main" idx="minor">
          <a:schemeClr val="tx1"/>
        </a:fontRef>
      </cdr:style>
      <cdr:txBody>
        <a:bodyPr xmlns:a="http://schemas.openxmlformats.org/drawingml/2006/main" wrap="square" rtlCol="0" anchor="t">
          <a:noAutofit/>
        </a:bodyPr>
        <a:lstStyle xmlns:a="http://schemas.openxmlformats.org/drawingml/2006/main">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xmlns:a="http://schemas.openxmlformats.org/drawingml/2006/main">
          <a:r>
            <a:rPr lang="en-US" sz="1400" b="1" dirty="0"/>
            <a:t>OECD</a:t>
          </a:r>
        </a:p>
      </cdr:txBody>
    </cdr:sp>
  </cdr:relSizeAnchor>
</c:userShapes>
</file>

<file path=ppt/drawings/drawing54.xml><?xml version="1.0" encoding="utf-8"?>
<c:userShapes xmlns:c="http://schemas.openxmlformats.org/drawingml/2006/chart">
  <cdr:relSizeAnchor xmlns:cdr="http://schemas.openxmlformats.org/drawingml/2006/chartDrawing">
    <cdr:from>
      <cdr:x>0.06655</cdr:x>
      <cdr:y>0.1799</cdr:y>
    </cdr:from>
    <cdr:to>
      <cdr:x>0.41074</cdr:x>
      <cdr:y>0.55664</cdr:y>
    </cdr:to>
    <cdr:sp macro="" textlink="">
      <cdr:nvSpPr>
        <cdr:cNvPr id="2" name="TextBox 1"/>
        <cdr:cNvSpPr txBox="1"/>
      </cdr:nvSpPr>
      <cdr:spPr>
        <a:xfrm xmlns:a="http://schemas.openxmlformats.org/drawingml/2006/main">
          <a:off x="182563" y="493515"/>
          <a:ext cx="944166" cy="1033462"/>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US" sz="1100"/>
        </a:p>
      </cdr:txBody>
    </cdr:sp>
  </cdr:relSizeAnchor>
  <cdr:relSizeAnchor xmlns:cdr="http://schemas.openxmlformats.org/drawingml/2006/chartDrawing">
    <cdr:from>
      <cdr:x>0.63726</cdr:x>
      <cdr:y>0.13962</cdr:y>
    </cdr:from>
    <cdr:to>
      <cdr:x>0.81057</cdr:x>
      <cdr:y>0.26982</cdr:y>
    </cdr:to>
    <cdr:sp macro="" textlink="">
      <cdr:nvSpPr>
        <cdr:cNvPr id="4" name="TextBox 1"/>
        <cdr:cNvSpPr txBox="1"/>
      </cdr:nvSpPr>
      <cdr:spPr>
        <a:xfrm xmlns:a="http://schemas.openxmlformats.org/drawingml/2006/main">
          <a:off x="2476500" y="518648"/>
          <a:ext cx="673529" cy="483660"/>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400" b="1" dirty="0">
              <a:solidFill>
                <a:schemeClr val="accent5"/>
              </a:solidFill>
              <a:latin typeface="Arial" panose="020B0604020202020204" pitchFamily="34" charset="0"/>
              <a:cs typeface="Arial" panose="020B0604020202020204" pitchFamily="34" charset="0"/>
            </a:rPr>
            <a:t>2015</a:t>
          </a:r>
        </a:p>
        <a:p xmlns:a="http://schemas.openxmlformats.org/drawingml/2006/main">
          <a:r>
            <a:rPr lang="en-US" sz="1400" b="1" dirty="0">
              <a:solidFill>
                <a:schemeClr val="accent5">
                  <a:lumMod val="40000"/>
                  <a:lumOff val="60000"/>
                </a:schemeClr>
              </a:solidFill>
              <a:latin typeface="Arial" panose="020B0604020202020204" pitchFamily="34" charset="0"/>
              <a:cs typeface="Arial" panose="020B0604020202020204" pitchFamily="34" charset="0"/>
            </a:rPr>
            <a:t>2040</a:t>
          </a:r>
        </a:p>
      </cdr:txBody>
    </cdr:sp>
  </cdr:relSizeAnchor>
  <cdr:relSizeAnchor xmlns:cdr="http://schemas.openxmlformats.org/drawingml/2006/chartDrawing">
    <cdr:from>
      <cdr:x>0.40088</cdr:x>
      <cdr:y>0.0187</cdr:y>
    </cdr:from>
    <cdr:to>
      <cdr:x>0.71745</cdr:x>
      <cdr:y>0.08387</cdr:y>
    </cdr:to>
    <cdr:sp macro="" textlink="">
      <cdr:nvSpPr>
        <cdr:cNvPr id="6" name="TextBox 8"/>
        <cdr:cNvSpPr txBox="1"/>
      </cdr:nvSpPr>
      <cdr:spPr>
        <a:xfrm xmlns:a="http://schemas.openxmlformats.org/drawingml/2006/main">
          <a:off x="1657184" y="69455"/>
          <a:ext cx="1308631" cy="242090"/>
        </a:xfrm>
        <a:prstGeom xmlns:a="http://schemas.openxmlformats.org/drawingml/2006/main" prst="rect">
          <a:avLst/>
        </a:prstGeom>
        <a:noFill xmlns:a="http://schemas.openxmlformats.org/drawingml/2006/main"/>
      </cdr:spPr>
      <cdr:style>
        <a:lnRef xmlns:a="http://schemas.openxmlformats.org/drawingml/2006/main" idx="0">
          <a:scrgbClr r="0" g="0" b="0"/>
        </a:lnRef>
        <a:fillRef xmlns:a="http://schemas.openxmlformats.org/drawingml/2006/main" idx="0">
          <a:scrgbClr r="0" g="0" b="0"/>
        </a:fillRef>
        <a:effectRef xmlns:a="http://schemas.openxmlformats.org/drawingml/2006/main" idx="0">
          <a:scrgbClr r="0" g="0" b="0"/>
        </a:effectRef>
        <a:fontRef xmlns:a="http://schemas.openxmlformats.org/drawingml/2006/main" idx="minor">
          <a:schemeClr val="tx1"/>
        </a:fontRef>
      </cdr:style>
      <cdr:txBody>
        <a:bodyPr xmlns:a="http://schemas.openxmlformats.org/drawingml/2006/main" wrap="square" rtlCol="0" anchor="t">
          <a:noAutofit/>
        </a:bodyPr>
        <a:lstStyle xmlns:a="http://schemas.openxmlformats.org/drawingml/2006/main">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xmlns:a="http://schemas.openxmlformats.org/drawingml/2006/main">
          <a:r>
            <a:rPr lang="en-US" sz="1400" b="1" dirty="0"/>
            <a:t>Non-OECD</a:t>
          </a:r>
        </a:p>
      </cdr:txBody>
    </cdr:sp>
  </cdr:relSizeAnchor>
  <cdr:relSizeAnchor xmlns:cdr="http://schemas.openxmlformats.org/drawingml/2006/chartDrawing">
    <cdr:from>
      <cdr:x>0.14132</cdr:x>
      <cdr:y>0.75641</cdr:y>
    </cdr:from>
    <cdr:to>
      <cdr:x>0.53398</cdr:x>
      <cdr:y>0.90256</cdr:y>
    </cdr:to>
    <cdr:sp macro="" textlink="">
      <cdr:nvSpPr>
        <cdr:cNvPr id="3" name="TextBox 2"/>
        <cdr:cNvSpPr txBox="1"/>
      </cdr:nvSpPr>
      <cdr:spPr>
        <a:xfrm xmlns:a="http://schemas.openxmlformats.org/drawingml/2006/main">
          <a:off x="623891" y="2809875"/>
          <a:ext cx="1733550" cy="542925"/>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endParaRPr lang="en-US" sz="1100" dirty="0"/>
        </a:p>
      </cdr:txBody>
    </cdr:sp>
  </cdr:relSizeAnchor>
  <cdr:relSizeAnchor xmlns:cdr="http://schemas.openxmlformats.org/drawingml/2006/chartDrawing">
    <cdr:from>
      <cdr:x>0</cdr:x>
      <cdr:y>0.7809</cdr:y>
    </cdr:from>
    <cdr:to>
      <cdr:x>0.47059</cdr:x>
      <cdr:y>0.92821</cdr:y>
    </cdr:to>
    <cdr:sp macro="" textlink="">
      <cdr:nvSpPr>
        <cdr:cNvPr id="5" name="TextBox 4"/>
        <cdr:cNvSpPr txBox="1"/>
      </cdr:nvSpPr>
      <cdr:spPr>
        <a:xfrm xmlns:a="http://schemas.openxmlformats.org/drawingml/2006/main">
          <a:off x="0" y="2900850"/>
          <a:ext cx="1828801" cy="547200"/>
        </a:xfrm>
        <a:prstGeom xmlns:a="http://schemas.openxmlformats.org/drawingml/2006/main" prst="rect">
          <a:avLst/>
        </a:prstGeom>
        <a:solidFill xmlns:a="http://schemas.openxmlformats.org/drawingml/2006/main">
          <a:schemeClr val="bg1"/>
        </a:solidFill>
      </cdr:spPr>
      <cdr:txBody>
        <a:bodyPr xmlns:a="http://schemas.openxmlformats.org/drawingml/2006/main" vertOverflow="clip" wrap="square" rtlCol="0"/>
        <a:lstStyle xmlns:a="http://schemas.openxmlformats.org/drawingml/2006/main"/>
        <a:p xmlns:a="http://schemas.openxmlformats.org/drawingml/2006/main">
          <a:pPr algn="r"/>
          <a:r>
            <a:rPr lang="en-US" sz="1400" dirty="0"/>
            <a:t>n</a:t>
          </a:r>
          <a:r>
            <a:rPr lang="en-US" sz="1400" dirty="0" smtClean="0"/>
            <a:t>on-OECD Europe and Eurasia</a:t>
          </a:r>
          <a:endParaRPr lang="en-US" sz="1400" dirty="0"/>
        </a:p>
      </cdr:txBody>
    </cdr:sp>
  </cdr:relSizeAnchor>
</c:userShapes>
</file>

<file path=ppt/drawings/drawing55.xml><?xml version="1.0" encoding="utf-8"?>
<c:userShapes xmlns:c="http://schemas.openxmlformats.org/drawingml/2006/chart">
  <cdr:relSizeAnchor xmlns:cdr="http://schemas.openxmlformats.org/drawingml/2006/chartDrawing">
    <cdr:from>
      <cdr:x>0.35948</cdr:x>
      <cdr:y>0.28173</cdr:y>
    </cdr:from>
    <cdr:to>
      <cdr:x>0.35948</cdr:x>
      <cdr:y>0.88405</cdr:y>
    </cdr:to>
    <cdr:cxnSp macro="">
      <cdr:nvCxnSpPr>
        <cdr:cNvPr id="3" name="Straight Connector 2"/>
        <cdr:cNvCxnSpPr/>
      </cdr:nvCxnSpPr>
      <cdr:spPr>
        <a:xfrm xmlns:a="http://schemas.openxmlformats.org/drawingml/2006/main">
          <a:off x="986123" y="1155700"/>
          <a:ext cx="0" cy="2470778"/>
        </a:xfrm>
        <a:prstGeom xmlns:a="http://schemas.openxmlformats.org/drawingml/2006/main" prst="line">
          <a:avLst/>
        </a:prstGeom>
        <a:ln xmlns:a="http://schemas.openxmlformats.org/drawingml/2006/main">
          <a:solidFill>
            <a:schemeClr val="bg1">
              <a:lumMod val="65000"/>
            </a:schemeClr>
          </a:solidFill>
          <a:prstDash val="dash"/>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dr:relSizeAnchor xmlns:cdr="http://schemas.openxmlformats.org/drawingml/2006/chartDrawing">
    <cdr:from>
      <cdr:x>0.2475</cdr:x>
      <cdr:y>0.21629</cdr:y>
    </cdr:from>
    <cdr:to>
      <cdr:x>0.47145</cdr:x>
      <cdr:y>0.28921</cdr:y>
    </cdr:to>
    <cdr:sp macro="" textlink="">
      <cdr:nvSpPr>
        <cdr:cNvPr id="4" name="TextBox 1"/>
        <cdr:cNvSpPr txBox="1"/>
      </cdr:nvSpPr>
      <cdr:spPr>
        <a:xfrm xmlns:a="http://schemas.openxmlformats.org/drawingml/2006/main">
          <a:off x="678953" y="887244"/>
          <a:ext cx="614340" cy="299125"/>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300" b="1" dirty="0">
              <a:latin typeface="Arial" panose="020B0604020202020204" pitchFamily="34" charset="0"/>
              <a:cs typeface="Arial" panose="020B0604020202020204" pitchFamily="34" charset="0"/>
            </a:rPr>
            <a:t>2015</a:t>
          </a:r>
        </a:p>
      </cdr:txBody>
    </cdr:sp>
  </cdr:relSizeAnchor>
</c:userShapes>
</file>

<file path=ppt/drawings/drawing56.xml><?xml version="1.0" encoding="utf-8"?>
<c:userShapes xmlns:c="http://schemas.openxmlformats.org/drawingml/2006/chart">
  <cdr:relSizeAnchor xmlns:cdr="http://schemas.openxmlformats.org/drawingml/2006/chartDrawing">
    <cdr:from>
      <cdr:x>0</cdr:x>
      <cdr:y>0</cdr:y>
    </cdr:from>
    <cdr:to>
      <cdr:x>0.98917</cdr:x>
      <cdr:y>0.13889</cdr:y>
    </cdr:to>
    <cdr:sp macro="" textlink="">
      <cdr:nvSpPr>
        <cdr:cNvPr id="2" name="TextBox 1"/>
        <cdr:cNvSpPr txBox="1"/>
      </cdr:nvSpPr>
      <cdr:spPr>
        <a:xfrm xmlns:a="http://schemas.openxmlformats.org/drawingml/2006/main">
          <a:off x="0" y="0"/>
          <a:ext cx="2680510" cy="480223"/>
        </a:xfrm>
        <a:prstGeom xmlns:a="http://schemas.openxmlformats.org/drawingml/2006/main" prst="rect">
          <a:avLst/>
        </a:prstGeom>
        <a:noFill xmlns:a="http://schemas.openxmlformats.org/drawingml/2006/main"/>
      </cdr:spPr>
      <cdr:txBody>
        <a:bodyPr xmlns:a="http://schemas.openxmlformats.org/drawingml/2006/main" vertOverflow="clip" wrap="square" lIns="0" tIns="0" rIns="0" rtlCol="0" anchor="t" anchorCtr="0"/>
        <a:lstStyle xmlns:a="http://schemas.openxmlformats.org/drawingml/2006/main"/>
        <a:p xmlns:a="http://schemas.openxmlformats.org/drawingml/2006/main">
          <a:pPr algn="ctr"/>
          <a:r>
            <a:rPr lang="en-US" sz="1300" b="1" dirty="0" smtClean="0">
              <a:solidFill>
                <a:sysClr val="windowText" lastClr="000000"/>
              </a:solidFill>
              <a:latin typeface="Arial" panose="020B0604020202020204" pitchFamily="34" charset="0"/>
              <a:cs typeface="Arial" panose="020B0604020202020204" pitchFamily="34" charset="0"/>
            </a:rPr>
            <a:t>Other non-OECD Europe/Eurasia</a:t>
          </a:r>
          <a:endParaRPr lang="en-US" sz="1300" b="1" dirty="0">
            <a:solidFill>
              <a:sysClr val="windowText" lastClr="000000"/>
            </a:solidFill>
            <a:latin typeface="Arial" panose="020B0604020202020204" pitchFamily="34" charset="0"/>
            <a:cs typeface="Arial" panose="020B0604020202020204" pitchFamily="34" charset="0"/>
          </a:endParaRPr>
        </a:p>
      </cdr:txBody>
    </cdr:sp>
  </cdr:relSizeAnchor>
  <cdr:relSizeAnchor xmlns:cdr="http://schemas.openxmlformats.org/drawingml/2006/chartDrawing">
    <cdr:from>
      <cdr:x>0.31658</cdr:x>
      <cdr:y>0.19008</cdr:y>
    </cdr:from>
    <cdr:to>
      <cdr:x>0.31658</cdr:x>
      <cdr:y>0.88062</cdr:y>
    </cdr:to>
    <cdr:cxnSp macro="">
      <cdr:nvCxnSpPr>
        <cdr:cNvPr id="4" name="Straight Connector 3"/>
        <cdr:cNvCxnSpPr/>
      </cdr:nvCxnSpPr>
      <cdr:spPr>
        <a:xfrm xmlns:a="http://schemas.openxmlformats.org/drawingml/2006/main" flipV="1">
          <a:off x="857901" y="657216"/>
          <a:ext cx="0" cy="2387594"/>
        </a:xfrm>
        <a:prstGeom xmlns:a="http://schemas.openxmlformats.org/drawingml/2006/main" prst="line">
          <a:avLst/>
        </a:prstGeom>
        <a:ln xmlns:a="http://schemas.openxmlformats.org/drawingml/2006/main" w="12700">
          <a:solidFill>
            <a:schemeClr val="bg1">
              <a:lumMod val="65000"/>
            </a:schemeClr>
          </a:solidFill>
          <a:prstDash val="lgDash"/>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dr:relSizeAnchor xmlns:cdr="http://schemas.openxmlformats.org/drawingml/2006/chartDrawing">
    <cdr:from>
      <cdr:x>0.22352</cdr:x>
      <cdr:y>0.10193</cdr:y>
    </cdr:from>
    <cdr:to>
      <cdr:x>0.44748</cdr:x>
      <cdr:y>0.1708</cdr:y>
    </cdr:to>
    <cdr:sp macro="" textlink="">
      <cdr:nvSpPr>
        <cdr:cNvPr id="5" name="TextBox 1"/>
        <cdr:cNvSpPr txBox="1"/>
      </cdr:nvSpPr>
      <cdr:spPr>
        <a:xfrm xmlns:a="http://schemas.openxmlformats.org/drawingml/2006/main">
          <a:off x="605722" y="352426"/>
          <a:ext cx="606903" cy="238125"/>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300" b="1" dirty="0">
              <a:latin typeface="Arial" panose="020B0604020202020204" pitchFamily="34" charset="0"/>
              <a:cs typeface="Arial" panose="020B0604020202020204" pitchFamily="34" charset="0"/>
            </a:rPr>
            <a:t>2015</a:t>
          </a:r>
        </a:p>
      </cdr:txBody>
    </cdr:sp>
  </cdr:relSizeAnchor>
</c:userShapes>
</file>

<file path=ppt/drawings/drawing57.xml><?xml version="1.0" encoding="utf-8"?>
<c:userShapes xmlns:c="http://schemas.openxmlformats.org/drawingml/2006/chart">
  <cdr:relSizeAnchor xmlns:cdr="http://schemas.openxmlformats.org/drawingml/2006/chartDrawing">
    <cdr:from>
      <cdr:x>0.31684</cdr:x>
      <cdr:y>0.30341</cdr:y>
    </cdr:from>
    <cdr:to>
      <cdr:x>0.31684</cdr:x>
      <cdr:y>0.89565</cdr:y>
    </cdr:to>
    <cdr:cxnSp macro="">
      <cdr:nvCxnSpPr>
        <cdr:cNvPr id="3" name="Straight Connector 2"/>
        <cdr:cNvCxnSpPr/>
      </cdr:nvCxnSpPr>
      <cdr:spPr>
        <a:xfrm xmlns:a="http://schemas.openxmlformats.org/drawingml/2006/main" flipV="1">
          <a:off x="869168" y="1244600"/>
          <a:ext cx="0" cy="2429438"/>
        </a:xfrm>
        <a:prstGeom xmlns:a="http://schemas.openxmlformats.org/drawingml/2006/main" prst="line">
          <a:avLst/>
        </a:prstGeom>
        <a:ln xmlns:a="http://schemas.openxmlformats.org/drawingml/2006/main">
          <a:solidFill>
            <a:schemeClr val="bg1">
              <a:lumMod val="65000"/>
            </a:schemeClr>
          </a:solidFill>
          <a:prstDash val="dash"/>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dr:relSizeAnchor xmlns:cdr="http://schemas.openxmlformats.org/drawingml/2006/chartDrawing">
    <cdr:from>
      <cdr:x>0.20804</cdr:x>
      <cdr:y>0.22881</cdr:y>
    </cdr:from>
    <cdr:to>
      <cdr:x>0.432</cdr:x>
      <cdr:y>0.30173</cdr:y>
    </cdr:to>
    <cdr:sp macro="" textlink="">
      <cdr:nvSpPr>
        <cdr:cNvPr id="4" name="TextBox 3"/>
        <cdr:cNvSpPr txBox="1"/>
      </cdr:nvSpPr>
      <cdr:spPr>
        <a:xfrm xmlns:a="http://schemas.openxmlformats.org/drawingml/2006/main">
          <a:off x="570709" y="938615"/>
          <a:ext cx="614367" cy="299126"/>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300" b="1" dirty="0" smtClean="0">
              <a:latin typeface="Arial" panose="020B0604020202020204" pitchFamily="34" charset="0"/>
              <a:cs typeface="Arial" panose="020B0604020202020204" pitchFamily="34" charset="0"/>
            </a:rPr>
            <a:t>2015</a:t>
          </a:r>
          <a:endParaRPr lang="en-US" sz="1300" b="1" dirty="0">
            <a:latin typeface="Arial" panose="020B0604020202020204" pitchFamily="34" charset="0"/>
            <a:cs typeface="Arial" panose="020B0604020202020204" pitchFamily="34" charset="0"/>
          </a:endParaRPr>
        </a:p>
      </cdr:txBody>
    </cdr:sp>
  </cdr:relSizeAnchor>
</c:userShapes>
</file>

<file path=ppt/drawings/drawing58.xml><?xml version="1.0" encoding="utf-8"?>
<c:userShapes xmlns:c="http://schemas.openxmlformats.org/drawingml/2006/chart">
  <cdr:relSizeAnchor xmlns:cdr="http://schemas.openxmlformats.org/drawingml/2006/chartDrawing">
    <cdr:from>
      <cdr:x>0.67981</cdr:x>
      <cdr:y>0.19797</cdr:y>
    </cdr:from>
    <cdr:to>
      <cdr:x>1</cdr:x>
      <cdr:y>0.90956</cdr:y>
    </cdr:to>
    <cdr:sp macro="" textlink="">
      <cdr:nvSpPr>
        <cdr:cNvPr id="7" name="TextBox 1"/>
        <cdr:cNvSpPr txBox="1"/>
      </cdr:nvSpPr>
      <cdr:spPr bwMode="auto">
        <a:xfrm xmlns:a="http://schemas.openxmlformats.org/drawingml/2006/main">
          <a:off x="2790825" y="742950"/>
          <a:ext cx="1314450" cy="2670492"/>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endParaRPr lang="en-US" sz="1400" b="1" i="0" dirty="0" smtClean="0">
            <a:solidFill>
              <a:schemeClr val="accent2"/>
            </a:solidFill>
            <a:latin typeface="Arial" panose="020B0604020202020204" pitchFamily="34" charset="0"/>
            <a:ea typeface="Times New Roman" charset="0"/>
            <a:cs typeface="Arial" panose="020B0604020202020204" pitchFamily="34" charset="0"/>
          </a:endParaRPr>
        </a:p>
        <a:p xmlns:a="http://schemas.openxmlformats.org/drawingml/2006/main">
          <a:pPr eaLnBrk="0" hangingPunct="0"/>
          <a:r>
            <a:rPr lang="en-US" sz="1400" b="1" i="0" dirty="0" smtClean="0">
              <a:solidFill>
                <a:sysClr val="windowText" lastClr="000000"/>
              </a:solidFill>
              <a:latin typeface="Arial" panose="020B0604020202020204" pitchFamily="34" charset="0"/>
              <a:ea typeface="Times New Roman" charset="0"/>
              <a:cs typeface="Arial" panose="020B0604020202020204" pitchFamily="34" charset="0"/>
            </a:rPr>
            <a:t>coal</a:t>
          </a:r>
        </a:p>
        <a:p xmlns:a="http://schemas.openxmlformats.org/drawingml/2006/main">
          <a:pPr eaLnBrk="0" hangingPunct="0"/>
          <a:endParaRPr lang="en-US" sz="1400" b="1" i="0" baseline="0" dirty="0" smtClean="0">
            <a:solidFill>
              <a:schemeClr val="accent6"/>
            </a:solidFill>
            <a:latin typeface="Arial" panose="020B0604020202020204" pitchFamily="34" charset="0"/>
            <a:ea typeface="Times New Roman" charset="0"/>
            <a:cs typeface="Arial" panose="020B0604020202020204" pitchFamily="34" charset="0"/>
          </a:endParaRPr>
        </a:p>
        <a:p xmlns:a="http://schemas.openxmlformats.org/drawingml/2006/main">
          <a:pPr eaLnBrk="0" hangingPunct="0"/>
          <a:endParaRPr lang="en-US" sz="1400" b="1" i="0" baseline="0" dirty="0" smtClean="0">
            <a:solidFill>
              <a:schemeClr val="accent6"/>
            </a:solidFill>
            <a:latin typeface="Arial" panose="020B0604020202020204" pitchFamily="34" charset="0"/>
            <a:ea typeface="Times New Roman" charset="0"/>
            <a:cs typeface="Arial" panose="020B0604020202020204" pitchFamily="34" charset="0"/>
          </a:endParaRPr>
        </a:p>
        <a:p xmlns:a="http://schemas.openxmlformats.org/drawingml/2006/main">
          <a:pPr eaLnBrk="0" hangingPunct="0"/>
          <a:endParaRPr lang="en-US" sz="1400" b="1" i="0" baseline="0" dirty="0" smtClean="0">
            <a:solidFill>
              <a:schemeClr val="accent6"/>
            </a:solidFill>
            <a:latin typeface="Arial" panose="020B0604020202020204" pitchFamily="34" charset="0"/>
            <a:ea typeface="Times New Roman" charset="0"/>
            <a:cs typeface="Arial" panose="020B0604020202020204" pitchFamily="34" charset="0"/>
          </a:endParaRPr>
        </a:p>
        <a:p xmlns:a="http://schemas.openxmlformats.org/drawingml/2006/main">
          <a:pPr eaLnBrk="0" hangingPunct="0"/>
          <a:endParaRPr lang="en-US" sz="1400" b="1" i="0" baseline="0" dirty="0" smtClean="0">
            <a:solidFill>
              <a:schemeClr val="accent6"/>
            </a:solidFill>
            <a:latin typeface="Arial" panose="020B0604020202020204" pitchFamily="34" charset="0"/>
            <a:ea typeface="Times New Roman" charset="0"/>
            <a:cs typeface="Arial" panose="020B0604020202020204" pitchFamily="34" charset="0"/>
          </a:endParaRPr>
        </a:p>
        <a:p xmlns:a="http://schemas.openxmlformats.org/drawingml/2006/main">
          <a:pPr eaLnBrk="0" hangingPunct="0"/>
          <a:endParaRPr lang="en-US" sz="1400" b="1" i="0" baseline="0" dirty="0" smtClean="0">
            <a:solidFill>
              <a:schemeClr val="accent6"/>
            </a:solidFill>
            <a:latin typeface="Arial" panose="020B0604020202020204" pitchFamily="34" charset="0"/>
            <a:ea typeface="Times New Roman" charset="0"/>
            <a:cs typeface="Arial" panose="020B0604020202020204" pitchFamily="34" charset="0"/>
          </a:endParaRPr>
        </a:p>
        <a:p xmlns:a="http://schemas.openxmlformats.org/drawingml/2006/main">
          <a:pPr eaLnBrk="0" hangingPunct="0"/>
          <a:endParaRPr lang="en-US" sz="1400" b="1" i="0" baseline="0" dirty="0" smtClean="0">
            <a:solidFill>
              <a:schemeClr val="accent3"/>
            </a:solidFill>
            <a:latin typeface="Arial" panose="020B0604020202020204" pitchFamily="34" charset="0"/>
            <a:ea typeface="Times New Roman" charset="0"/>
            <a:cs typeface="Arial" panose="020B0604020202020204" pitchFamily="34" charset="0"/>
          </a:endParaRPr>
        </a:p>
        <a:p xmlns:a="http://schemas.openxmlformats.org/drawingml/2006/main">
          <a:pPr eaLnBrk="0" hangingPunct="0"/>
          <a:endParaRPr lang="en-US" sz="1400" b="1" i="0" baseline="0" dirty="0" smtClean="0">
            <a:solidFill>
              <a:schemeClr val="accent3"/>
            </a:solidFill>
            <a:latin typeface="Arial" panose="020B0604020202020204" pitchFamily="34" charset="0"/>
            <a:ea typeface="Times New Roman" charset="0"/>
            <a:cs typeface="Arial" panose="020B0604020202020204" pitchFamily="34" charset="0"/>
          </a:endParaRPr>
        </a:p>
        <a:p xmlns:a="http://schemas.openxmlformats.org/drawingml/2006/main">
          <a:pPr eaLnBrk="0" hangingPunct="0"/>
          <a:r>
            <a:rPr lang="en-US" sz="1400" b="1" i="0" baseline="0" dirty="0" smtClean="0">
              <a:solidFill>
                <a:schemeClr val="accent1"/>
              </a:solidFill>
              <a:latin typeface="Arial" panose="020B0604020202020204" pitchFamily="34" charset="0"/>
              <a:ea typeface="Times New Roman" charset="0"/>
              <a:cs typeface="Arial" panose="020B0604020202020204" pitchFamily="34" charset="0"/>
            </a:rPr>
            <a:t>natural gas</a:t>
          </a:r>
        </a:p>
        <a:p xmlns:a="http://schemas.openxmlformats.org/drawingml/2006/main">
          <a:pPr eaLnBrk="0" hangingPunct="0"/>
          <a:endParaRPr lang="en-US" sz="600" b="1" dirty="0">
            <a:solidFill>
              <a:schemeClr val="accent2"/>
            </a:solidFill>
            <a:latin typeface="Arial" panose="020B0604020202020204" pitchFamily="34" charset="0"/>
            <a:ea typeface="Times New Roman" charset="0"/>
            <a:cs typeface="Arial" panose="020B0604020202020204" pitchFamily="34" charset="0"/>
          </a:endParaRPr>
        </a:p>
        <a:p xmlns:a="http://schemas.openxmlformats.org/drawingml/2006/main">
          <a:pPr eaLnBrk="0" hangingPunct="0"/>
          <a:endParaRPr lang="en-US" sz="300" b="1" dirty="0">
            <a:solidFill>
              <a:schemeClr val="accent2"/>
            </a:solidFill>
            <a:latin typeface="Arial" panose="020B0604020202020204" pitchFamily="34" charset="0"/>
            <a:ea typeface="Times New Roman" charset="0"/>
            <a:cs typeface="Arial" panose="020B0604020202020204" pitchFamily="34" charset="0"/>
          </a:endParaRPr>
        </a:p>
        <a:p xmlns:a="http://schemas.openxmlformats.org/drawingml/2006/main">
          <a:pPr eaLnBrk="0" hangingPunct="0"/>
          <a:r>
            <a:rPr lang="en-US" sz="1400" b="1" i="0" baseline="0" dirty="0" smtClean="0">
              <a:solidFill>
                <a:schemeClr val="accent2"/>
              </a:solidFill>
              <a:latin typeface="Arial" panose="020B0604020202020204" pitchFamily="34" charset="0"/>
              <a:ea typeface="Times New Roman" charset="0"/>
              <a:cs typeface="Arial" panose="020B0604020202020204" pitchFamily="34" charset="0"/>
            </a:rPr>
            <a:t>liquids</a:t>
          </a:r>
        </a:p>
      </cdr:txBody>
    </cdr:sp>
  </cdr:relSizeAnchor>
  <cdr:relSizeAnchor xmlns:cdr="http://schemas.openxmlformats.org/drawingml/2006/chartDrawing">
    <cdr:from>
      <cdr:x>0.16797</cdr:x>
      <cdr:y>0.02222</cdr:y>
    </cdr:from>
    <cdr:to>
      <cdr:x>0.51708</cdr:x>
      <cdr:y>0.10902</cdr:y>
    </cdr:to>
    <cdr:sp macro="" textlink="">
      <cdr:nvSpPr>
        <cdr:cNvPr id="12" name="TextBox 1"/>
        <cdr:cNvSpPr txBox="1"/>
      </cdr:nvSpPr>
      <cdr:spPr>
        <a:xfrm xmlns:a="http://schemas.openxmlformats.org/drawingml/2006/main">
          <a:off x="689582" y="83378"/>
          <a:ext cx="1433193" cy="325747"/>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400" b="1" dirty="0">
              <a:latin typeface="Arial" panose="020B0604020202020204" pitchFamily="34" charset="0"/>
              <a:cs typeface="Arial" panose="020B0604020202020204" pitchFamily="34" charset="0"/>
            </a:rPr>
            <a:t>2015</a:t>
          </a:r>
        </a:p>
      </cdr:txBody>
    </cdr:sp>
  </cdr:relSizeAnchor>
  <cdr:relSizeAnchor xmlns:cdr="http://schemas.openxmlformats.org/drawingml/2006/chartDrawing">
    <cdr:from>
      <cdr:x>0.21972</cdr:x>
      <cdr:y>0.09475</cdr:y>
    </cdr:from>
    <cdr:to>
      <cdr:x>0.22572</cdr:x>
      <cdr:y>0.90787</cdr:y>
    </cdr:to>
    <cdr:cxnSp macro="">
      <cdr:nvCxnSpPr>
        <cdr:cNvPr id="5" name="Straight Connector 4"/>
        <cdr:cNvCxnSpPr/>
      </cdr:nvCxnSpPr>
      <cdr:spPr>
        <a:xfrm xmlns:a="http://schemas.openxmlformats.org/drawingml/2006/main" flipV="1">
          <a:off x="902021" y="355600"/>
          <a:ext cx="24614" cy="3051503"/>
        </a:xfrm>
        <a:prstGeom xmlns:a="http://schemas.openxmlformats.org/drawingml/2006/main" prst="line">
          <a:avLst/>
        </a:prstGeom>
        <a:ln xmlns:a="http://schemas.openxmlformats.org/drawingml/2006/main" w="12700">
          <a:solidFill>
            <a:schemeClr val="bg1">
              <a:lumMod val="65000"/>
            </a:schemeClr>
          </a:solidFill>
          <a:prstDash val="lgDash"/>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userShapes>
</file>

<file path=ppt/drawings/drawing59.xml><?xml version="1.0" encoding="utf-8"?>
<c:userShapes xmlns:c="http://schemas.openxmlformats.org/drawingml/2006/chart">
  <cdr:relSizeAnchor xmlns:cdr="http://schemas.openxmlformats.org/drawingml/2006/chartDrawing">
    <cdr:from>
      <cdr:x>0.27335</cdr:x>
      <cdr:y>0.66667</cdr:y>
    </cdr:from>
    <cdr:to>
      <cdr:x>0.91374</cdr:x>
      <cdr:y>0.89478</cdr:y>
    </cdr:to>
    <cdr:sp macro="" textlink="">
      <cdr:nvSpPr>
        <cdr:cNvPr id="3" name="TextBox 2"/>
        <cdr:cNvSpPr txBox="1"/>
      </cdr:nvSpPr>
      <cdr:spPr>
        <a:xfrm xmlns:a="http://schemas.openxmlformats.org/drawingml/2006/main">
          <a:off x="1081821" y="2474395"/>
          <a:ext cx="2534439" cy="846655"/>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400" b="1" dirty="0">
              <a:solidFill>
                <a:schemeClr val="bg1"/>
              </a:solidFill>
              <a:latin typeface="Arial" panose="020B0604020202020204" pitchFamily="34" charset="0"/>
              <a:cs typeface="Arial" panose="020B0604020202020204" pitchFamily="34" charset="0"/>
            </a:rPr>
            <a:t>residential</a:t>
          </a:r>
        </a:p>
        <a:p xmlns:a="http://schemas.openxmlformats.org/drawingml/2006/main">
          <a:endParaRPr lang="en-US" sz="1400" dirty="0" smtClean="0">
            <a:solidFill>
              <a:schemeClr val="bg1"/>
            </a:solidFill>
            <a:latin typeface="Arial" panose="020B0604020202020204" pitchFamily="34" charset="0"/>
            <a:cs typeface="Arial" panose="020B0604020202020204" pitchFamily="34" charset="0"/>
          </a:endParaRPr>
        </a:p>
        <a:p xmlns:a="http://schemas.openxmlformats.org/drawingml/2006/main">
          <a:endParaRPr lang="en-US" sz="600" dirty="0">
            <a:solidFill>
              <a:schemeClr val="bg1"/>
            </a:solidFill>
            <a:latin typeface="Arial" panose="020B0604020202020204" pitchFamily="34" charset="0"/>
            <a:cs typeface="Arial" panose="020B0604020202020204" pitchFamily="34" charset="0"/>
          </a:endParaRPr>
        </a:p>
        <a:p xmlns:a="http://schemas.openxmlformats.org/drawingml/2006/main">
          <a:r>
            <a:rPr lang="en-US" sz="1400" b="1" dirty="0">
              <a:solidFill>
                <a:schemeClr val="bg1"/>
              </a:solidFill>
              <a:latin typeface="Arial" panose="020B0604020202020204" pitchFamily="34" charset="0"/>
              <a:cs typeface="Arial" panose="020B0604020202020204" pitchFamily="34" charset="0"/>
            </a:rPr>
            <a:t>district</a:t>
          </a:r>
          <a:r>
            <a:rPr lang="en-US" sz="1400" b="1" baseline="0" dirty="0">
              <a:solidFill>
                <a:schemeClr val="bg1"/>
              </a:solidFill>
              <a:latin typeface="Arial" panose="020B0604020202020204" pitchFamily="34" charset="0"/>
              <a:cs typeface="Arial" panose="020B0604020202020204" pitchFamily="34" charset="0"/>
            </a:rPr>
            <a:t> </a:t>
          </a:r>
          <a:r>
            <a:rPr lang="en-US" sz="1400" b="1" baseline="0" dirty="0" smtClean="0">
              <a:solidFill>
                <a:schemeClr val="bg1"/>
              </a:solidFill>
              <a:latin typeface="Arial" panose="020B0604020202020204" pitchFamily="34" charset="0"/>
              <a:cs typeface="Arial" panose="020B0604020202020204" pitchFamily="34" charset="0"/>
            </a:rPr>
            <a:t>heat</a:t>
          </a:r>
          <a:r>
            <a:rPr lang="en-US" sz="1400" b="1" dirty="0" smtClean="0">
              <a:solidFill>
                <a:schemeClr val="bg1"/>
              </a:solidFill>
              <a:latin typeface="Arial" panose="020B0604020202020204" pitchFamily="34" charset="0"/>
              <a:cs typeface="Arial" panose="020B0604020202020204" pitchFamily="34" charset="0"/>
            </a:rPr>
            <a:t> </a:t>
          </a:r>
          <a:r>
            <a:rPr lang="en-US" sz="1400" b="1" baseline="0" dirty="0" smtClean="0">
              <a:solidFill>
                <a:schemeClr val="bg1"/>
              </a:solidFill>
              <a:latin typeface="Arial" panose="020B0604020202020204" pitchFamily="34" charset="0"/>
              <a:cs typeface="Arial" panose="020B0604020202020204" pitchFamily="34" charset="0"/>
            </a:rPr>
            <a:t>contribution</a:t>
          </a:r>
          <a:endParaRPr lang="en-US" sz="1400" b="1" dirty="0">
            <a:solidFill>
              <a:schemeClr val="bg1"/>
            </a:solidFill>
            <a:latin typeface="Arial" panose="020B0604020202020204" pitchFamily="34" charset="0"/>
            <a:cs typeface="Arial" panose="020B0604020202020204" pitchFamily="34" charset="0"/>
          </a:endParaRPr>
        </a:p>
      </cdr:txBody>
    </cdr:sp>
  </cdr:relSizeAnchor>
  <cdr:relSizeAnchor xmlns:cdr="http://schemas.openxmlformats.org/drawingml/2006/chartDrawing">
    <cdr:from>
      <cdr:x>0.21862</cdr:x>
      <cdr:y>0.11949</cdr:y>
    </cdr:from>
    <cdr:to>
      <cdr:x>0.22092</cdr:x>
      <cdr:y>0.908</cdr:y>
    </cdr:to>
    <cdr:cxnSp macro="">
      <cdr:nvCxnSpPr>
        <cdr:cNvPr id="4" name="Straight Connector 3"/>
        <cdr:cNvCxnSpPr/>
      </cdr:nvCxnSpPr>
      <cdr:spPr>
        <a:xfrm xmlns:a="http://schemas.openxmlformats.org/drawingml/2006/main" flipV="1">
          <a:off x="865235" y="465426"/>
          <a:ext cx="9104" cy="3071438"/>
        </a:xfrm>
        <a:prstGeom xmlns:a="http://schemas.openxmlformats.org/drawingml/2006/main" prst="line">
          <a:avLst/>
        </a:prstGeom>
        <a:ln xmlns:a="http://schemas.openxmlformats.org/drawingml/2006/main" w="12700">
          <a:solidFill>
            <a:schemeClr val="bg1">
              <a:lumMod val="65000"/>
            </a:schemeClr>
          </a:solidFill>
          <a:prstDash val="lgDash"/>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dr:relSizeAnchor xmlns:cdr="http://schemas.openxmlformats.org/drawingml/2006/chartDrawing">
    <cdr:from>
      <cdr:x>0.14994</cdr:x>
      <cdr:y>0.03506</cdr:y>
    </cdr:from>
    <cdr:to>
      <cdr:x>0.47592</cdr:x>
      <cdr:y>0.11789</cdr:y>
    </cdr:to>
    <cdr:sp macro="" textlink="">
      <cdr:nvSpPr>
        <cdr:cNvPr id="5" name="TextBox 4"/>
        <cdr:cNvSpPr txBox="1"/>
      </cdr:nvSpPr>
      <cdr:spPr>
        <a:xfrm xmlns:a="http://schemas.openxmlformats.org/drawingml/2006/main">
          <a:off x="593392" y="136558"/>
          <a:ext cx="1290111" cy="322642"/>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400" b="1" dirty="0">
              <a:latin typeface="Arial" panose="020B0604020202020204" pitchFamily="34" charset="0"/>
              <a:cs typeface="Arial" panose="020B0604020202020204" pitchFamily="34" charset="0"/>
            </a:rPr>
            <a:t>2015</a:t>
          </a:r>
        </a:p>
      </cdr:txBody>
    </cdr:sp>
  </cdr:relSizeAnchor>
</c:userShapes>
</file>

<file path=ppt/drawings/drawing60.xml><?xml version="1.0" encoding="utf-8"?>
<c:userShapes xmlns:c="http://schemas.openxmlformats.org/drawingml/2006/chart">
  <cdr:relSizeAnchor xmlns:cdr="http://schemas.openxmlformats.org/drawingml/2006/chartDrawing">
    <cdr:from>
      <cdr:x>0.79706</cdr:x>
      <cdr:y>0.46982</cdr:y>
    </cdr:from>
    <cdr:to>
      <cdr:x>0.81481</cdr:x>
      <cdr:y>0.90016</cdr:y>
    </cdr:to>
    <cdr:sp macro="" textlink="">
      <cdr:nvSpPr>
        <cdr:cNvPr id="5" name="Right Brace 4"/>
        <cdr:cNvSpPr/>
      </cdr:nvSpPr>
      <cdr:spPr bwMode="auto">
        <a:xfrm xmlns:a="http://schemas.openxmlformats.org/drawingml/2006/main">
          <a:off x="3556286" y="1704977"/>
          <a:ext cx="79197" cy="1561710"/>
        </a:xfrm>
        <a:prstGeom xmlns:a="http://schemas.openxmlformats.org/drawingml/2006/main" prst="rightBrace">
          <a:avLst/>
        </a:prstGeom>
        <a:noFill xmlns:a="http://schemas.openxmlformats.org/drawingml/2006/main"/>
        <a:ln xmlns:a="http://schemas.openxmlformats.org/drawingml/2006/main" w="12700" cap="flat" cmpd="sng" algn="ctr">
          <a:solidFill>
            <a:schemeClr val="tx1"/>
          </a:solidFill>
          <a:prstDash val="solid"/>
          <a:round/>
          <a:headEnd type="none" w="med" len="med"/>
          <a:tailEnd type="none" w="med" len="med"/>
        </a:ln>
        <a:effectLst xmlns:a="http://schemas.openxmlformats.org/drawingml/2006/main"/>
      </cdr:spPr>
      <cdr:txBody>
        <a:bodyPr xmlns:a="http://schemas.openxmlformats.org/drawingml/2006/main" vertOverflow="clip" vert="horz" wrap="square" lIns="91440" tIns="45720" rIns="91440" bIns="45720" numCol="1" anchor="t" anchorCtr="0" compatLnSpc="1">
          <a:prstTxWarp prst="textNoShape">
            <a:avLst/>
          </a:prstTxWarp>
        </a:bodyPr>
        <a:lstStyle xmlns:a="http://schemas.openxmlformats.org/drawingml/2006/main"/>
        <a:p xmlns:a="http://schemas.openxmlformats.org/drawingml/2006/main">
          <a:endParaRPr lang="en-US" b="1" dirty="0"/>
        </a:p>
      </cdr:txBody>
    </cdr:sp>
  </cdr:relSizeAnchor>
  <cdr:relSizeAnchor xmlns:cdr="http://schemas.openxmlformats.org/drawingml/2006/chartDrawing">
    <cdr:from>
      <cdr:x>0.82796</cdr:x>
      <cdr:y>0.65363</cdr:y>
    </cdr:from>
    <cdr:to>
      <cdr:x>0.97727</cdr:x>
      <cdr:y>0.91057</cdr:y>
    </cdr:to>
    <cdr:sp macro="" textlink="">
      <cdr:nvSpPr>
        <cdr:cNvPr id="6" name="TextBox 5"/>
        <cdr:cNvSpPr txBox="1"/>
      </cdr:nvSpPr>
      <cdr:spPr bwMode="auto">
        <a:xfrm xmlns:a="http://schemas.openxmlformats.org/drawingml/2006/main">
          <a:off x="3694154" y="2372023"/>
          <a:ext cx="666185" cy="932441"/>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0" tIns="0" rIns="0" rtlCol="0">
          <a:prstTxWarp prst="textNoShape">
            <a:avLst/>
          </a:prstTxWarp>
        </a:bodyPr>
        <a:lstStyle xmlns:a="http://schemas.openxmlformats.org/drawingml/2006/main"/>
        <a:p xmlns:a="http://schemas.openxmlformats.org/drawingml/2006/main">
          <a:pPr eaLnBrk="0" hangingPunct="0"/>
          <a:r>
            <a:rPr lang="en-US" sz="1250" b="1" i="0" dirty="0" smtClean="0">
              <a:solidFill>
                <a:schemeClr val="tx1"/>
              </a:solidFill>
              <a:latin typeface="+mn-lt"/>
              <a:ea typeface="Times New Roman" charset="0"/>
              <a:cs typeface="Times New Roman" charset="0"/>
            </a:rPr>
            <a:t>industrial</a:t>
          </a:r>
        </a:p>
        <a:p xmlns:a="http://schemas.openxmlformats.org/drawingml/2006/main">
          <a:pPr eaLnBrk="0" hangingPunct="0"/>
          <a:r>
            <a:rPr lang="en-US" sz="1250" b="1" i="0" dirty="0" smtClean="0">
              <a:solidFill>
                <a:schemeClr val="tx1"/>
              </a:solidFill>
              <a:latin typeface="+mn-lt"/>
              <a:ea typeface="Times New Roman" charset="0"/>
              <a:cs typeface="Times New Roman" charset="0"/>
            </a:rPr>
            <a:t> sector</a:t>
          </a:r>
        </a:p>
        <a:p xmlns:a="http://schemas.openxmlformats.org/drawingml/2006/main">
          <a:pPr eaLnBrk="0" hangingPunct="0"/>
          <a:r>
            <a:rPr lang="en-US" sz="1250" b="1" i="0" dirty="0" smtClean="0">
              <a:solidFill>
                <a:schemeClr val="tx1"/>
              </a:solidFill>
              <a:latin typeface="+mn-lt"/>
              <a:ea typeface="Times New Roman" charset="0"/>
              <a:cs typeface="Times New Roman" charset="0"/>
            </a:rPr>
            <a:t>activities</a:t>
          </a:r>
        </a:p>
      </cdr:txBody>
    </cdr:sp>
  </cdr:relSizeAnchor>
  <cdr:relSizeAnchor xmlns:cdr="http://schemas.openxmlformats.org/drawingml/2006/chartDrawing">
    <cdr:from>
      <cdr:x>0.37815</cdr:x>
      <cdr:y>0.5</cdr:y>
    </cdr:from>
    <cdr:to>
      <cdr:x>0.70782</cdr:x>
      <cdr:y>0.88845</cdr:y>
    </cdr:to>
    <cdr:sp macro="" textlink="">
      <cdr:nvSpPr>
        <cdr:cNvPr id="7" name="TextBox 6"/>
        <cdr:cNvSpPr txBox="1"/>
      </cdr:nvSpPr>
      <cdr:spPr bwMode="auto">
        <a:xfrm xmlns:a="http://schemas.openxmlformats.org/drawingml/2006/main">
          <a:off x="1687218" y="1814512"/>
          <a:ext cx="1470902" cy="1409700"/>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0" tIns="0" rIns="0" rtlCol="0">
          <a:prstTxWarp prst="textNoShape">
            <a:avLst/>
          </a:prstTxWarp>
        </a:bodyPr>
        <a:lstStyle xmlns:a="http://schemas.openxmlformats.org/drawingml/2006/main"/>
        <a:p xmlns:a="http://schemas.openxmlformats.org/drawingml/2006/main">
          <a:pPr eaLnBrk="0" hangingPunct="0"/>
          <a:r>
            <a:rPr lang="en-US" sz="1250" b="1" i="0" dirty="0" smtClean="0">
              <a:solidFill>
                <a:schemeClr val="bg1"/>
              </a:solidFill>
              <a:ea typeface="Times New Roman" charset="0"/>
              <a:cs typeface="Times New Roman" charset="0"/>
            </a:rPr>
            <a:t>services</a:t>
          </a:r>
          <a:endParaRPr lang="en-US" sz="1250" b="1" dirty="0">
            <a:solidFill>
              <a:schemeClr val="bg1"/>
            </a:solidFill>
            <a:ea typeface="Times New Roman" charset="0"/>
            <a:cs typeface="Times New Roman" charset="0"/>
          </a:endParaRPr>
        </a:p>
        <a:p xmlns:a="http://schemas.openxmlformats.org/drawingml/2006/main">
          <a:pPr eaLnBrk="0" hangingPunct="0"/>
          <a:endParaRPr lang="en-US" sz="1250" b="1" i="0" dirty="0" smtClean="0">
            <a:solidFill>
              <a:schemeClr val="bg1"/>
            </a:solidFill>
            <a:ea typeface="Times New Roman" charset="0"/>
            <a:cs typeface="Times New Roman" charset="0"/>
          </a:endParaRPr>
        </a:p>
        <a:p xmlns:a="http://schemas.openxmlformats.org/drawingml/2006/main">
          <a:pPr eaLnBrk="0" hangingPunct="0"/>
          <a:endParaRPr lang="en-US" sz="1250" b="1" dirty="0">
            <a:solidFill>
              <a:schemeClr val="bg1"/>
            </a:solidFill>
            <a:ea typeface="Times New Roman" charset="0"/>
            <a:cs typeface="Times New Roman" charset="0"/>
          </a:endParaRPr>
        </a:p>
        <a:p xmlns:a="http://schemas.openxmlformats.org/drawingml/2006/main">
          <a:pPr eaLnBrk="0" hangingPunct="0"/>
          <a:endParaRPr lang="en-US" sz="1250" b="1" i="0" dirty="0" smtClean="0">
            <a:solidFill>
              <a:schemeClr val="bg1"/>
            </a:solidFill>
            <a:ea typeface="Times New Roman" charset="0"/>
            <a:cs typeface="Times New Roman" charset="0"/>
          </a:endParaRPr>
        </a:p>
        <a:p xmlns:a="http://schemas.openxmlformats.org/drawingml/2006/main">
          <a:pPr eaLnBrk="0" hangingPunct="0"/>
          <a:endParaRPr lang="en-US" sz="1250" b="1" dirty="0">
            <a:solidFill>
              <a:schemeClr val="bg1"/>
            </a:solidFill>
            <a:ea typeface="Times New Roman" charset="0"/>
            <a:cs typeface="Times New Roman" charset="0"/>
          </a:endParaRPr>
        </a:p>
        <a:p xmlns:a="http://schemas.openxmlformats.org/drawingml/2006/main">
          <a:pPr eaLnBrk="0" hangingPunct="0"/>
          <a:r>
            <a:rPr lang="en-US" sz="1250" b="1" dirty="0" smtClean="0">
              <a:solidFill>
                <a:schemeClr val="bg1"/>
              </a:solidFill>
              <a:ea typeface="Times New Roman" charset="0"/>
              <a:cs typeface="Times New Roman" charset="0"/>
            </a:rPr>
            <a:t>n</a:t>
          </a:r>
          <a:r>
            <a:rPr lang="en-US" sz="1250" b="1" i="0" dirty="0" smtClean="0">
              <a:solidFill>
                <a:schemeClr val="bg1"/>
              </a:solidFill>
              <a:ea typeface="Times New Roman" charset="0"/>
              <a:cs typeface="Times New Roman" charset="0"/>
            </a:rPr>
            <a:t>on-energy</a:t>
          </a:r>
          <a:r>
            <a:rPr lang="en-US" sz="1250" b="1" dirty="0">
              <a:solidFill>
                <a:schemeClr val="bg1"/>
              </a:solidFill>
              <a:ea typeface="Times New Roman" charset="0"/>
              <a:cs typeface="Times New Roman" charset="0"/>
            </a:rPr>
            <a:t> </a:t>
          </a:r>
          <a:r>
            <a:rPr lang="en-US" sz="1250" b="1" i="0" baseline="0" dirty="0" smtClean="0">
              <a:solidFill>
                <a:schemeClr val="bg1"/>
              </a:solidFill>
              <a:ea typeface="Times New Roman" charset="0"/>
              <a:cs typeface="Times New Roman" charset="0"/>
            </a:rPr>
            <a:t>intensive </a:t>
          </a:r>
        </a:p>
        <a:p xmlns:a="http://schemas.openxmlformats.org/drawingml/2006/main">
          <a:pPr eaLnBrk="0" hangingPunct="0"/>
          <a:r>
            <a:rPr lang="en-US" sz="1250" b="1" i="0" baseline="0" dirty="0" smtClean="0">
              <a:solidFill>
                <a:schemeClr val="bg1"/>
              </a:solidFill>
              <a:ea typeface="Times New Roman" charset="0"/>
              <a:cs typeface="Times New Roman" charset="0"/>
            </a:rPr>
            <a:t>manufacturing</a:t>
          </a:r>
          <a:endParaRPr lang="en-US" sz="1250" b="1" dirty="0">
            <a:solidFill>
              <a:schemeClr val="bg1"/>
            </a:solidFill>
            <a:ea typeface="Times New Roman" charset="0"/>
            <a:cs typeface="Times New Roman" charset="0"/>
          </a:endParaRPr>
        </a:p>
      </cdr:txBody>
    </cdr:sp>
  </cdr:relSizeAnchor>
  <cdr:relSizeAnchor xmlns:cdr="http://schemas.openxmlformats.org/drawingml/2006/chartDrawing">
    <cdr:from>
      <cdr:x>0.31052</cdr:x>
      <cdr:y>0.60892</cdr:y>
    </cdr:from>
    <cdr:to>
      <cdr:x>0.6226</cdr:x>
      <cdr:y>0.69029</cdr:y>
    </cdr:to>
    <cdr:sp macro="" textlink="">
      <cdr:nvSpPr>
        <cdr:cNvPr id="2" name="TextBox 1"/>
        <cdr:cNvSpPr txBox="1"/>
      </cdr:nvSpPr>
      <cdr:spPr>
        <a:xfrm xmlns:a="http://schemas.openxmlformats.org/drawingml/2006/main">
          <a:off x="1406178" y="2209801"/>
          <a:ext cx="1413221" cy="295275"/>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endParaRPr lang="en-US" sz="1100" dirty="0"/>
        </a:p>
      </cdr:txBody>
    </cdr:sp>
  </cdr:relSizeAnchor>
  <cdr:relSizeAnchor xmlns:cdr="http://schemas.openxmlformats.org/drawingml/2006/chartDrawing">
    <cdr:from>
      <cdr:x>0.27112</cdr:x>
      <cdr:y>0.12861</cdr:y>
    </cdr:from>
    <cdr:to>
      <cdr:x>0.50488</cdr:x>
      <cdr:y>0.28346</cdr:y>
    </cdr:to>
    <cdr:sp macro="" textlink="">
      <cdr:nvSpPr>
        <cdr:cNvPr id="4" name="TextBox 3"/>
        <cdr:cNvSpPr txBox="1"/>
      </cdr:nvSpPr>
      <cdr:spPr>
        <a:xfrm xmlns:a="http://schemas.openxmlformats.org/drawingml/2006/main">
          <a:off x="1209675" y="466726"/>
          <a:ext cx="1042979" cy="561975"/>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endParaRPr lang="en-US" sz="1100" dirty="0"/>
        </a:p>
      </cdr:txBody>
    </cdr:sp>
  </cdr:relSizeAnchor>
  <cdr:relSizeAnchor xmlns:cdr="http://schemas.openxmlformats.org/drawingml/2006/chartDrawing">
    <cdr:from>
      <cdr:x>0.25831</cdr:x>
      <cdr:y>0.14698</cdr:y>
    </cdr:from>
    <cdr:to>
      <cdr:x>0.46539</cdr:x>
      <cdr:y>0.25984</cdr:y>
    </cdr:to>
    <cdr:sp macro="" textlink="">
      <cdr:nvSpPr>
        <cdr:cNvPr id="9" name="TextBox 8"/>
        <cdr:cNvSpPr txBox="1"/>
      </cdr:nvSpPr>
      <cdr:spPr>
        <a:xfrm xmlns:a="http://schemas.openxmlformats.org/drawingml/2006/main">
          <a:off x="1152525" y="533401"/>
          <a:ext cx="923925" cy="409575"/>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endParaRPr lang="en-US" sz="1100" dirty="0"/>
        </a:p>
      </cdr:txBody>
    </cdr:sp>
  </cdr:relSizeAnchor>
</c:userShapes>
</file>

<file path=ppt/drawings/drawing61.xml><?xml version="1.0" encoding="utf-8"?>
<c:userShapes xmlns:c="http://schemas.openxmlformats.org/drawingml/2006/chart">
  <cdr:relSizeAnchor xmlns:cdr="http://schemas.openxmlformats.org/drawingml/2006/chartDrawing">
    <cdr:from>
      <cdr:x>0</cdr:x>
      <cdr:y>0</cdr:y>
    </cdr:from>
    <cdr:to>
      <cdr:x>0.33333</cdr:x>
      <cdr:y>0.33333</cdr:y>
    </cdr:to>
    <cdr:sp macro="" textlink="">
      <cdr:nvSpPr>
        <cdr:cNvPr id="2" name="TextBox 1"/>
        <cdr:cNvSpPr txBox="1"/>
      </cdr:nvSpPr>
      <cdr:spPr>
        <a:xfrm xmlns:a="http://schemas.openxmlformats.org/drawingml/2006/main">
          <a:off x="0" y="0"/>
          <a:ext cx="914400" cy="9144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US" sz="1100"/>
        </a:p>
      </cdr:txBody>
    </cdr:sp>
  </cdr:relSizeAnchor>
  <cdr:relSizeAnchor xmlns:cdr="http://schemas.openxmlformats.org/drawingml/2006/chartDrawing">
    <cdr:from>
      <cdr:x>0.29009</cdr:x>
      <cdr:y>0.1005</cdr:y>
    </cdr:from>
    <cdr:to>
      <cdr:x>0.65373</cdr:x>
      <cdr:y>0.17311</cdr:y>
    </cdr:to>
    <cdr:sp macro="" textlink="">
      <cdr:nvSpPr>
        <cdr:cNvPr id="3" name="TextBox 2"/>
        <cdr:cNvSpPr txBox="1"/>
      </cdr:nvSpPr>
      <cdr:spPr>
        <a:xfrm xmlns:a="http://schemas.openxmlformats.org/drawingml/2006/main">
          <a:off x="715260" y="268246"/>
          <a:ext cx="896609" cy="193796"/>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US" sz="900" b="1"/>
        </a:p>
      </cdr:txBody>
    </cdr:sp>
  </cdr:relSizeAnchor>
  <cdr:relSizeAnchor xmlns:cdr="http://schemas.openxmlformats.org/drawingml/2006/chartDrawing">
    <cdr:from>
      <cdr:x>0.60137</cdr:x>
      <cdr:y>0.20862</cdr:y>
    </cdr:from>
    <cdr:to>
      <cdr:x>0.99656</cdr:x>
      <cdr:y>0.92487</cdr:y>
    </cdr:to>
    <cdr:sp macro="" textlink="">
      <cdr:nvSpPr>
        <cdr:cNvPr id="4" name="TextBox 28"/>
        <cdr:cNvSpPr txBox="1"/>
      </cdr:nvSpPr>
      <cdr:spPr>
        <a:xfrm xmlns:a="http://schemas.openxmlformats.org/drawingml/2006/main" flipH="1">
          <a:off x="1666874" y="571506"/>
          <a:ext cx="1095367" cy="1962138"/>
        </a:xfrm>
        <a:prstGeom xmlns:a="http://schemas.openxmlformats.org/drawingml/2006/main" prst="rect">
          <a:avLst/>
        </a:prstGeom>
        <a:noFill xmlns:a="http://schemas.openxmlformats.org/drawingml/2006/main"/>
      </cdr:spPr>
      <cdr:style>
        <a:lnRef xmlns:a="http://schemas.openxmlformats.org/drawingml/2006/main" idx="0">
          <a:scrgbClr r="0" g="0" b="0"/>
        </a:lnRef>
        <a:fillRef xmlns:a="http://schemas.openxmlformats.org/drawingml/2006/main" idx="0">
          <a:scrgbClr r="0" g="0" b="0"/>
        </a:fillRef>
        <a:effectRef xmlns:a="http://schemas.openxmlformats.org/drawingml/2006/main" idx="0">
          <a:scrgbClr r="0" g="0" b="0"/>
        </a:effectRef>
        <a:fontRef xmlns:a="http://schemas.openxmlformats.org/drawingml/2006/main" idx="minor">
          <a:schemeClr val="tx1"/>
        </a:fontRef>
      </cdr:style>
      <cdr:txBody>
        <a:bodyPr xmlns:a="http://schemas.openxmlformats.org/drawingml/2006/main" wrap="none" rtlCol="0" anchor="t">
          <a:noAutofit/>
        </a:bodyPr>
        <a:lstStyle xmlns:a="http://schemas.openxmlformats.org/drawingml/2006/main">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xmlns:a="http://schemas.openxmlformats.org/drawingml/2006/main">
          <a:endParaRPr lang="en-US" sz="900" b="1" baseline="0" dirty="0">
            <a:solidFill>
              <a:schemeClr val="accent2"/>
            </a:solidFill>
          </a:endParaRPr>
        </a:p>
        <a:p xmlns:a="http://schemas.openxmlformats.org/drawingml/2006/main">
          <a:pPr eaLnBrk="1" fontAlgn="auto" latinLnBrk="0" hangingPunct="1"/>
          <a:endParaRPr lang="en-US" sz="900" dirty="0">
            <a:solidFill>
              <a:schemeClr val="accent2"/>
            </a:solidFill>
            <a:effectLst/>
          </a:endParaRPr>
        </a:p>
        <a:p xmlns:a="http://schemas.openxmlformats.org/drawingml/2006/main">
          <a:pPr eaLnBrk="1" fontAlgn="auto" latinLnBrk="0" hangingPunct="1"/>
          <a:endParaRPr lang="en-US" sz="1300" dirty="0">
            <a:solidFill>
              <a:schemeClr val="accent2"/>
            </a:solidFill>
            <a:effectLst/>
          </a:endParaRPr>
        </a:p>
        <a:p xmlns:a="http://schemas.openxmlformats.org/drawingml/2006/main">
          <a:pPr eaLnBrk="1" fontAlgn="auto" latinLnBrk="0" hangingPunct="1"/>
          <a:r>
            <a:rPr lang="en-US" sz="1300" b="1" dirty="0" smtClean="0">
              <a:solidFill>
                <a:schemeClr val="accent1"/>
              </a:solidFill>
            </a:rPr>
            <a:t>e</a:t>
          </a:r>
          <a:r>
            <a:rPr lang="en-US" sz="1300" b="1" baseline="0" dirty="0" smtClean="0">
              <a:solidFill>
                <a:schemeClr val="accent1"/>
              </a:solidFill>
              <a:effectLst/>
            </a:rPr>
            <a:t>nergy</a:t>
          </a:r>
          <a:r>
            <a:rPr lang="en-US" sz="1300" dirty="0">
              <a:solidFill>
                <a:schemeClr val="accent1"/>
              </a:solidFill>
            </a:rPr>
            <a:t> </a:t>
          </a:r>
          <a:r>
            <a:rPr lang="en-US" sz="1300" b="1" baseline="0" dirty="0" smtClean="0">
              <a:solidFill>
                <a:schemeClr val="accent1"/>
              </a:solidFill>
              <a:effectLst/>
            </a:rPr>
            <a:t>intensive </a:t>
          </a:r>
          <a:endParaRPr lang="en-US" sz="1300" dirty="0">
            <a:solidFill>
              <a:schemeClr val="accent1"/>
            </a:solidFill>
            <a:effectLst/>
          </a:endParaRPr>
        </a:p>
        <a:p xmlns:a="http://schemas.openxmlformats.org/drawingml/2006/main">
          <a:pPr eaLnBrk="1" fontAlgn="auto" latinLnBrk="0" hangingPunct="1"/>
          <a:r>
            <a:rPr lang="en-US" sz="1300" b="1" baseline="0" dirty="0">
              <a:solidFill>
                <a:schemeClr val="accent1"/>
              </a:solidFill>
              <a:effectLst/>
            </a:rPr>
            <a:t>manufacturing</a:t>
          </a:r>
        </a:p>
        <a:p xmlns:a="http://schemas.openxmlformats.org/drawingml/2006/main">
          <a:pPr eaLnBrk="1" fontAlgn="auto" latinLnBrk="0" hangingPunct="1"/>
          <a:endParaRPr lang="en-US" sz="1300" dirty="0">
            <a:solidFill>
              <a:schemeClr val="accent1"/>
            </a:solidFill>
            <a:effectLst/>
          </a:endParaRPr>
        </a:p>
        <a:p xmlns:a="http://schemas.openxmlformats.org/drawingml/2006/main">
          <a:pPr marL="0" marR="0" lvl="0" indent="0" defTabSz="914400" eaLnBrk="1" fontAlgn="auto" latinLnBrk="0" hangingPunct="1">
            <a:lnSpc>
              <a:spcPct val="100000"/>
            </a:lnSpc>
            <a:spcBef>
              <a:spcPts val="0"/>
            </a:spcBef>
            <a:spcAft>
              <a:spcPts val="0"/>
            </a:spcAft>
            <a:buClrTx/>
            <a:buSzTx/>
            <a:buFontTx/>
            <a:buNone/>
            <a:tabLst/>
            <a:defRPr/>
          </a:pPr>
          <a:endParaRPr lang="en-US" sz="600" b="1" baseline="0" dirty="0" smtClean="0">
            <a:solidFill>
              <a:schemeClr val="accent2">
                <a:lumMod val="60000"/>
                <a:lumOff val="40000"/>
              </a:schemeClr>
            </a:solidFill>
            <a:effectLst/>
          </a:endParaRPr>
        </a:p>
        <a:p xmlns:a="http://schemas.openxmlformats.org/drawingml/2006/main">
          <a:pPr marL="0" marR="0" lvl="0" indent="0" defTabSz="914400" eaLnBrk="1" fontAlgn="auto" latinLnBrk="0" hangingPunct="1">
            <a:lnSpc>
              <a:spcPct val="100000"/>
            </a:lnSpc>
            <a:spcBef>
              <a:spcPts val="0"/>
            </a:spcBef>
            <a:spcAft>
              <a:spcPts val="0"/>
            </a:spcAft>
            <a:buClrTx/>
            <a:buSzTx/>
            <a:buFontTx/>
            <a:buNone/>
            <a:tabLst/>
            <a:defRPr/>
          </a:pPr>
          <a:endParaRPr lang="en-US" sz="600" b="1" dirty="0">
            <a:solidFill>
              <a:schemeClr val="accent2">
                <a:lumMod val="60000"/>
                <a:lumOff val="40000"/>
              </a:schemeClr>
            </a:solidFill>
          </a:endParaRPr>
        </a:p>
        <a:p xmlns:a="http://schemas.openxmlformats.org/drawingml/2006/main">
          <a:pPr marL="0" marR="0" lvl="0" indent="0" defTabSz="914400" eaLnBrk="1" fontAlgn="auto" latinLnBrk="0" hangingPunct="1">
            <a:lnSpc>
              <a:spcPct val="100000"/>
            </a:lnSpc>
            <a:spcBef>
              <a:spcPts val="0"/>
            </a:spcBef>
            <a:spcAft>
              <a:spcPts val="0"/>
            </a:spcAft>
            <a:buClrTx/>
            <a:buSzTx/>
            <a:buFontTx/>
            <a:buNone/>
            <a:tabLst/>
            <a:defRPr/>
          </a:pPr>
          <a:endParaRPr lang="en-US" sz="600" b="1" baseline="0" dirty="0">
            <a:solidFill>
              <a:schemeClr val="accent2">
                <a:lumMod val="60000"/>
                <a:lumOff val="40000"/>
              </a:schemeClr>
            </a:solidFill>
            <a:effectLst/>
          </a:endParaRPr>
        </a:p>
        <a:p xmlns:a="http://schemas.openxmlformats.org/drawingml/2006/main">
          <a:pPr marL="0" marR="0" lvl="0" indent="0" defTabSz="914400" eaLnBrk="1" fontAlgn="auto" latinLnBrk="0" hangingPunct="1">
            <a:lnSpc>
              <a:spcPct val="100000"/>
            </a:lnSpc>
            <a:spcBef>
              <a:spcPts val="0"/>
            </a:spcBef>
            <a:spcAft>
              <a:spcPts val="0"/>
            </a:spcAft>
            <a:buClrTx/>
            <a:buSzTx/>
            <a:buFontTx/>
            <a:buNone/>
            <a:tabLst/>
            <a:defRPr/>
          </a:pPr>
          <a:endParaRPr lang="en-US" sz="1300" b="1" dirty="0">
            <a:solidFill>
              <a:schemeClr val="accent2">
                <a:lumMod val="60000"/>
                <a:lumOff val="40000"/>
              </a:schemeClr>
            </a:solidFill>
          </a:endParaRPr>
        </a:p>
        <a:p xmlns:a="http://schemas.openxmlformats.org/drawingml/2006/main">
          <a:pPr marL="0" marR="0" lvl="0" indent="0" defTabSz="914400" eaLnBrk="1" fontAlgn="auto" latinLnBrk="0" hangingPunct="1">
            <a:lnSpc>
              <a:spcPct val="100000"/>
            </a:lnSpc>
            <a:spcBef>
              <a:spcPts val="0"/>
            </a:spcBef>
            <a:spcAft>
              <a:spcPts val="0"/>
            </a:spcAft>
            <a:buClrTx/>
            <a:buSzTx/>
            <a:buFontTx/>
            <a:buNone/>
            <a:tabLst/>
            <a:defRPr/>
          </a:pPr>
          <a:endParaRPr lang="en-US" sz="600" b="1" baseline="0" dirty="0">
            <a:solidFill>
              <a:schemeClr val="accent2">
                <a:lumMod val="60000"/>
                <a:lumOff val="40000"/>
              </a:schemeClr>
            </a:solidFill>
            <a:effectLst/>
          </a:endParaRPr>
        </a:p>
        <a:p xmlns:a="http://schemas.openxmlformats.org/drawingml/2006/main">
          <a:pPr marL="0" marR="0" lvl="0" indent="0" defTabSz="914400" eaLnBrk="1" fontAlgn="auto" latinLnBrk="0" hangingPunct="1">
            <a:lnSpc>
              <a:spcPct val="100000"/>
            </a:lnSpc>
            <a:spcBef>
              <a:spcPts val="0"/>
            </a:spcBef>
            <a:spcAft>
              <a:spcPts val="0"/>
            </a:spcAft>
            <a:buClrTx/>
            <a:buSzTx/>
            <a:buFontTx/>
            <a:buNone/>
            <a:tabLst/>
            <a:defRPr/>
          </a:pPr>
          <a:r>
            <a:rPr lang="en-US" sz="1300" b="1" baseline="0" dirty="0" smtClean="0">
              <a:solidFill>
                <a:schemeClr val="accent2">
                  <a:lumMod val="60000"/>
                  <a:lumOff val="40000"/>
                </a:schemeClr>
              </a:solidFill>
              <a:effectLst/>
            </a:rPr>
            <a:t>non-manufacturing</a:t>
          </a:r>
        </a:p>
        <a:p xmlns:a="http://schemas.openxmlformats.org/drawingml/2006/main">
          <a:pPr marL="0" marR="0" lvl="0" indent="0" defTabSz="914400" eaLnBrk="1" fontAlgn="auto" latinLnBrk="0" hangingPunct="1">
            <a:lnSpc>
              <a:spcPct val="100000"/>
            </a:lnSpc>
            <a:spcBef>
              <a:spcPts val="0"/>
            </a:spcBef>
            <a:spcAft>
              <a:spcPts val="0"/>
            </a:spcAft>
            <a:buClrTx/>
            <a:buSzTx/>
            <a:buFontTx/>
            <a:buNone/>
            <a:tabLst/>
            <a:defRPr/>
          </a:pPr>
          <a:endParaRPr lang="en-US" sz="600" b="1" baseline="0" dirty="0">
            <a:solidFill>
              <a:schemeClr val="accent1"/>
            </a:solidFill>
          </a:endParaRPr>
        </a:p>
        <a:p xmlns:a="http://schemas.openxmlformats.org/drawingml/2006/main">
          <a:pPr eaLnBrk="1" fontAlgn="auto" latinLnBrk="0" hangingPunct="1"/>
          <a:r>
            <a:rPr lang="en-US" sz="1300" b="1" dirty="0">
              <a:solidFill>
                <a:schemeClr val="accent2"/>
              </a:solidFill>
              <a:effectLst/>
            </a:rPr>
            <a:t>non-energy</a:t>
          </a:r>
          <a:endParaRPr lang="en-US" sz="1300" dirty="0">
            <a:solidFill>
              <a:schemeClr val="accent2"/>
            </a:solidFill>
            <a:effectLst/>
          </a:endParaRPr>
        </a:p>
        <a:p xmlns:a="http://schemas.openxmlformats.org/drawingml/2006/main">
          <a:pPr eaLnBrk="1" fontAlgn="auto" latinLnBrk="0" hangingPunct="1"/>
          <a:r>
            <a:rPr lang="en-US" sz="1300" b="1" dirty="0">
              <a:solidFill>
                <a:schemeClr val="accent2"/>
              </a:solidFill>
              <a:effectLst/>
            </a:rPr>
            <a:t>intensive </a:t>
          </a:r>
          <a:endParaRPr lang="en-US" sz="1300" dirty="0">
            <a:solidFill>
              <a:schemeClr val="accent2"/>
            </a:solidFill>
            <a:effectLst/>
          </a:endParaRPr>
        </a:p>
        <a:p xmlns:a="http://schemas.openxmlformats.org/drawingml/2006/main">
          <a:pPr eaLnBrk="1" fontAlgn="auto" latinLnBrk="0" hangingPunct="1"/>
          <a:r>
            <a:rPr lang="en-US" sz="1300" b="1" dirty="0">
              <a:solidFill>
                <a:schemeClr val="accent2"/>
              </a:solidFill>
              <a:effectLst/>
            </a:rPr>
            <a:t>manufacturing</a:t>
          </a:r>
          <a:endParaRPr lang="en-US" sz="1300" dirty="0">
            <a:solidFill>
              <a:schemeClr val="accent2"/>
            </a:solidFill>
            <a:effectLst/>
          </a:endParaRPr>
        </a:p>
        <a:p xmlns:a="http://schemas.openxmlformats.org/drawingml/2006/main">
          <a:endParaRPr lang="en-US" sz="900" b="1" baseline="0" dirty="0">
            <a:solidFill>
              <a:schemeClr val="accent1"/>
            </a:solidFill>
          </a:endParaRPr>
        </a:p>
      </cdr:txBody>
    </cdr:sp>
  </cdr:relSizeAnchor>
</c:userShapes>
</file>

<file path=ppt/drawings/drawing62.xml><?xml version="1.0" encoding="utf-8"?>
<c:userShapes xmlns:c="http://schemas.openxmlformats.org/drawingml/2006/chart">
  <cdr:relSizeAnchor xmlns:cdr="http://schemas.openxmlformats.org/drawingml/2006/chartDrawing">
    <cdr:from>
      <cdr:x>0</cdr:x>
      <cdr:y>0</cdr:y>
    </cdr:from>
    <cdr:to>
      <cdr:x>0.33333</cdr:x>
      <cdr:y>0.33333</cdr:y>
    </cdr:to>
    <cdr:sp macro="" textlink="">
      <cdr:nvSpPr>
        <cdr:cNvPr id="2" name="TextBox 1"/>
        <cdr:cNvSpPr txBox="1"/>
      </cdr:nvSpPr>
      <cdr:spPr>
        <a:xfrm xmlns:a="http://schemas.openxmlformats.org/drawingml/2006/main">
          <a:off x="0" y="0"/>
          <a:ext cx="914400" cy="9144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US" sz="1100"/>
        </a:p>
      </cdr:txBody>
    </cdr:sp>
  </cdr:relSizeAnchor>
  <cdr:relSizeAnchor xmlns:cdr="http://schemas.openxmlformats.org/drawingml/2006/chartDrawing">
    <cdr:from>
      <cdr:x>0.59861</cdr:x>
      <cdr:y>0.31092</cdr:y>
    </cdr:from>
    <cdr:to>
      <cdr:x>0.85215</cdr:x>
      <cdr:y>0.84538</cdr:y>
    </cdr:to>
    <cdr:sp macro="" textlink="">
      <cdr:nvSpPr>
        <cdr:cNvPr id="3" name="TextBox 2"/>
        <cdr:cNvSpPr txBox="1"/>
      </cdr:nvSpPr>
      <cdr:spPr bwMode="auto">
        <a:xfrm xmlns:a="http://schemas.openxmlformats.org/drawingml/2006/main">
          <a:off x="2457450" y="1057276"/>
          <a:ext cx="1040859" cy="1817364"/>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0" tIns="0" rIns="0" rtlCol="0">
          <a:prstTxWarp prst="textNoShape">
            <a:avLst/>
          </a:prstTxWarp>
        </a:bodyPr>
        <a:lstStyle xmlns:a="http://schemas.openxmlformats.org/drawingml/2006/main"/>
        <a:p xmlns:a="http://schemas.openxmlformats.org/drawingml/2006/main">
          <a:pPr eaLnBrk="1" fontAlgn="auto" latinLnBrk="0" hangingPunct="1"/>
          <a:r>
            <a:rPr lang="en-US" sz="1400" b="1" dirty="0">
              <a:solidFill>
                <a:schemeClr val="accent5"/>
              </a:solidFill>
            </a:rPr>
            <a:t>n</a:t>
          </a:r>
          <a:r>
            <a:rPr lang="en-US" sz="1400" b="1" baseline="0" dirty="0" smtClean="0">
              <a:solidFill>
                <a:schemeClr val="accent5"/>
              </a:solidFill>
              <a:effectLst/>
              <a:latin typeface="+mn-lt"/>
              <a:ea typeface="+mn-ea"/>
              <a:cs typeface="+mn-cs"/>
            </a:rPr>
            <a:t>on-OECD</a:t>
          </a:r>
          <a:endParaRPr lang="en-US" sz="1400" dirty="0">
            <a:solidFill>
              <a:schemeClr val="accent5"/>
            </a:solidFill>
            <a:effectLst/>
          </a:endParaRPr>
        </a:p>
        <a:p xmlns:a="http://schemas.openxmlformats.org/drawingml/2006/main">
          <a:pPr eaLnBrk="1" fontAlgn="auto" latinLnBrk="0" hangingPunct="1"/>
          <a:endParaRPr lang="en-US" sz="1400" b="1" baseline="0" dirty="0" smtClean="0">
            <a:solidFill>
              <a:schemeClr val="tx2"/>
            </a:solidFill>
            <a:effectLst/>
            <a:latin typeface="+mn-lt"/>
            <a:ea typeface="+mn-ea"/>
            <a:cs typeface="+mn-cs"/>
          </a:endParaRPr>
        </a:p>
        <a:p xmlns:a="http://schemas.openxmlformats.org/drawingml/2006/main">
          <a:pPr eaLnBrk="1" fontAlgn="auto" latinLnBrk="0" hangingPunct="1"/>
          <a:endParaRPr lang="en-US" sz="1400" b="1" baseline="0" dirty="0" smtClean="0">
            <a:solidFill>
              <a:schemeClr val="tx2"/>
            </a:solidFill>
            <a:effectLst/>
            <a:latin typeface="+mn-lt"/>
            <a:ea typeface="+mn-ea"/>
            <a:cs typeface="+mn-cs"/>
          </a:endParaRPr>
        </a:p>
        <a:p xmlns:a="http://schemas.openxmlformats.org/drawingml/2006/main">
          <a:pPr eaLnBrk="1" fontAlgn="auto" latinLnBrk="0" hangingPunct="1"/>
          <a:endParaRPr lang="en-US" sz="1400" b="1" dirty="0">
            <a:solidFill>
              <a:schemeClr val="tx2"/>
            </a:solidFill>
          </a:endParaRPr>
        </a:p>
        <a:p xmlns:a="http://schemas.openxmlformats.org/drawingml/2006/main">
          <a:pPr eaLnBrk="1" fontAlgn="auto" latinLnBrk="0" hangingPunct="1"/>
          <a:endParaRPr lang="en-US" sz="1400" b="1" baseline="0" dirty="0">
            <a:solidFill>
              <a:schemeClr val="tx2"/>
            </a:solidFill>
            <a:effectLst/>
            <a:latin typeface="+mn-lt"/>
            <a:ea typeface="+mn-ea"/>
            <a:cs typeface="+mn-cs"/>
          </a:endParaRPr>
        </a:p>
        <a:p xmlns:a="http://schemas.openxmlformats.org/drawingml/2006/main">
          <a:pPr eaLnBrk="1" fontAlgn="auto" latinLnBrk="0" hangingPunct="1"/>
          <a:r>
            <a:rPr lang="en-US" sz="1400" b="1" baseline="0" dirty="0">
              <a:solidFill>
                <a:schemeClr val="tx2"/>
              </a:solidFill>
              <a:effectLst/>
              <a:latin typeface="+mn-lt"/>
              <a:ea typeface="+mn-ea"/>
              <a:cs typeface="+mn-cs"/>
            </a:rPr>
            <a:t>OEC</a:t>
          </a:r>
          <a:r>
            <a:rPr lang="en-US" sz="1400" b="1" baseline="0" dirty="0">
              <a:effectLst/>
              <a:latin typeface="+mn-lt"/>
              <a:ea typeface="+mn-ea"/>
              <a:cs typeface="+mn-cs"/>
            </a:rPr>
            <a:t>D</a:t>
          </a:r>
          <a:endParaRPr lang="en-US" sz="1400" dirty="0">
            <a:effectLst/>
          </a:endParaRPr>
        </a:p>
        <a:p xmlns:a="http://schemas.openxmlformats.org/drawingml/2006/main">
          <a:pPr eaLnBrk="0" hangingPunct="0"/>
          <a:endParaRPr lang="en-US" sz="1400" i="1" dirty="0" smtClean="0">
            <a:solidFill>
              <a:srgbClr val="333333"/>
            </a:solidFill>
            <a:latin typeface="Times New Roman" charset="0"/>
            <a:ea typeface="Times New Roman" charset="0"/>
            <a:cs typeface="Times New Roman" charset="0"/>
          </a:endParaRPr>
        </a:p>
      </cdr:txBody>
    </cdr:sp>
  </cdr:relSizeAnchor>
</c:userShapes>
</file>

<file path=ppt/drawings/drawing63.xml><?xml version="1.0" encoding="utf-8"?>
<c:userShapes xmlns:c="http://schemas.openxmlformats.org/drawingml/2006/chart">
  <cdr:relSizeAnchor xmlns:cdr="http://schemas.openxmlformats.org/drawingml/2006/chartDrawing">
    <cdr:from>
      <cdr:x>0</cdr:x>
      <cdr:y>0</cdr:y>
    </cdr:from>
    <cdr:to>
      <cdr:x>0.33333</cdr:x>
      <cdr:y>0.33333</cdr:y>
    </cdr:to>
    <cdr:sp macro="" textlink="">
      <cdr:nvSpPr>
        <cdr:cNvPr id="2" name="TextBox 1"/>
        <cdr:cNvSpPr txBox="1"/>
      </cdr:nvSpPr>
      <cdr:spPr>
        <a:xfrm xmlns:a="http://schemas.openxmlformats.org/drawingml/2006/main">
          <a:off x="0" y="0"/>
          <a:ext cx="914400" cy="9144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US" sz="1100"/>
        </a:p>
      </cdr:txBody>
    </cdr:sp>
  </cdr:relSizeAnchor>
  <cdr:relSizeAnchor xmlns:cdr="http://schemas.openxmlformats.org/drawingml/2006/chartDrawing">
    <cdr:from>
      <cdr:x>0.22603</cdr:x>
      <cdr:y>0.11494</cdr:y>
    </cdr:from>
    <cdr:to>
      <cdr:x>0.22692</cdr:x>
      <cdr:y>0.86356</cdr:y>
    </cdr:to>
    <cdr:cxnSp macro="">
      <cdr:nvCxnSpPr>
        <cdr:cNvPr id="5" name="Straight Connector 4"/>
        <cdr:cNvCxnSpPr/>
      </cdr:nvCxnSpPr>
      <cdr:spPr bwMode="auto">
        <a:xfrm xmlns:a="http://schemas.openxmlformats.org/drawingml/2006/main" flipV="1">
          <a:off x="934377" y="406953"/>
          <a:ext cx="3673" cy="2650636"/>
        </a:xfrm>
        <a:prstGeom xmlns:a="http://schemas.openxmlformats.org/drawingml/2006/main" prst="line">
          <a:avLst/>
        </a:prstGeom>
        <a:solidFill xmlns:a="http://schemas.openxmlformats.org/drawingml/2006/main">
          <a:schemeClr val="accent1"/>
        </a:solidFill>
        <a:ln xmlns:a="http://schemas.openxmlformats.org/drawingml/2006/main" w="12700" cap="flat" cmpd="sng" algn="ctr">
          <a:solidFill>
            <a:schemeClr val="bg1">
              <a:lumMod val="65000"/>
            </a:schemeClr>
          </a:solidFill>
          <a:prstDash val="lgDash"/>
          <a:round/>
          <a:headEnd type="none" w="med" len="med"/>
          <a:tailEnd type="none" w="med" len="med"/>
        </a:ln>
        <a:effectLst xmlns:a="http://schemas.openxmlformats.org/drawingml/2006/main"/>
      </cdr:spPr>
    </cdr:cxnSp>
  </cdr:relSizeAnchor>
  <cdr:relSizeAnchor xmlns:cdr="http://schemas.openxmlformats.org/drawingml/2006/chartDrawing">
    <cdr:from>
      <cdr:x>0.17793</cdr:x>
      <cdr:y>0.03961</cdr:y>
    </cdr:from>
    <cdr:to>
      <cdr:x>0.30628</cdr:x>
      <cdr:y>0.09675</cdr:y>
    </cdr:to>
    <cdr:sp macro="" textlink="">
      <cdr:nvSpPr>
        <cdr:cNvPr id="3" name="TextBox 2"/>
        <cdr:cNvSpPr txBox="1"/>
      </cdr:nvSpPr>
      <cdr:spPr bwMode="auto">
        <a:xfrm xmlns:a="http://schemas.openxmlformats.org/drawingml/2006/main">
          <a:off x="735520" y="140252"/>
          <a:ext cx="530580" cy="202314"/>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0" tIns="0" rIns="0" rtlCol="0">
          <a:prstTxWarp prst="textNoShape">
            <a:avLst/>
          </a:prstTxWarp>
        </a:bodyPr>
        <a:lstStyle xmlns:a="http://schemas.openxmlformats.org/drawingml/2006/main"/>
        <a:p xmlns:a="http://schemas.openxmlformats.org/drawingml/2006/main">
          <a:pPr eaLnBrk="0" hangingPunct="0"/>
          <a:r>
            <a:rPr lang="en-US" sz="1400" b="1" i="0" dirty="0" smtClean="0">
              <a:solidFill>
                <a:srgbClr val="333333"/>
              </a:solidFill>
              <a:latin typeface="+mn-lt"/>
              <a:ea typeface="Times New Roman" charset="0"/>
              <a:cs typeface="Times New Roman" charset="0"/>
            </a:rPr>
            <a:t>2015</a:t>
          </a:r>
        </a:p>
      </cdr:txBody>
    </cdr:sp>
  </cdr:relSizeAnchor>
</c:userShapes>
</file>

<file path=ppt/drawings/drawing64.xml><?xml version="1.0" encoding="utf-8"?>
<c:userShapes xmlns:c="http://schemas.openxmlformats.org/drawingml/2006/chart">
  <cdr:relSizeAnchor xmlns:cdr="http://schemas.openxmlformats.org/drawingml/2006/chartDrawing">
    <cdr:from>
      <cdr:x>0</cdr:x>
      <cdr:y>0</cdr:y>
    </cdr:from>
    <cdr:to>
      <cdr:x>0.33333</cdr:x>
      <cdr:y>0.33333</cdr:y>
    </cdr:to>
    <cdr:sp macro="" textlink="">
      <cdr:nvSpPr>
        <cdr:cNvPr id="2" name="TextBox 1"/>
        <cdr:cNvSpPr txBox="1"/>
      </cdr:nvSpPr>
      <cdr:spPr>
        <a:xfrm xmlns:a="http://schemas.openxmlformats.org/drawingml/2006/main">
          <a:off x="0" y="0"/>
          <a:ext cx="914400" cy="9144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US" sz="1100"/>
        </a:p>
      </cdr:txBody>
    </cdr:sp>
  </cdr:relSizeAnchor>
  <cdr:relSizeAnchor xmlns:cdr="http://schemas.openxmlformats.org/drawingml/2006/chartDrawing">
    <cdr:from>
      <cdr:x>0.34253</cdr:x>
      <cdr:y>0</cdr:y>
    </cdr:from>
    <cdr:to>
      <cdr:x>0.73223</cdr:x>
      <cdr:y>0.07653</cdr:y>
    </cdr:to>
    <cdr:sp macro="" textlink="">
      <cdr:nvSpPr>
        <cdr:cNvPr id="4" name="TextBox 3"/>
        <cdr:cNvSpPr txBox="1"/>
      </cdr:nvSpPr>
      <cdr:spPr>
        <a:xfrm xmlns:a="http://schemas.openxmlformats.org/drawingml/2006/main">
          <a:off x="1406179" y="-2352674"/>
          <a:ext cx="1599825" cy="26315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400" b="1" dirty="0"/>
            <a:t>OECD Europe</a:t>
          </a:r>
        </a:p>
      </cdr:txBody>
    </cdr:sp>
  </cdr:relSizeAnchor>
</c:userShapes>
</file>

<file path=ppt/drawings/drawing65.xml><?xml version="1.0" encoding="utf-8"?>
<c:userShapes xmlns:c="http://schemas.openxmlformats.org/drawingml/2006/chart">
  <cdr:relSizeAnchor xmlns:cdr="http://schemas.openxmlformats.org/drawingml/2006/chartDrawing">
    <cdr:from>
      <cdr:x>0</cdr:x>
      <cdr:y>0</cdr:y>
    </cdr:from>
    <cdr:to>
      <cdr:x>0.33333</cdr:x>
      <cdr:y>0.33333</cdr:y>
    </cdr:to>
    <cdr:sp macro="" textlink="">
      <cdr:nvSpPr>
        <cdr:cNvPr id="2" name="TextBox 1"/>
        <cdr:cNvSpPr txBox="1"/>
      </cdr:nvSpPr>
      <cdr:spPr>
        <a:xfrm xmlns:a="http://schemas.openxmlformats.org/drawingml/2006/main">
          <a:off x="0" y="0"/>
          <a:ext cx="914400" cy="9144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US" sz="1100"/>
        </a:p>
      </cdr:txBody>
    </cdr:sp>
  </cdr:relSizeAnchor>
  <cdr:relSizeAnchor xmlns:cdr="http://schemas.openxmlformats.org/drawingml/2006/chartDrawing">
    <cdr:from>
      <cdr:x>0.20422</cdr:x>
      <cdr:y>0.04229</cdr:y>
    </cdr:from>
    <cdr:to>
      <cdr:x>0.56786</cdr:x>
      <cdr:y>0.1149</cdr:y>
    </cdr:to>
    <cdr:sp macro="" textlink="">
      <cdr:nvSpPr>
        <cdr:cNvPr id="3" name="TextBox 2"/>
        <cdr:cNvSpPr txBox="1"/>
      </cdr:nvSpPr>
      <cdr:spPr>
        <a:xfrm xmlns:a="http://schemas.openxmlformats.org/drawingml/2006/main">
          <a:off x="763117" y="151852"/>
          <a:ext cx="1358829" cy="260697"/>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400" b="1" dirty="0"/>
            <a:t>Other non-OECD Asia</a:t>
          </a:r>
        </a:p>
      </cdr:txBody>
    </cdr:sp>
  </cdr:relSizeAnchor>
  <cdr:relSizeAnchor xmlns:cdr="http://schemas.openxmlformats.org/drawingml/2006/chartDrawing">
    <cdr:from>
      <cdr:x>0.22345</cdr:x>
      <cdr:y>0.18722</cdr:y>
    </cdr:from>
    <cdr:to>
      <cdr:x>0.22345</cdr:x>
      <cdr:y>0.85508</cdr:y>
    </cdr:to>
    <cdr:cxnSp macro="">
      <cdr:nvCxnSpPr>
        <cdr:cNvPr id="4" name="Straight Connector 3"/>
        <cdr:cNvCxnSpPr/>
      </cdr:nvCxnSpPr>
      <cdr:spPr bwMode="auto">
        <a:xfrm xmlns:a="http://schemas.openxmlformats.org/drawingml/2006/main" flipV="1">
          <a:off x="834959" y="672183"/>
          <a:ext cx="0" cy="2397862"/>
        </a:xfrm>
        <a:prstGeom xmlns:a="http://schemas.openxmlformats.org/drawingml/2006/main" prst="line">
          <a:avLst/>
        </a:prstGeom>
        <a:solidFill xmlns:a="http://schemas.openxmlformats.org/drawingml/2006/main">
          <a:schemeClr val="accent1"/>
        </a:solidFill>
        <a:ln xmlns:a="http://schemas.openxmlformats.org/drawingml/2006/main" w="12700" cap="flat" cmpd="sng" algn="ctr">
          <a:solidFill>
            <a:schemeClr val="bg1">
              <a:lumMod val="65000"/>
            </a:schemeClr>
          </a:solidFill>
          <a:prstDash val="lgDash"/>
          <a:round/>
          <a:headEnd type="none" w="med" len="med"/>
          <a:tailEnd type="none" w="med" len="med"/>
        </a:ln>
        <a:effectLst xmlns:a="http://schemas.openxmlformats.org/drawingml/2006/main"/>
      </cdr:spPr>
    </cdr:cxnSp>
  </cdr:relSizeAnchor>
  <cdr:relSizeAnchor xmlns:cdr="http://schemas.openxmlformats.org/drawingml/2006/chartDrawing">
    <cdr:from>
      <cdr:x>0.17342</cdr:x>
      <cdr:y>0.12082</cdr:y>
    </cdr:from>
    <cdr:to>
      <cdr:x>0.31541</cdr:x>
      <cdr:y>0.17717</cdr:y>
    </cdr:to>
    <cdr:sp macro="" textlink="">
      <cdr:nvSpPr>
        <cdr:cNvPr id="5" name="TextBox 2"/>
        <cdr:cNvSpPr txBox="1"/>
      </cdr:nvSpPr>
      <cdr:spPr bwMode="auto">
        <a:xfrm xmlns:a="http://schemas.openxmlformats.org/drawingml/2006/main">
          <a:off x="648027" y="433790"/>
          <a:ext cx="530580" cy="20231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pPr eaLnBrk="0" hangingPunct="0"/>
          <a:r>
            <a:rPr lang="en-US" sz="1400" b="1" i="0" dirty="0" smtClean="0">
              <a:solidFill>
                <a:srgbClr val="333333"/>
              </a:solidFill>
              <a:latin typeface="+mn-lt"/>
              <a:ea typeface="Times New Roman" charset="0"/>
              <a:cs typeface="Times New Roman" charset="0"/>
            </a:rPr>
            <a:t>2015</a:t>
          </a:r>
        </a:p>
      </cdr:txBody>
    </cdr:sp>
  </cdr:relSizeAnchor>
</c:userShapes>
</file>

<file path=ppt/drawings/drawing66.xml><?xml version="1.0" encoding="utf-8"?>
<c:userShapes xmlns:c="http://schemas.openxmlformats.org/drawingml/2006/chart">
  <cdr:relSizeAnchor xmlns:cdr="http://schemas.openxmlformats.org/drawingml/2006/chartDrawing">
    <cdr:from>
      <cdr:x>0</cdr:x>
      <cdr:y>0</cdr:y>
    </cdr:from>
    <cdr:to>
      <cdr:x>0.33333</cdr:x>
      <cdr:y>0.33333</cdr:y>
    </cdr:to>
    <cdr:sp macro="" textlink="">
      <cdr:nvSpPr>
        <cdr:cNvPr id="2" name="TextBox 1"/>
        <cdr:cNvSpPr txBox="1"/>
      </cdr:nvSpPr>
      <cdr:spPr>
        <a:xfrm xmlns:a="http://schemas.openxmlformats.org/drawingml/2006/main">
          <a:off x="0" y="0"/>
          <a:ext cx="914400" cy="9144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US" sz="1100"/>
        </a:p>
      </cdr:txBody>
    </cdr:sp>
  </cdr:relSizeAnchor>
  <cdr:relSizeAnchor xmlns:cdr="http://schemas.openxmlformats.org/drawingml/2006/chartDrawing">
    <cdr:from>
      <cdr:x>0.3704</cdr:x>
      <cdr:y>0.00322</cdr:y>
    </cdr:from>
    <cdr:to>
      <cdr:x>0.73403</cdr:x>
      <cdr:y>0.09462</cdr:y>
    </cdr:to>
    <cdr:sp macro="" textlink="">
      <cdr:nvSpPr>
        <cdr:cNvPr id="4" name="TextBox 3"/>
        <cdr:cNvSpPr txBox="1"/>
      </cdr:nvSpPr>
      <cdr:spPr>
        <a:xfrm xmlns:a="http://schemas.openxmlformats.org/drawingml/2006/main">
          <a:off x="1520593" y="11539"/>
          <a:ext cx="1492801" cy="327109"/>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400" b="1" dirty="0"/>
            <a:t>OECD</a:t>
          </a:r>
        </a:p>
      </cdr:txBody>
    </cdr:sp>
  </cdr:relSizeAnchor>
  <cdr:relSizeAnchor xmlns:cdr="http://schemas.openxmlformats.org/drawingml/2006/chartDrawing">
    <cdr:from>
      <cdr:x>0.35802</cdr:x>
      <cdr:y>0.17495</cdr:y>
    </cdr:from>
    <cdr:to>
      <cdr:x>0.36362</cdr:x>
      <cdr:y>0.85726</cdr:y>
    </cdr:to>
    <cdr:cxnSp macro="">
      <cdr:nvCxnSpPr>
        <cdr:cNvPr id="7" name="Straight Connector 6"/>
        <cdr:cNvCxnSpPr/>
      </cdr:nvCxnSpPr>
      <cdr:spPr bwMode="auto">
        <a:xfrm xmlns:a="http://schemas.openxmlformats.org/drawingml/2006/main" flipH="1" flipV="1">
          <a:off x="1384504" y="626130"/>
          <a:ext cx="21674" cy="2441906"/>
        </a:xfrm>
        <a:prstGeom xmlns:a="http://schemas.openxmlformats.org/drawingml/2006/main" prst="line">
          <a:avLst/>
        </a:prstGeom>
        <a:solidFill xmlns:a="http://schemas.openxmlformats.org/drawingml/2006/main">
          <a:schemeClr val="accent1"/>
        </a:solidFill>
        <a:ln xmlns:a="http://schemas.openxmlformats.org/drawingml/2006/main" w="12700" cap="flat" cmpd="sng" algn="ctr">
          <a:solidFill>
            <a:schemeClr val="bg1">
              <a:lumMod val="65000"/>
            </a:schemeClr>
          </a:solidFill>
          <a:prstDash val="lgDash"/>
          <a:round/>
          <a:headEnd type="none" w="med" len="med"/>
          <a:tailEnd type="none" w="med" len="med"/>
        </a:ln>
        <a:effectLst xmlns:a="http://schemas.openxmlformats.org/drawingml/2006/main"/>
      </cdr:spPr>
    </cdr:cxnSp>
  </cdr:relSizeAnchor>
  <cdr:relSizeAnchor xmlns:cdr="http://schemas.openxmlformats.org/drawingml/2006/chartDrawing">
    <cdr:from>
      <cdr:x>0.31034</cdr:x>
      <cdr:y>0.10578</cdr:y>
    </cdr:from>
    <cdr:to>
      <cdr:x>0.48645</cdr:x>
      <cdr:y>0.19512</cdr:y>
    </cdr:to>
    <cdr:sp macro="" textlink="">
      <cdr:nvSpPr>
        <cdr:cNvPr id="6" name="TextBox 3"/>
        <cdr:cNvSpPr txBox="1"/>
      </cdr:nvSpPr>
      <cdr:spPr bwMode="auto">
        <a:xfrm xmlns:a="http://schemas.openxmlformats.org/drawingml/2006/main">
          <a:off x="1200148" y="378578"/>
          <a:ext cx="681041" cy="319736"/>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nchor="t">
          <a:prstTxWarp prst="textNoShape">
            <a:avLst/>
          </a:prstTxWarp>
          <a:noAutofit/>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1" i="0" dirty="0" smtClean="0">
              <a:solidFill>
                <a:sysClr val="windowText" lastClr="000000"/>
              </a:solidFill>
              <a:latin typeface="+mn-lt"/>
              <a:ea typeface="Times New Roman" charset="0"/>
              <a:cs typeface="Times New Roman" charset="0"/>
            </a:rPr>
            <a:t>2015</a:t>
          </a:r>
        </a:p>
      </cdr:txBody>
    </cdr:sp>
  </cdr:relSizeAnchor>
</c:userShapes>
</file>

<file path=ppt/drawings/drawing67.xml><?xml version="1.0" encoding="utf-8"?>
<c:userShapes xmlns:c="http://schemas.openxmlformats.org/drawingml/2006/chart">
  <cdr:relSizeAnchor xmlns:cdr="http://schemas.openxmlformats.org/drawingml/2006/chartDrawing">
    <cdr:from>
      <cdr:x>0</cdr:x>
      <cdr:y>0</cdr:y>
    </cdr:from>
    <cdr:to>
      <cdr:x>0.33333</cdr:x>
      <cdr:y>0.33333</cdr:y>
    </cdr:to>
    <cdr:sp macro="" textlink="">
      <cdr:nvSpPr>
        <cdr:cNvPr id="2" name="TextBox 1"/>
        <cdr:cNvSpPr txBox="1"/>
      </cdr:nvSpPr>
      <cdr:spPr>
        <a:xfrm xmlns:a="http://schemas.openxmlformats.org/drawingml/2006/main">
          <a:off x="0" y="0"/>
          <a:ext cx="914400" cy="9144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US" sz="1100"/>
        </a:p>
      </cdr:txBody>
    </cdr:sp>
  </cdr:relSizeAnchor>
  <cdr:relSizeAnchor xmlns:cdr="http://schemas.openxmlformats.org/drawingml/2006/chartDrawing">
    <cdr:from>
      <cdr:x>0.36883</cdr:x>
      <cdr:y>0</cdr:y>
    </cdr:from>
    <cdr:to>
      <cdr:x>0.73247</cdr:x>
      <cdr:y>0.06723</cdr:y>
    </cdr:to>
    <cdr:sp macro="" textlink="">
      <cdr:nvSpPr>
        <cdr:cNvPr id="3" name="TextBox 2"/>
        <cdr:cNvSpPr txBox="1"/>
      </cdr:nvSpPr>
      <cdr:spPr>
        <a:xfrm xmlns:a="http://schemas.openxmlformats.org/drawingml/2006/main">
          <a:off x="1421878" y="0"/>
          <a:ext cx="1401868" cy="240608"/>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400" b="1" dirty="0"/>
            <a:t>n</a:t>
          </a:r>
          <a:r>
            <a:rPr lang="en-US" sz="1400" b="1" dirty="0" smtClean="0"/>
            <a:t>on-OECD</a:t>
          </a:r>
          <a:endParaRPr lang="en-US" sz="1400" b="1" dirty="0"/>
        </a:p>
      </cdr:txBody>
    </cdr:sp>
  </cdr:relSizeAnchor>
  <cdr:relSizeAnchor xmlns:cdr="http://schemas.openxmlformats.org/drawingml/2006/chartDrawing">
    <cdr:from>
      <cdr:x>0.35669</cdr:x>
      <cdr:y>0.19585</cdr:y>
    </cdr:from>
    <cdr:to>
      <cdr:x>0.35826</cdr:x>
      <cdr:y>0.8642</cdr:y>
    </cdr:to>
    <cdr:cxnSp macro="">
      <cdr:nvCxnSpPr>
        <cdr:cNvPr id="5" name="Straight Connector 4"/>
        <cdr:cNvCxnSpPr/>
      </cdr:nvCxnSpPr>
      <cdr:spPr bwMode="auto">
        <a:xfrm xmlns:a="http://schemas.openxmlformats.org/drawingml/2006/main" flipV="1">
          <a:off x="1375075" y="712185"/>
          <a:ext cx="6049" cy="2430357"/>
        </a:xfrm>
        <a:prstGeom xmlns:a="http://schemas.openxmlformats.org/drawingml/2006/main" prst="line">
          <a:avLst/>
        </a:prstGeom>
        <a:solidFill xmlns:a="http://schemas.openxmlformats.org/drawingml/2006/main">
          <a:schemeClr val="accent1"/>
        </a:solidFill>
        <a:ln xmlns:a="http://schemas.openxmlformats.org/drawingml/2006/main" w="12700" cap="flat" cmpd="sng" algn="ctr">
          <a:solidFill>
            <a:schemeClr val="bg1">
              <a:lumMod val="65000"/>
            </a:schemeClr>
          </a:solidFill>
          <a:prstDash val="lgDash"/>
          <a:round/>
          <a:headEnd type="none" w="med" len="med"/>
          <a:tailEnd type="none" w="med" len="med"/>
        </a:ln>
        <a:effectLst xmlns:a="http://schemas.openxmlformats.org/drawingml/2006/main"/>
      </cdr:spPr>
    </cdr:cxnSp>
  </cdr:relSizeAnchor>
  <cdr:relSizeAnchor xmlns:cdr="http://schemas.openxmlformats.org/drawingml/2006/chartDrawing">
    <cdr:from>
      <cdr:x>0.31452</cdr:x>
      <cdr:y>0.11213</cdr:y>
    </cdr:from>
    <cdr:to>
      <cdr:x>0.43989</cdr:x>
      <cdr:y>0.17262</cdr:y>
    </cdr:to>
    <cdr:sp macro="" textlink="">
      <cdr:nvSpPr>
        <cdr:cNvPr id="6" name="TextBox 7"/>
        <cdr:cNvSpPr txBox="1"/>
      </cdr:nvSpPr>
      <cdr:spPr bwMode="auto">
        <a:xfrm xmlns:a="http://schemas.openxmlformats.org/drawingml/2006/main">
          <a:off x="1212524" y="407755"/>
          <a:ext cx="483293" cy="219963"/>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nchor="t">
          <a:prstTxWarp prst="textNoShape">
            <a:avLst/>
          </a:prstTxWarp>
          <a:noAutofit/>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1" i="0" dirty="0" smtClean="0">
              <a:solidFill>
                <a:sysClr val="windowText" lastClr="000000"/>
              </a:solidFill>
              <a:latin typeface="+mn-lt"/>
              <a:ea typeface="Times New Roman" charset="0"/>
              <a:cs typeface="Times New Roman" charset="0"/>
            </a:rPr>
            <a:t>2015</a:t>
          </a:r>
        </a:p>
      </cdr:txBody>
    </cdr:sp>
  </cdr:relSizeAnchor>
</c:userShapes>
</file>

<file path=ppt/drawings/drawing68.xml><?xml version="1.0" encoding="utf-8"?>
<c:userShapes xmlns:c="http://schemas.openxmlformats.org/drawingml/2006/chart">
  <cdr:relSizeAnchor xmlns:cdr="http://schemas.openxmlformats.org/drawingml/2006/chartDrawing">
    <cdr:from>
      <cdr:x>0</cdr:x>
      <cdr:y>0</cdr:y>
    </cdr:from>
    <cdr:to>
      <cdr:x>0.33333</cdr:x>
      <cdr:y>0.33333</cdr:y>
    </cdr:to>
    <cdr:sp macro="" textlink="">
      <cdr:nvSpPr>
        <cdr:cNvPr id="2" name="TextBox 1"/>
        <cdr:cNvSpPr txBox="1"/>
      </cdr:nvSpPr>
      <cdr:spPr>
        <a:xfrm xmlns:a="http://schemas.openxmlformats.org/drawingml/2006/main">
          <a:off x="0" y="0"/>
          <a:ext cx="914400" cy="9144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US" sz="1100"/>
        </a:p>
      </cdr:txBody>
    </cdr:sp>
  </cdr:relSizeAnchor>
  <cdr:relSizeAnchor xmlns:cdr="http://schemas.openxmlformats.org/drawingml/2006/chartDrawing">
    <cdr:from>
      <cdr:x>0.421</cdr:x>
      <cdr:y>0</cdr:y>
    </cdr:from>
    <cdr:to>
      <cdr:x>0.70766</cdr:x>
      <cdr:y>0.08367</cdr:y>
    </cdr:to>
    <cdr:sp macro="" textlink="">
      <cdr:nvSpPr>
        <cdr:cNvPr id="4" name="TextBox 3"/>
        <cdr:cNvSpPr txBox="1"/>
      </cdr:nvSpPr>
      <cdr:spPr>
        <a:xfrm xmlns:a="http://schemas.openxmlformats.org/drawingml/2006/main">
          <a:off x="1684202" y="0"/>
          <a:ext cx="1146806" cy="296468"/>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400" b="1" dirty="0"/>
            <a:t>China</a:t>
          </a:r>
        </a:p>
      </cdr:txBody>
    </cdr:sp>
  </cdr:relSizeAnchor>
  <cdr:relSizeAnchor xmlns:cdr="http://schemas.openxmlformats.org/drawingml/2006/chartDrawing">
    <cdr:from>
      <cdr:x>0.29388</cdr:x>
      <cdr:y>0.0721</cdr:y>
    </cdr:from>
    <cdr:to>
      <cdr:x>0.43812</cdr:x>
      <cdr:y>0.12418</cdr:y>
    </cdr:to>
    <cdr:sp macro="" textlink="">
      <cdr:nvSpPr>
        <cdr:cNvPr id="7" name="TextBox 6"/>
        <cdr:cNvSpPr txBox="1"/>
      </cdr:nvSpPr>
      <cdr:spPr bwMode="auto">
        <a:xfrm xmlns:a="http://schemas.openxmlformats.org/drawingml/2006/main">
          <a:off x="1175651" y="255488"/>
          <a:ext cx="577033" cy="18453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0" tIns="0" rIns="0" rtlCol="0">
          <a:prstTxWarp prst="textNoShape">
            <a:avLst/>
          </a:prstTxWarp>
        </a:bodyPr>
        <a:lstStyle xmlns:a="http://schemas.openxmlformats.org/drawingml/2006/main"/>
        <a:p xmlns:a="http://schemas.openxmlformats.org/drawingml/2006/main">
          <a:pPr eaLnBrk="0" hangingPunct="0"/>
          <a:r>
            <a:rPr lang="en-US" sz="1400" b="1" i="0" dirty="0" smtClean="0">
              <a:solidFill>
                <a:srgbClr val="333333"/>
              </a:solidFill>
              <a:latin typeface="Arial" panose="020B0604020202020204" pitchFamily="34" charset="0"/>
              <a:ea typeface="Times New Roman" charset="0"/>
              <a:cs typeface="Arial" panose="020B0604020202020204" pitchFamily="34" charset="0"/>
            </a:rPr>
            <a:t>2015</a:t>
          </a:r>
        </a:p>
      </cdr:txBody>
    </cdr:sp>
  </cdr:relSizeAnchor>
  <cdr:relSizeAnchor xmlns:cdr="http://schemas.openxmlformats.org/drawingml/2006/chartDrawing">
    <cdr:from>
      <cdr:x>0.33577</cdr:x>
      <cdr:y>0.1615</cdr:y>
    </cdr:from>
    <cdr:to>
      <cdr:x>0.33577</cdr:x>
      <cdr:y>0.85994</cdr:y>
    </cdr:to>
    <cdr:cxnSp macro="">
      <cdr:nvCxnSpPr>
        <cdr:cNvPr id="8" name="Straight Connector 7"/>
        <cdr:cNvCxnSpPr/>
      </cdr:nvCxnSpPr>
      <cdr:spPr bwMode="auto">
        <a:xfrm xmlns:a="http://schemas.openxmlformats.org/drawingml/2006/main" flipV="1">
          <a:off x="1343231" y="572258"/>
          <a:ext cx="0" cy="2474761"/>
        </a:xfrm>
        <a:prstGeom xmlns:a="http://schemas.openxmlformats.org/drawingml/2006/main" prst="line">
          <a:avLst/>
        </a:prstGeom>
        <a:solidFill xmlns:a="http://schemas.openxmlformats.org/drawingml/2006/main">
          <a:schemeClr val="accent1"/>
        </a:solidFill>
        <a:ln xmlns:a="http://schemas.openxmlformats.org/drawingml/2006/main" w="12700" cap="flat" cmpd="sng" algn="ctr">
          <a:solidFill>
            <a:schemeClr val="bg1">
              <a:lumMod val="65000"/>
            </a:schemeClr>
          </a:solidFill>
          <a:prstDash val="lgDash"/>
          <a:round/>
          <a:headEnd type="none" w="med" len="med"/>
          <a:tailEnd type="none" w="med" len="med"/>
        </a:ln>
        <a:effectLst xmlns:a="http://schemas.openxmlformats.org/drawingml/2006/main"/>
      </cdr:spPr>
    </cdr:cxnSp>
  </cdr:relSizeAnchor>
</c:userShapes>
</file>

<file path=ppt/drawings/drawing69.xml><?xml version="1.0" encoding="utf-8"?>
<c:userShapes xmlns:c="http://schemas.openxmlformats.org/drawingml/2006/chart">
  <cdr:relSizeAnchor xmlns:cdr="http://schemas.openxmlformats.org/drawingml/2006/chartDrawing">
    <cdr:from>
      <cdr:x>0</cdr:x>
      <cdr:y>0</cdr:y>
    </cdr:from>
    <cdr:to>
      <cdr:x>0.33333</cdr:x>
      <cdr:y>0.33333</cdr:y>
    </cdr:to>
    <cdr:sp macro="" textlink="">
      <cdr:nvSpPr>
        <cdr:cNvPr id="2" name="TextBox 1"/>
        <cdr:cNvSpPr txBox="1"/>
      </cdr:nvSpPr>
      <cdr:spPr>
        <a:xfrm xmlns:a="http://schemas.openxmlformats.org/drawingml/2006/main">
          <a:off x="0" y="0"/>
          <a:ext cx="914400" cy="9144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US" sz="1100"/>
        </a:p>
      </cdr:txBody>
    </cdr:sp>
  </cdr:relSizeAnchor>
  <cdr:relSizeAnchor xmlns:cdr="http://schemas.openxmlformats.org/drawingml/2006/chartDrawing">
    <cdr:from>
      <cdr:x>0.36771</cdr:x>
      <cdr:y>0.02559</cdr:y>
    </cdr:from>
    <cdr:to>
      <cdr:x>0.76112</cdr:x>
      <cdr:y>0.10545</cdr:y>
    </cdr:to>
    <cdr:sp macro="" textlink="">
      <cdr:nvSpPr>
        <cdr:cNvPr id="3" name="TextBox 2"/>
        <cdr:cNvSpPr txBox="1"/>
      </cdr:nvSpPr>
      <cdr:spPr>
        <a:xfrm xmlns:a="http://schemas.openxmlformats.org/drawingml/2006/main">
          <a:off x="1520060" y="93060"/>
          <a:ext cx="1626298" cy="2904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400" b="1" dirty="0"/>
            <a:t>India</a:t>
          </a:r>
        </a:p>
      </cdr:txBody>
    </cdr:sp>
  </cdr:relSizeAnchor>
  <cdr:relSizeAnchor xmlns:cdr="http://schemas.openxmlformats.org/drawingml/2006/chartDrawing">
    <cdr:from>
      <cdr:x>0.28935</cdr:x>
      <cdr:y>0.18112</cdr:y>
    </cdr:from>
    <cdr:to>
      <cdr:x>0.28935</cdr:x>
      <cdr:y>0.86168</cdr:y>
    </cdr:to>
    <cdr:cxnSp macro="">
      <cdr:nvCxnSpPr>
        <cdr:cNvPr id="5" name="Straight Connector 4"/>
        <cdr:cNvCxnSpPr/>
      </cdr:nvCxnSpPr>
      <cdr:spPr bwMode="auto">
        <a:xfrm xmlns:a="http://schemas.openxmlformats.org/drawingml/2006/main" flipV="1">
          <a:off x="793753" y="496847"/>
          <a:ext cx="0" cy="1866900"/>
        </a:xfrm>
        <a:prstGeom xmlns:a="http://schemas.openxmlformats.org/drawingml/2006/main" prst="line">
          <a:avLst/>
        </a:prstGeom>
        <a:solidFill xmlns:a="http://schemas.openxmlformats.org/drawingml/2006/main">
          <a:schemeClr val="accent1"/>
        </a:solidFill>
        <a:ln xmlns:a="http://schemas.openxmlformats.org/drawingml/2006/main" w="12700" cap="flat" cmpd="sng" algn="ctr">
          <a:solidFill>
            <a:schemeClr val="bg1">
              <a:lumMod val="65000"/>
            </a:schemeClr>
          </a:solidFill>
          <a:prstDash val="lgDash"/>
          <a:round/>
          <a:headEnd type="none" w="med" len="med"/>
          <a:tailEnd type="none" w="med" len="med"/>
        </a:ln>
        <a:effectLst xmlns:a="http://schemas.openxmlformats.org/drawingml/2006/main"/>
      </cdr:spPr>
    </cdr:cxnSp>
  </cdr:relSizeAnchor>
  <cdr:relSizeAnchor xmlns:cdr="http://schemas.openxmlformats.org/drawingml/2006/chartDrawing">
    <cdr:from>
      <cdr:x>0.24304</cdr:x>
      <cdr:y>0.09631</cdr:y>
    </cdr:from>
    <cdr:to>
      <cdr:x>0.36804</cdr:x>
      <cdr:y>0.15814</cdr:y>
    </cdr:to>
    <cdr:sp macro="" textlink="">
      <cdr:nvSpPr>
        <cdr:cNvPr id="6" name="TextBox 1"/>
        <cdr:cNvSpPr txBox="1"/>
      </cdr:nvSpPr>
      <cdr:spPr bwMode="auto">
        <a:xfrm xmlns:a="http://schemas.openxmlformats.org/drawingml/2006/main">
          <a:off x="1056796" y="350235"/>
          <a:ext cx="543520" cy="224803"/>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1" i="0" dirty="0" smtClean="0">
              <a:solidFill>
                <a:srgbClr val="333333"/>
              </a:solidFill>
              <a:latin typeface="Arial" panose="020B0604020202020204" pitchFamily="34" charset="0"/>
              <a:ea typeface="Times New Roman" charset="0"/>
              <a:cs typeface="Arial" panose="020B0604020202020204" pitchFamily="34" charset="0"/>
            </a:rPr>
            <a:t>2015</a:t>
          </a:r>
        </a:p>
      </cdr:txBody>
    </cdr:sp>
  </cdr:relSizeAnchor>
  <cdr:relSizeAnchor xmlns:cdr="http://schemas.openxmlformats.org/drawingml/2006/chartDrawing">
    <cdr:from>
      <cdr:x>0.75028</cdr:x>
      <cdr:y>0.25348</cdr:y>
    </cdr:from>
    <cdr:to>
      <cdr:x>0.95188</cdr:x>
      <cdr:y>0.92404</cdr:y>
    </cdr:to>
    <cdr:sp macro="" textlink="">
      <cdr:nvSpPr>
        <cdr:cNvPr id="7" name="TextBox 8"/>
        <cdr:cNvSpPr txBox="1"/>
      </cdr:nvSpPr>
      <cdr:spPr>
        <a:xfrm xmlns:a="http://schemas.openxmlformats.org/drawingml/2006/main">
          <a:off x="3262332" y="921734"/>
          <a:ext cx="876602" cy="2438401"/>
        </a:xfrm>
        <a:prstGeom xmlns:a="http://schemas.openxmlformats.org/drawingml/2006/main" prst="rect">
          <a:avLst/>
        </a:prstGeom>
        <a:noFill xmlns:a="http://schemas.openxmlformats.org/drawingml/2006/main"/>
      </cdr:spPr>
      <cdr:style>
        <a:lnRef xmlns:a="http://schemas.openxmlformats.org/drawingml/2006/main" idx="0">
          <a:scrgbClr r="0" g="0" b="0"/>
        </a:lnRef>
        <a:fillRef xmlns:a="http://schemas.openxmlformats.org/drawingml/2006/main" idx="0">
          <a:scrgbClr r="0" g="0" b="0"/>
        </a:fillRef>
        <a:effectRef xmlns:a="http://schemas.openxmlformats.org/drawingml/2006/main" idx="0">
          <a:scrgbClr r="0" g="0" b="0"/>
        </a:effectRef>
        <a:fontRef xmlns:a="http://schemas.openxmlformats.org/drawingml/2006/main" idx="minor">
          <a:schemeClr val="tx1"/>
        </a:fontRef>
      </cdr:style>
      <cdr:txBody>
        <a:bodyPr xmlns:a="http://schemas.openxmlformats.org/drawingml/2006/main" wrap="none" rtlCol="0" anchor="t">
          <a:noAutofit/>
        </a:bodyPr>
        <a:lstStyle xmlns:a="http://schemas.openxmlformats.org/drawingml/2006/main">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pPr marL="0" marR="0" lvl="0" indent="0" defTabSz="914400" eaLnBrk="1" fontAlgn="auto" latinLnBrk="0" hangingPunct="1">
            <a:lnSpc>
              <a:spcPct val="100000"/>
            </a:lnSpc>
            <a:spcBef>
              <a:spcPts val="0"/>
            </a:spcBef>
            <a:spcAft>
              <a:spcPts val="0"/>
            </a:spcAft>
            <a:buClrTx/>
            <a:buSzTx/>
            <a:buFontTx/>
            <a:buNone/>
            <a:tabLst/>
            <a:defRPr/>
          </a:pPr>
          <a:r>
            <a:rPr lang="en-US" sz="1400" b="1" baseline="0" dirty="0" smtClean="0">
              <a:solidFill>
                <a:schemeClr val="accent3"/>
              </a:solidFill>
              <a:effectLst/>
            </a:rPr>
            <a:t>renewables</a:t>
          </a:r>
          <a:endParaRPr lang="en-US" sz="1400" b="1" dirty="0">
            <a:solidFill>
              <a:schemeClr val="accent4"/>
            </a:solidFill>
          </a:endParaRPr>
        </a:p>
        <a:p xmlns:a="http://schemas.openxmlformats.org/drawingml/2006/main">
          <a:r>
            <a:rPr lang="en-US" sz="1400" b="1" dirty="0">
              <a:solidFill>
                <a:schemeClr val="accent4"/>
              </a:solidFill>
            </a:rPr>
            <a:t>electricity</a:t>
          </a:r>
          <a:endParaRPr lang="en-US" sz="1400" b="1" baseline="0" dirty="0">
            <a:solidFill>
              <a:schemeClr val="accent4"/>
            </a:solidFill>
          </a:endParaRPr>
        </a:p>
        <a:p xmlns:a="http://schemas.openxmlformats.org/drawingml/2006/main">
          <a:endParaRPr lang="en-US" sz="1400" b="1" baseline="0" dirty="0">
            <a:solidFill>
              <a:schemeClr val="accent3"/>
            </a:solidFill>
          </a:endParaRPr>
        </a:p>
        <a:p xmlns:a="http://schemas.openxmlformats.org/drawingml/2006/main">
          <a:pPr marL="0" marR="0" lvl="0" indent="0" defTabSz="914400" eaLnBrk="1" fontAlgn="auto" latinLnBrk="0" hangingPunct="1">
            <a:lnSpc>
              <a:spcPct val="100000"/>
            </a:lnSpc>
            <a:spcBef>
              <a:spcPts val="0"/>
            </a:spcBef>
            <a:spcAft>
              <a:spcPts val="0"/>
            </a:spcAft>
            <a:buClrTx/>
            <a:buSzTx/>
            <a:buFontTx/>
            <a:buNone/>
            <a:tabLst/>
            <a:defRPr/>
          </a:pPr>
          <a:r>
            <a:rPr lang="en-US" sz="1400" b="1" dirty="0">
              <a:solidFill>
                <a:schemeClr val="tx1"/>
              </a:solidFill>
              <a:effectLst/>
            </a:rPr>
            <a:t>coal</a:t>
          </a:r>
          <a:endParaRPr lang="en-US" sz="1400" b="1" dirty="0">
            <a:effectLst/>
          </a:endParaRPr>
        </a:p>
        <a:p xmlns:a="http://schemas.openxmlformats.org/drawingml/2006/main">
          <a:endParaRPr lang="en-US" sz="1400" b="1" baseline="0" dirty="0">
            <a:solidFill>
              <a:schemeClr val="accent3"/>
            </a:solidFill>
          </a:endParaRPr>
        </a:p>
        <a:p xmlns:a="http://schemas.openxmlformats.org/drawingml/2006/main">
          <a:pPr marL="0" marR="0" lvl="0" indent="0" defTabSz="914400" eaLnBrk="1" fontAlgn="auto" latinLnBrk="0" hangingPunct="1">
            <a:lnSpc>
              <a:spcPct val="100000"/>
            </a:lnSpc>
            <a:spcBef>
              <a:spcPts val="0"/>
            </a:spcBef>
            <a:spcAft>
              <a:spcPts val="0"/>
            </a:spcAft>
            <a:buClrTx/>
            <a:buSzTx/>
            <a:buFontTx/>
            <a:buNone/>
            <a:tabLst/>
            <a:defRPr/>
          </a:pPr>
          <a:endParaRPr lang="en-US" sz="1400" b="1" dirty="0">
            <a:solidFill>
              <a:schemeClr val="accent1"/>
            </a:solidFill>
          </a:endParaRPr>
        </a:p>
        <a:p xmlns:a="http://schemas.openxmlformats.org/drawingml/2006/main">
          <a:pPr marL="0" marR="0" lvl="0" indent="0" defTabSz="914400" eaLnBrk="1" fontAlgn="auto" latinLnBrk="0" hangingPunct="1">
            <a:lnSpc>
              <a:spcPct val="100000"/>
            </a:lnSpc>
            <a:spcBef>
              <a:spcPts val="0"/>
            </a:spcBef>
            <a:spcAft>
              <a:spcPts val="0"/>
            </a:spcAft>
            <a:buClrTx/>
            <a:buSzTx/>
            <a:buFontTx/>
            <a:buNone/>
            <a:tabLst/>
            <a:defRPr/>
          </a:pPr>
          <a:r>
            <a:rPr lang="en-US" sz="1400" b="1" baseline="0" dirty="0" smtClean="0">
              <a:solidFill>
                <a:schemeClr val="accent1"/>
              </a:solidFill>
              <a:effectLst/>
            </a:rPr>
            <a:t>natural </a:t>
          </a:r>
          <a:r>
            <a:rPr lang="en-US" sz="1400" b="1" baseline="0" dirty="0">
              <a:solidFill>
                <a:schemeClr val="accent1"/>
              </a:solidFill>
              <a:effectLst/>
            </a:rPr>
            <a:t>gas</a:t>
          </a:r>
          <a:endParaRPr lang="en-US" sz="1400" b="1" dirty="0">
            <a:solidFill>
              <a:schemeClr val="accent1"/>
            </a:solidFill>
            <a:effectLst/>
          </a:endParaRPr>
        </a:p>
        <a:p xmlns:a="http://schemas.openxmlformats.org/drawingml/2006/main">
          <a:endParaRPr lang="en-US" sz="1400" b="1" baseline="0" dirty="0">
            <a:solidFill>
              <a:schemeClr val="accent2"/>
            </a:solidFill>
          </a:endParaRPr>
        </a:p>
        <a:p xmlns:a="http://schemas.openxmlformats.org/drawingml/2006/main">
          <a:endParaRPr lang="en-US" sz="1400" b="1" baseline="0" dirty="0">
            <a:solidFill>
              <a:schemeClr val="accent2"/>
            </a:solidFill>
          </a:endParaRPr>
        </a:p>
        <a:p xmlns:a="http://schemas.openxmlformats.org/drawingml/2006/main">
          <a:r>
            <a:rPr lang="en-US" sz="1400" b="1" baseline="0" dirty="0">
              <a:solidFill>
                <a:schemeClr val="accent2"/>
              </a:solidFill>
            </a:rPr>
            <a:t>liquids</a:t>
          </a:r>
        </a:p>
        <a:p xmlns:a="http://schemas.openxmlformats.org/drawingml/2006/main">
          <a:r>
            <a:rPr lang="en-US" sz="1400" b="1" baseline="0" dirty="0">
              <a:solidFill>
                <a:schemeClr val="accent1"/>
              </a:solidFill>
            </a:rPr>
            <a:t> </a:t>
          </a:r>
        </a:p>
      </cdr:txBody>
    </cdr:sp>
  </cdr:relSizeAnchor>
</c:userShapes>
</file>

<file path=ppt/drawings/drawing70.xml><?xml version="1.0" encoding="utf-8"?>
<c:userShapes xmlns:c="http://schemas.openxmlformats.org/drawingml/2006/chart">
  <cdr:relSizeAnchor xmlns:cdr="http://schemas.openxmlformats.org/drawingml/2006/chartDrawing">
    <cdr:from>
      <cdr:x>0.83769</cdr:x>
      <cdr:y>0.11911</cdr:y>
    </cdr:from>
    <cdr:to>
      <cdr:x>0.99826</cdr:x>
      <cdr:y>0.85764</cdr:y>
    </cdr:to>
    <cdr:sp macro="" textlink="">
      <cdr:nvSpPr>
        <cdr:cNvPr id="2" name="TextBox 1"/>
        <cdr:cNvSpPr txBox="1"/>
      </cdr:nvSpPr>
      <cdr:spPr>
        <a:xfrm xmlns:a="http://schemas.openxmlformats.org/drawingml/2006/main">
          <a:off x="7274227" y="409575"/>
          <a:ext cx="1394288" cy="2539442"/>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400" b="1" dirty="0" smtClean="0">
              <a:solidFill>
                <a:schemeClr val="accent4"/>
              </a:solidFill>
              <a:latin typeface="Arial" panose="020B0604020202020204" pitchFamily="34" charset="0"/>
              <a:cs typeface="Arial" panose="020B0604020202020204" pitchFamily="34" charset="0"/>
            </a:rPr>
            <a:t>electricity</a:t>
          </a:r>
        </a:p>
        <a:p xmlns:a="http://schemas.openxmlformats.org/drawingml/2006/main">
          <a:r>
            <a:rPr lang="en-US" sz="1400" b="1" dirty="0" smtClean="0">
              <a:solidFill>
                <a:schemeClr val="accent1"/>
              </a:solidFill>
              <a:latin typeface="Arial" panose="020B0604020202020204" pitchFamily="34" charset="0"/>
              <a:cs typeface="Arial" panose="020B0604020202020204" pitchFamily="34" charset="0"/>
            </a:rPr>
            <a:t>natural </a:t>
          </a:r>
          <a:r>
            <a:rPr lang="en-US" sz="1400" b="1" dirty="0">
              <a:solidFill>
                <a:schemeClr val="accent1"/>
              </a:solidFill>
              <a:latin typeface="Arial" panose="020B0604020202020204" pitchFamily="34" charset="0"/>
              <a:cs typeface="Arial" panose="020B0604020202020204" pitchFamily="34" charset="0"/>
            </a:rPr>
            <a:t>gas</a:t>
          </a:r>
        </a:p>
        <a:p xmlns:a="http://schemas.openxmlformats.org/drawingml/2006/main">
          <a:r>
            <a:rPr lang="en-US" sz="1400" b="1" dirty="0">
              <a:solidFill>
                <a:schemeClr val="accent5"/>
              </a:solidFill>
              <a:latin typeface="Arial" panose="020B0604020202020204" pitchFamily="34" charset="0"/>
              <a:cs typeface="Arial" panose="020B0604020202020204" pitchFamily="34" charset="0"/>
            </a:rPr>
            <a:t>jet</a:t>
          </a:r>
          <a:r>
            <a:rPr lang="en-US" sz="1400" b="1" baseline="0" dirty="0">
              <a:solidFill>
                <a:schemeClr val="accent5"/>
              </a:solidFill>
              <a:latin typeface="Arial" panose="020B0604020202020204" pitchFamily="34" charset="0"/>
              <a:cs typeface="Arial" panose="020B0604020202020204" pitchFamily="34" charset="0"/>
            </a:rPr>
            <a:t> fuel</a:t>
          </a:r>
        </a:p>
        <a:p xmlns:a="http://schemas.openxmlformats.org/drawingml/2006/main">
          <a:endParaRPr lang="en-US" sz="800" b="1" baseline="0" dirty="0">
            <a:solidFill>
              <a:schemeClr val="accent1">
                <a:lumMod val="60000"/>
                <a:lumOff val="40000"/>
              </a:schemeClr>
            </a:solidFill>
            <a:latin typeface="Arial" panose="020B0604020202020204" pitchFamily="34" charset="0"/>
            <a:cs typeface="Arial" panose="020B0604020202020204" pitchFamily="34" charset="0"/>
          </a:endParaRPr>
        </a:p>
        <a:p xmlns:a="http://schemas.openxmlformats.org/drawingml/2006/main">
          <a:r>
            <a:rPr lang="en-US" sz="1400" b="1" baseline="0" dirty="0">
              <a:solidFill>
                <a:schemeClr val="accent3"/>
              </a:solidFill>
              <a:latin typeface="Arial" panose="020B0604020202020204" pitchFamily="34" charset="0"/>
              <a:cs typeface="Arial" panose="020B0604020202020204" pitchFamily="34" charset="0"/>
            </a:rPr>
            <a:t>LPG</a:t>
          </a:r>
        </a:p>
        <a:p xmlns:a="http://schemas.openxmlformats.org/drawingml/2006/main">
          <a:endParaRPr lang="en-US" sz="1400" b="1" baseline="0" dirty="0">
            <a:solidFill>
              <a:schemeClr val="bg1">
                <a:lumMod val="65000"/>
              </a:schemeClr>
            </a:solidFill>
            <a:latin typeface="Arial" panose="020B0604020202020204" pitchFamily="34" charset="0"/>
            <a:cs typeface="Arial" panose="020B0604020202020204" pitchFamily="34" charset="0"/>
          </a:endParaRPr>
        </a:p>
        <a:p xmlns:a="http://schemas.openxmlformats.org/drawingml/2006/main">
          <a:r>
            <a:rPr lang="en-US" sz="1400" b="1" baseline="0" dirty="0">
              <a:solidFill>
                <a:schemeClr val="bg1">
                  <a:lumMod val="65000"/>
                </a:schemeClr>
              </a:solidFill>
              <a:latin typeface="Arial" panose="020B0604020202020204" pitchFamily="34" charset="0"/>
              <a:cs typeface="Arial" panose="020B0604020202020204" pitchFamily="34" charset="0"/>
            </a:rPr>
            <a:t>diesel</a:t>
          </a:r>
        </a:p>
        <a:p xmlns:a="http://schemas.openxmlformats.org/drawingml/2006/main">
          <a:endParaRPr lang="en-US" sz="1400" b="1" baseline="0" dirty="0">
            <a:solidFill>
              <a:schemeClr val="tx2"/>
            </a:solidFill>
            <a:latin typeface="Arial" panose="020B0604020202020204" pitchFamily="34" charset="0"/>
            <a:cs typeface="Arial" panose="020B0604020202020204" pitchFamily="34" charset="0"/>
          </a:endParaRPr>
        </a:p>
        <a:p xmlns:a="http://schemas.openxmlformats.org/drawingml/2006/main">
          <a:endParaRPr lang="en-US" sz="1400" b="1" dirty="0">
            <a:solidFill>
              <a:schemeClr val="tx2"/>
            </a:solidFill>
            <a:latin typeface="Arial" panose="020B0604020202020204" pitchFamily="34" charset="0"/>
            <a:cs typeface="Arial" panose="020B0604020202020204" pitchFamily="34" charset="0"/>
          </a:endParaRPr>
        </a:p>
        <a:p xmlns:a="http://schemas.openxmlformats.org/drawingml/2006/main">
          <a:endParaRPr lang="en-US" sz="600" b="1" baseline="0" dirty="0" smtClean="0">
            <a:solidFill>
              <a:schemeClr val="tx2"/>
            </a:solidFill>
            <a:latin typeface="Arial" panose="020B0604020202020204" pitchFamily="34" charset="0"/>
            <a:cs typeface="Arial" panose="020B0604020202020204" pitchFamily="34" charset="0"/>
          </a:endParaRPr>
        </a:p>
        <a:p xmlns:a="http://schemas.openxmlformats.org/drawingml/2006/main">
          <a:endParaRPr lang="en-US" sz="600" b="1" baseline="0" dirty="0">
            <a:solidFill>
              <a:schemeClr val="tx2"/>
            </a:solidFill>
            <a:latin typeface="Arial" panose="020B0604020202020204" pitchFamily="34" charset="0"/>
            <a:cs typeface="Arial" panose="020B0604020202020204" pitchFamily="34" charset="0"/>
          </a:endParaRPr>
        </a:p>
        <a:p xmlns:a="http://schemas.openxmlformats.org/drawingml/2006/main">
          <a:r>
            <a:rPr lang="en-US" sz="1400" b="1" baseline="0" dirty="0">
              <a:solidFill>
                <a:schemeClr val="tx2"/>
              </a:solidFill>
              <a:latin typeface="Arial" panose="020B0604020202020204" pitchFamily="34" charset="0"/>
              <a:cs typeface="Arial" panose="020B0604020202020204" pitchFamily="34" charset="0"/>
            </a:rPr>
            <a:t>motor </a:t>
          </a:r>
          <a:r>
            <a:rPr lang="en-US" sz="1400" b="1" baseline="0" dirty="0" smtClean="0">
              <a:solidFill>
                <a:schemeClr val="tx2"/>
              </a:solidFill>
              <a:latin typeface="Arial" panose="020B0604020202020204" pitchFamily="34" charset="0"/>
              <a:cs typeface="Arial" panose="020B0604020202020204" pitchFamily="34" charset="0"/>
            </a:rPr>
            <a:t>gasoline</a:t>
          </a:r>
          <a:endParaRPr lang="en-US" sz="1400" b="1" dirty="0">
            <a:solidFill>
              <a:schemeClr val="tx2"/>
            </a:solidFill>
            <a:latin typeface="Arial" panose="020B0604020202020204" pitchFamily="34" charset="0"/>
            <a:cs typeface="Arial" panose="020B0604020202020204" pitchFamily="34" charset="0"/>
          </a:endParaRPr>
        </a:p>
      </cdr:txBody>
    </cdr:sp>
  </cdr:relSizeAnchor>
</c:userShapes>
</file>

<file path=ppt/drawings/drawing71.xml><?xml version="1.0" encoding="utf-8"?>
<c:userShapes xmlns:c="http://schemas.openxmlformats.org/drawingml/2006/chart">
  <cdr:relSizeAnchor xmlns:cdr="http://schemas.openxmlformats.org/drawingml/2006/chartDrawing">
    <cdr:from>
      <cdr:x>0.83333</cdr:x>
      <cdr:y>0.07659</cdr:y>
    </cdr:from>
    <cdr:to>
      <cdr:x>1</cdr:x>
      <cdr:y>0.55096</cdr:y>
    </cdr:to>
    <cdr:sp macro="" textlink="">
      <cdr:nvSpPr>
        <cdr:cNvPr id="2" name="TextBox 1"/>
        <cdr:cNvSpPr txBox="1"/>
      </cdr:nvSpPr>
      <cdr:spPr>
        <a:xfrm xmlns:a="http://schemas.openxmlformats.org/drawingml/2006/main">
          <a:off x="7236325" y="264823"/>
          <a:ext cx="1447300" cy="1640177"/>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400" b="1" dirty="0">
              <a:solidFill>
                <a:srgbClr val="C00000"/>
              </a:solidFill>
            </a:rPr>
            <a:t>n</a:t>
          </a:r>
          <a:r>
            <a:rPr lang="en-US" sz="1400" b="1" dirty="0" smtClean="0">
              <a:solidFill>
                <a:srgbClr val="C00000"/>
              </a:solidFill>
            </a:rPr>
            <a:t>on-OECD</a:t>
          </a:r>
          <a:endParaRPr lang="en-US" sz="1400" b="1" dirty="0">
            <a:solidFill>
              <a:srgbClr val="C00000"/>
            </a:solidFill>
          </a:endParaRPr>
        </a:p>
        <a:p xmlns:a="http://schemas.openxmlformats.org/drawingml/2006/main">
          <a:endParaRPr lang="en-US" sz="1400" b="1" dirty="0" smtClean="0"/>
        </a:p>
        <a:p xmlns:a="http://schemas.openxmlformats.org/drawingml/2006/main">
          <a:endParaRPr lang="en-US" sz="1400" b="1" dirty="0"/>
        </a:p>
        <a:p xmlns:a="http://schemas.openxmlformats.org/drawingml/2006/main">
          <a:endParaRPr lang="en-US" sz="600" b="1" dirty="0"/>
        </a:p>
        <a:p xmlns:a="http://schemas.openxmlformats.org/drawingml/2006/main">
          <a:r>
            <a:rPr lang="en-US" sz="1400" b="1" dirty="0">
              <a:solidFill>
                <a:schemeClr val="tx2"/>
              </a:solidFill>
            </a:rPr>
            <a:t>OECD</a:t>
          </a:r>
        </a:p>
      </cdr:txBody>
    </cdr:sp>
  </cdr:relSizeAnchor>
  <cdr:relSizeAnchor xmlns:cdr="http://schemas.openxmlformats.org/drawingml/2006/chartDrawing">
    <cdr:from>
      <cdr:x>0.05816</cdr:x>
      <cdr:y>0.24341</cdr:y>
    </cdr:from>
    <cdr:to>
      <cdr:x>0.13976</cdr:x>
      <cdr:y>0.33716</cdr:y>
    </cdr:to>
    <cdr:sp macro="" textlink="">
      <cdr:nvSpPr>
        <cdr:cNvPr id="3" name="TextBox 2"/>
        <cdr:cNvSpPr txBox="1"/>
      </cdr:nvSpPr>
      <cdr:spPr>
        <a:xfrm xmlns:a="http://schemas.openxmlformats.org/drawingml/2006/main">
          <a:off x="504999" y="841597"/>
          <a:ext cx="708584" cy="324148"/>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400" dirty="0">
              <a:solidFill>
                <a:schemeClr val="tx2"/>
              </a:solidFill>
            </a:rPr>
            <a:t>54%</a:t>
          </a:r>
          <a:r>
            <a:rPr lang="en-US" sz="1400" baseline="0" dirty="0">
              <a:solidFill>
                <a:schemeClr val="tx2"/>
              </a:solidFill>
            </a:rPr>
            <a:t> of total</a:t>
          </a:r>
          <a:endParaRPr lang="en-US" sz="1400" dirty="0">
            <a:solidFill>
              <a:schemeClr val="tx2"/>
            </a:solidFill>
          </a:endParaRPr>
        </a:p>
      </cdr:txBody>
    </cdr:sp>
  </cdr:relSizeAnchor>
  <cdr:relSizeAnchor xmlns:cdr="http://schemas.openxmlformats.org/drawingml/2006/chartDrawing">
    <cdr:from>
      <cdr:x>0.74317</cdr:x>
      <cdr:y>0.2649</cdr:y>
    </cdr:from>
    <cdr:to>
      <cdr:x>0.82477</cdr:x>
      <cdr:y>0.35865</cdr:y>
    </cdr:to>
    <cdr:sp macro="" textlink="">
      <cdr:nvSpPr>
        <cdr:cNvPr id="4" name="TextBox 1"/>
        <cdr:cNvSpPr txBox="1"/>
      </cdr:nvSpPr>
      <cdr:spPr>
        <a:xfrm xmlns:a="http://schemas.openxmlformats.org/drawingml/2006/main">
          <a:off x="6453368" y="915926"/>
          <a:ext cx="708584" cy="324148"/>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400" dirty="0">
              <a:solidFill>
                <a:schemeClr val="tx2"/>
              </a:solidFill>
            </a:rPr>
            <a:t>41%</a:t>
          </a:r>
        </a:p>
      </cdr:txBody>
    </cdr:sp>
  </cdr:relSizeAnchor>
  <cdr:relSizeAnchor xmlns:cdr="http://schemas.openxmlformats.org/drawingml/2006/chartDrawing">
    <cdr:from>
      <cdr:x>0.06079</cdr:x>
      <cdr:y>0.41926</cdr:y>
    </cdr:from>
    <cdr:to>
      <cdr:x>0.14239</cdr:x>
      <cdr:y>0.51301</cdr:y>
    </cdr:to>
    <cdr:sp macro="" textlink="">
      <cdr:nvSpPr>
        <cdr:cNvPr id="5" name="TextBox 1"/>
        <cdr:cNvSpPr txBox="1"/>
      </cdr:nvSpPr>
      <cdr:spPr>
        <a:xfrm xmlns:a="http://schemas.openxmlformats.org/drawingml/2006/main">
          <a:off x="527885" y="1449622"/>
          <a:ext cx="708584" cy="324147"/>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400" dirty="0">
              <a:solidFill>
                <a:srgbClr val="C00000"/>
              </a:solidFill>
            </a:rPr>
            <a:t>46%</a:t>
          </a:r>
        </a:p>
      </cdr:txBody>
    </cdr:sp>
  </cdr:relSizeAnchor>
  <cdr:relSizeAnchor xmlns:cdr="http://schemas.openxmlformats.org/drawingml/2006/chartDrawing">
    <cdr:from>
      <cdr:x>0.73366</cdr:x>
      <cdr:y>0.06579</cdr:y>
    </cdr:from>
    <cdr:to>
      <cdr:x>0.81525</cdr:x>
      <cdr:y>0.15954</cdr:y>
    </cdr:to>
    <cdr:sp macro="" textlink="">
      <cdr:nvSpPr>
        <cdr:cNvPr id="6" name="TextBox 1"/>
        <cdr:cNvSpPr txBox="1"/>
      </cdr:nvSpPr>
      <cdr:spPr>
        <a:xfrm xmlns:a="http://schemas.openxmlformats.org/drawingml/2006/main">
          <a:off x="6370845" y="227459"/>
          <a:ext cx="708497" cy="324148"/>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400" dirty="0">
              <a:solidFill>
                <a:srgbClr val="C00000"/>
              </a:solidFill>
            </a:rPr>
            <a:t>59%</a:t>
          </a:r>
        </a:p>
      </cdr:txBody>
    </cdr:sp>
  </cdr:relSizeAnchor>
</c:userShapes>
</file>

<file path=ppt/drawings/drawing72.xml><?xml version="1.0" encoding="utf-8"?>
<c:userShapes xmlns:c="http://schemas.openxmlformats.org/drawingml/2006/chart">
  <cdr:relSizeAnchor xmlns:cdr="http://schemas.openxmlformats.org/drawingml/2006/chartDrawing">
    <cdr:from>
      <cdr:x>0.06267</cdr:x>
      <cdr:y>0.04415</cdr:y>
    </cdr:from>
    <cdr:to>
      <cdr:x>0.16267</cdr:x>
      <cdr:y>0.14832</cdr:y>
    </cdr:to>
    <cdr:sp macro="" textlink="">
      <cdr:nvSpPr>
        <cdr:cNvPr id="2" name="TextBox 1"/>
        <cdr:cNvSpPr txBox="1"/>
      </cdr:nvSpPr>
      <cdr:spPr>
        <a:xfrm xmlns:a="http://schemas.openxmlformats.org/drawingml/2006/main">
          <a:off x="544167" y="151390"/>
          <a:ext cx="868362" cy="357199"/>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400" dirty="0">
              <a:solidFill>
                <a:schemeClr val="accent1">
                  <a:lumMod val="50000"/>
                </a:schemeClr>
              </a:solidFill>
              <a:latin typeface="Arial" panose="020B0604020202020204" pitchFamily="34" charset="0"/>
              <a:cs typeface="Arial" panose="020B0604020202020204" pitchFamily="34" charset="0"/>
            </a:rPr>
            <a:t>2015</a:t>
          </a:r>
        </a:p>
      </cdr:txBody>
    </cdr:sp>
  </cdr:relSizeAnchor>
  <cdr:relSizeAnchor xmlns:cdr="http://schemas.openxmlformats.org/drawingml/2006/chartDrawing">
    <cdr:from>
      <cdr:x>0.10159</cdr:x>
      <cdr:y>0.1551</cdr:y>
    </cdr:from>
    <cdr:to>
      <cdr:x>0.20159</cdr:x>
      <cdr:y>0.25927</cdr:y>
    </cdr:to>
    <cdr:sp macro="" textlink="">
      <cdr:nvSpPr>
        <cdr:cNvPr id="3" name="TextBox 1"/>
        <cdr:cNvSpPr txBox="1"/>
      </cdr:nvSpPr>
      <cdr:spPr>
        <a:xfrm xmlns:a="http://schemas.openxmlformats.org/drawingml/2006/main">
          <a:off x="882177" y="531825"/>
          <a:ext cx="868362" cy="357199"/>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400" dirty="0">
              <a:solidFill>
                <a:schemeClr val="accent1"/>
              </a:solidFill>
              <a:latin typeface="Arial" panose="020B0604020202020204" pitchFamily="34" charset="0"/>
              <a:cs typeface="Arial" panose="020B0604020202020204" pitchFamily="34" charset="0"/>
            </a:rPr>
            <a:t>2040</a:t>
          </a:r>
        </a:p>
      </cdr:txBody>
    </cdr:sp>
  </cdr:relSizeAnchor>
</c:userShapes>
</file>

<file path=ppt/drawings/drawing73.xml><?xml version="1.0" encoding="utf-8"?>
<c:userShapes xmlns:c="http://schemas.openxmlformats.org/drawingml/2006/chart">
  <cdr:relSizeAnchor xmlns:cdr="http://schemas.openxmlformats.org/drawingml/2006/chartDrawing">
    <cdr:from>
      <cdr:x>0.05434</cdr:x>
      <cdr:y>0.29028</cdr:y>
    </cdr:from>
    <cdr:to>
      <cdr:x>0.15434</cdr:x>
      <cdr:y>0.39445</cdr:y>
    </cdr:to>
    <cdr:sp macro="" textlink="">
      <cdr:nvSpPr>
        <cdr:cNvPr id="2" name="TextBox 1"/>
        <cdr:cNvSpPr txBox="1"/>
      </cdr:nvSpPr>
      <cdr:spPr>
        <a:xfrm xmlns:a="http://schemas.openxmlformats.org/drawingml/2006/main">
          <a:off x="459425" y="1003671"/>
          <a:ext cx="845503" cy="360175"/>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400" dirty="0">
              <a:solidFill>
                <a:schemeClr val="tx2"/>
              </a:solidFill>
            </a:rPr>
            <a:t>2015</a:t>
          </a:r>
        </a:p>
      </cdr:txBody>
    </cdr:sp>
  </cdr:relSizeAnchor>
  <cdr:relSizeAnchor xmlns:cdr="http://schemas.openxmlformats.org/drawingml/2006/chartDrawing">
    <cdr:from>
      <cdr:x>0.09068</cdr:x>
      <cdr:y>0.07168</cdr:y>
    </cdr:from>
    <cdr:to>
      <cdr:x>0.19899</cdr:x>
      <cdr:y>0.17585</cdr:y>
    </cdr:to>
    <cdr:sp macro="" textlink="">
      <cdr:nvSpPr>
        <cdr:cNvPr id="3" name="TextBox 1"/>
        <cdr:cNvSpPr txBox="1"/>
      </cdr:nvSpPr>
      <cdr:spPr>
        <a:xfrm xmlns:a="http://schemas.openxmlformats.org/drawingml/2006/main">
          <a:off x="766703" y="247849"/>
          <a:ext cx="915763" cy="360176"/>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400" dirty="0">
              <a:solidFill>
                <a:schemeClr val="accent1"/>
              </a:solidFill>
            </a:rPr>
            <a:t>2040</a:t>
          </a:r>
        </a:p>
      </cdr:txBody>
    </cdr:sp>
  </cdr:relSizeAnchor>
</c:userShapes>
</file>

<file path=ppt/drawings/drawing74.xml><?xml version="1.0" encoding="utf-8"?>
<c:userShapes xmlns:c="http://schemas.openxmlformats.org/drawingml/2006/chart">
  <cdr:relSizeAnchor xmlns:cdr="http://schemas.openxmlformats.org/drawingml/2006/chartDrawing">
    <cdr:from>
      <cdr:x>0</cdr:x>
      <cdr:y>0</cdr:y>
    </cdr:from>
    <cdr:to>
      <cdr:x>0.33333</cdr:x>
      <cdr:y>0.33333</cdr:y>
    </cdr:to>
    <cdr:sp macro="" textlink="">
      <cdr:nvSpPr>
        <cdr:cNvPr id="2" name="TextBox 1"/>
        <cdr:cNvSpPr txBox="1"/>
      </cdr:nvSpPr>
      <cdr:spPr>
        <a:xfrm xmlns:a="http://schemas.openxmlformats.org/drawingml/2006/main">
          <a:off x="0" y="0"/>
          <a:ext cx="914400" cy="9144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US" sz="1100"/>
        </a:p>
      </cdr:txBody>
    </cdr:sp>
  </cdr:relSizeAnchor>
  <cdr:relSizeAnchor xmlns:cdr="http://schemas.openxmlformats.org/drawingml/2006/chartDrawing">
    <cdr:from>
      <cdr:x>0.39948</cdr:x>
      <cdr:y>0.02625</cdr:y>
    </cdr:from>
    <cdr:to>
      <cdr:x>0.76311</cdr:x>
      <cdr:y>0.12861</cdr:y>
    </cdr:to>
    <cdr:sp macro="" textlink="">
      <cdr:nvSpPr>
        <cdr:cNvPr id="4" name="TextBox 3"/>
        <cdr:cNvSpPr txBox="1"/>
      </cdr:nvSpPr>
      <cdr:spPr>
        <a:xfrm xmlns:a="http://schemas.openxmlformats.org/drawingml/2006/main">
          <a:off x="1639985" y="95251"/>
          <a:ext cx="1492801" cy="371476"/>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400" b="1" dirty="0"/>
            <a:t>OECD</a:t>
          </a:r>
        </a:p>
      </cdr:txBody>
    </cdr:sp>
  </cdr:relSizeAnchor>
</c:userShapes>
</file>

<file path=ppt/drawings/drawing75.xml><?xml version="1.0" encoding="utf-8"?>
<c:userShapes xmlns:c="http://schemas.openxmlformats.org/drawingml/2006/chart">
  <cdr:relSizeAnchor xmlns:cdr="http://schemas.openxmlformats.org/drawingml/2006/chartDrawing">
    <cdr:from>
      <cdr:x>0</cdr:x>
      <cdr:y>0</cdr:y>
    </cdr:from>
    <cdr:to>
      <cdr:x>0.33333</cdr:x>
      <cdr:y>0.33333</cdr:y>
    </cdr:to>
    <cdr:sp macro="" textlink="">
      <cdr:nvSpPr>
        <cdr:cNvPr id="2" name="TextBox 1"/>
        <cdr:cNvSpPr txBox="1"/>
      </cdr:nvSpPr>
      <cdr:spPr>
        <a:xfrm xmlns:a="http://schemas.openxmlformats.org/drawingml/2006/main">
          <a:off x="0" y="0"/>
          <a:ext cx="914400" cy="9144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US" sz="1100"/>
        </a:p>
      </cdr:txBody>
    </cdr:sp>
  </cdr:relSizeAnchor>
  <cdr:relSizeAnchor xmlns:cdr="http://schemas.openxmlformats.org/drawingml/2006/chartDrawing">
    <cdr:from>
      <cdr:x>0.37812</cdr:x>
      <cdr:y>0</cdr:y>
    </cdr:from>
    <cdr:to>
      <cdr:x>0.74176</cdr:x>
      <cdr:y>0.07167</cdr:y>
    </cdr:to>
    <cdr:sp macro="" textlink="">
      <cdr:nvSpPr>
        <cdr:cNvPr id="3" name="TextBox 2"/>
        <cdr:cNvSpPr txBox="1"/>
      </cdr:nvSpPr>
      <cdr:spPr>
        <a:xfrm xmlns:a="http://schemas.openxmlformats.org/drawingml/2006/main">
          <a:off x="1563101" y="0"/>
          <a:ext cx="1503234" cy="253277"/>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400" b="1" dirty="0"/>
            <a:t>n</a:t>
          </a:r>
          <a:r>
            <a:rPr lang="en-US" sz="1400" b="1" dirty="0" smtClean="0"/>
            <a:t>on-OECD</a:t>
          </a:r>
          <a:endParaRPr lang="en-US" sz="1400" b="1" dirty="0"/>
        </a:p>
      </cdr:txBody>
    </cdr:sp>
  </cdr:relSizeAnchor>
</c:userShapes>
</file>

<file path=ppt/drawings/drawing76.xml><?xml version="1.0" encoding="utf-8"?>
<c:userShapes xmlns:c="http://schemas.openxmlformats.org/drawingml/2006/chart">
  <cdr:relSizeAnchor xmlns:cdr="http://schemas.openxmlformats.org/drawingml/2006/chartDrawing">
    <cdr:from>
      <cdr:x>0</cdr:x>
      <cdr:y>0</cdr:y>
    </cdr:from>
    <cdr:to>
      <cdr:x>0.33333</cdr:x>
      <cdr:y>0.33333</cdr:y>
    </cdr:to>
    <cdr:sp macro="" textlink="">
      <cdr:nvSpPr>
        <cdr:cNvPr id="2" name="TextBox 1"/>
        <cdr:cNvSpPr txBox="1"/>
      </cdr:nvSpPr>
      <cdr:spPr>
        <a:xfrm xmlns:a="http://schemas.openxmlformats.org/drawingml/2006/main">
          <a:off x="0" y="0"/>
          <a:ext cx="914400" cy="9144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US" sz="1100"/>
        </a:p>
      </cdr:txBody>
    </cdr:sp>
  </cdr:relSizeAnchor>
  <cdr:relSizeAnchor xmlns:cdr="http://schemas.openxmlformats.org/drawingml/2006/chartDrawing">
    <cdr:from>
      <cdr:x>0.41835</cdr:x>
      <cdr:y>0</cdr:y>
    </cdr:from>
    <cdr:to>
      <cdr:x>0.78198</cdr:x>
      <cdr:y>0.1</cdr:y>
    </cdr:to>
    <cdr:sp macro="" textlink="">
      <cdr:nvSpPr>
        <cdr:cNvPr id="4" name="TextBox 3"/>
        <cdr:cNvSpPr txBox="1"/>
      </cdr:nvSpPr>
      <cdr:spPr>
        <a:xfrm xmlns:a="http://schemas.openxmlformats.org/drawingml/2006/main">
          <a:off x="1689564" y="-2390774"/>
          <a:ext cx="1468556" cy="340043"/>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400" b="1" dirty="0"/>
            <a:t>OECD</a:t>
          </a:r>
        </a:p>
      </cdr:txBody>
    </cdr:sp>
  </cdr:relSizeAnchor>
</c:userShapes>
</file>

<file path=ppt/drawings/drawing77.xml><?xml version="1.0" encoding="utf-8"?>
<c:userShapes xmlns:c="http://schemas.openxmlformats.org/drawingml/2006/chart">
  <cdr:relSizeAnchor xmlns:cdr="http://schemas.openxmlformats.org/drawingml/2006/chartDrawing">
    <cdr:from>
      <cdr:x>0</cdr:x>
      <cdr:y>0</cdr:y>
    </cdr:from>
    <cdr:to>
      <cdr:x>0.33333</cdr:x>
      <cdr:y>0.33333</cdr:y>
    </cdr:to>
    <cdr:sp macro="" textlink="">
      <cdr:nvSpPr>
        <cdr:cNvPr id="2" name="TextBox 1"/>
        <cdr:cNvSpPr txBox="1"/>
      </cdr:nvSpPr>
      <cdr:spPr>
        <a:xfrm xmlns:a="http://schemas.openxmlformats.org/drawingml/2006/main">
          <a:off x="0" y="0"/>
          <a:ext cx="914400" cy="9144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US" sz="1100"/>
        </a:p>
      </cdr:txBody>
    </cdr:sp>
  </cdr:relSizeAnchor>
  <cdr:relSizeAnchor xmlns:cdr="http://schemas.openxmlformats.org/drawingml/2006/chartDrawing">
    <cdr:from>
      <cdr:x>0.37322</cdr:x>
      <cdr:y>0.05382</cdr:y>
    </cdr:from>
    <cdr:to>
      <cdr:x>0.73685</cdr:x>
      <cdr:y>0.14393</cdr:y>
    </cdr:to>
    <cdr:sp macro="" textlink="">
      <cdr:nvSpPr>
        <cdr:cNvPr id="4" name="TextBox 3"/>
        <cdr:cNvSpPr txBox="1"/>
      </cdr:nvSpPr>
      <cdr:spPr>
        <a:xfrm xmlns:a="http://schemas.openxmlformats.org/drawingml/2006/main">
          <a:off x="1496515" y="193404"/>
          <a:ext cx="1458076" cy="323851"/>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400" b="1" dirty="0"/>
            <a:t>n</a:t>
          </a:r>
          <a:r>
            <a:rPr lang="en-US" sz="1400" b="1" dirty="0" smtClean="0"/>
            <a:t>on-OECD</a:t>
          </a:r>
          <a:endParaRPr lang="en-US" sz="1400" b="1" dirty="0"/>
        </a:p>
      </cdr:txBody>
    </cdr:sp>
  </cdr:relSizeAnchor>
</c:userShapes>
</file>

<file path=ppt/drawings/drawing78.xml><?xml version="1.0" encoding="utf-8"?>
<c:userShapes xmlns:c="http://schemas.openxmlformats.org/drawingml/2006/chart">
  <cdr:relSizeAnchor xmlns:cdr="http://schemas.openxmlformats.org/drawingml/2006/chartDrawing">
    <cdr:from>
      <cdr:x>0.6276</cdr:x>
      <cdr:y>0.44457</cdr:y>
    </cdr:from>
    <cdr:to>
      <cdr:x>0.79427</cdr:x>
      <cdr:y>0.56957</cdr:y>
    </cdr:to>
    <cdr:sp macro="" textlink="">
      <cdr:nvSpPr>
        <cdr:cNvPr id="3" name="TextBox 2"/>
        <cdr:cNvSpPr txBox="1"/>
      </cdr:nvSpPr>
      <cdr:spPr>
        <a:xfrm xmlns:a="http://schemas.openxmlformats.org/drawingml/2006/main">
          <a:off x="3443288" y="1211064"/>
          <a:ext cx="914400" cy="340519"/>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400" dirty="0">
              <a:solidFill>
                <a:schemeClr val="bg1"/>
              </a:solidFill>
              <a:latin typeface="Arial" panose="020B0604020202020204" pitchFamily="34" charset="0"/>
              <a:cs typeface="Arial" panose="020B0604020202020204" pitchFamily="34" charset="0"/>
            </a:rPr>
            <a:t>non-OECD</a:t>
          </a:r>
        </a:p>
      </cdr:txBody>
    </cdr:sp>
  </cdr:relSizeAnchor>
  <cdr:relSizeAnchor xmlns:cdr="http://schemas.openxmlformats.org/drawingml/2006/chartDrawing">
    <cdr:from>
      <cdr:x>0.65191</cdr:x>
      <cdr:y>0.72028</cdr:y>
    </cdr:from>
    <cdr:to>
      <cdr:x>0.79948</cdr:x>
      <cdr:y>1</cdr:y>
    </cdr:to>
    <cdr:sp macro="" textlink="">
      <cdr:nvSpPr>
        <cdr:cNvPr id="4" name="TextBox 3"/>
        <cdr:cNvSpPr txBox="1"/>
      </cdr:nvSpPr>
      <cdr:spPr>
        <a:xfrm xmlns:a="http://schemas.openxmlformats.org/drawingml/2006/main">
          <a:off x="3576638" y="1962150"/>
          <a:ext cx="809625" cy="7620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400" dirty="0">
              <a:solidFill>
                <a:schemeClr val="bg1"/>
              </a:solidFill>
              <a:latin typeface="Arial" panose="020B0604020202020204" pitchFamily="34" charset="0"/>
              <a:cs typeface="Arial" panose="020B0604020202020204" pitchFamily="34" charset="0"/>
            </a:rPr>
            <a:t>OECD</a:t>
          </a:r>
        </a:p>
      </cdr:txBody>
    </cdr:sp>
  </cdr:relSizeAnchor>
  <cdr:relSizeAnchor xmlns:cdr="http://schemas.openxmlformats.org/drawingml/2006/chartDrawing">
    <cdr:from>
      <cdr:x>0.49982</cdr:x>
      <cdr:y>0.11106</cdr:y>
    </cdr:from>
    <cdr:to>
      <cdr:x>0.50176</cdr:x>
      <cdr:y>0.90321</cdr:y>
    </cdr:to>
    <cdr:cxnSp macro="">
      <cdr:nvCxnSpPr>
        <cdr:cNvPr id="5" name="Straight Connector 4"/>
        <cdr:cNvCxnSpPr/>
      </cdr:nvCxnSpPr>
      <cdr:spPr>
        <a:xfrm xmlns:a="http://schemas.openxmlformats.org/drawingml/2006/main">
          <a:off x="4340225" y="352425"/>
          <a:ext cx="16871" cy="2513833"/>
        </a:xfrm>
        <a:prstGeom xmlns:a="http://schemas.openxmlformats.org/drawingml/2006/main" prst="line">
          <a:avLst/>
        </a:prstGeom>
        <a:ln xmlns:a="http://schemas.openxmlformats.org/drawingml/2006/main" w="12700">
          <a:solidFill>
            <a:schemeClr val="bg1">
              <a:lumMod val="65000"/>
            </a:schemeClr>
          </a:solidFill>
          <a:prstDash val="lgDash"/>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dr:relSizeAnchor xmlns:cdr="http://schemas.openxmlformats.org/drawingml/2006/chartDrawing">
    <cdr:from>
      <cdr:x>0.46801</cdr:x>
      <cdr:y>0</cdr:y>
    </cdr:from>
    <cdr:to>
      <cdr:x>0.55137</cdr:x>
      <cdr:y>0.09332</cdr:y>
    </cdr:to>
    <cdr:sp macro="" textlink="">
      <cdr:nvSpPr>
        <cdr:cNvPr id="6" name="TextBox 5"/>
        <cdr:cNvSpPr txBox="1"/>
      </cdr:nvSpPr>
      <cdr:spPr>
        <a:xfrm xmlns:a="http://schemas.openxmlformats.org/drawingml/2006/main">
          <a:off x="4064001" y="0"/>
          <a:ext cx="723900" cy="296143"/>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400" b="1" dirty="0">
              <a:latin typeface="Arial" panose="020B0604020202020204" pitchFamily="34" charset="0"/>
              <a:cs typeface="Arial" panose="020B0604020202020204" pitchFamily="34" charset="0"/>
            </a:rPr>
            <a:t>2015</a:t>
          </a:r>
        </a:p>
      </cdr:txBody>
    </cdr:sp>
  </cdr:relSizeAnchor>
</c:userShapes>
</file>

<file path=ppt/drawings/drawing79.xml><?xml version="1.0" encoding="utf-8"?>
<c:userShapes xmlns:c="http://schemas.openxmlformats.org/drawingml/2006/chart">
  <cdr:relSizeAnchor xmlns:cdr="http://schemas.openxmlformats.org/drawingml/2006/chartDrawing">
    <cdr:from>
      <cdr:x>0.75649</cdr:x>
      <cdr:y>0.09362</cdr:y>
    </cdr:from>
    <cdr:to>
      <cdr:x>0.97569</cdr:x>
      <cdr:y>0.77083</cdr:y>
    </cdr:to>
    <cdr:sp macro="" textlink="">
      <cdr:nvSpPr>
        <cdr:cNvPr id="2" name="TextBox 1"/>
        <cdr:cNvSpPr txBox="1"/>
      </cdr:nvSpPr>
      <cdr:spPr>
        <a:xfrm xmlns:a="http://schemas.openxmlformats.org/drawingml/2006/main">
          <a:off x="6569075" y="316570"/>
          <a:ext cx="1903451" cy="2289895"/>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US" sz="900" b="1" dirty="0">
            <a:latin typeface="Arial" panose="020B0604020202020204" pitchFamily="34" charset="0"/>
            <a:cs typeface="Arial" panose="020B0604020202020204" pitchFamily="34" charset="0"/>
          </a:endParaRPr>
        </a:p>
        <a:p xmlns:a="http://schemas.openxmlformats.org/drawingml/2006/main">
          <a:r>
            <a:rPr lang="en-US" sz="1400" b="1" dirty="0">
              <a:cs typeface="Arial" panose="020B0604020202020204" pitchFamily="34" charset="0"/>
            </a:rPr>
            <a:t>coal</a:t>
          </a:r>
          <a:endParaRPr lang="en-US" sz="1400" b="1" dirty="0">
            <a:solidFill>
              <a:schemeClr val="accent2"/>
            </a:solidFill>
            <a:cs typeface="Arial" panose="020B0604020202020204" pitchFamily="34" charset="0"/>
          </a:endParaRPr>
        </a:p>
        <a:p xmlns:a="http://schemas.openxmlformats.org/drawingml/2006/main">
          <a:endParaRPr lang="en-US" sz="200" b="1" dirty="0" smtClean="0">
            <a:solidFill>
              <a:schemeClr val="accent2"/>
            </a:solidFill>
            <a:cs typeface="Arial" panose="020B0604020202020204" pitchFamily="34" charset="0"/>
          </a:endParaRPr>
        </a:p>
        <a:p xmlns:a="http://schemas.openxmlformats.org/drawingml/2006/main">
          <a:endParaRPr lang="en-US" sz="200" b="1" dirty="0" smtClean="0">
            <a:solidFill>
              <a:schemeClr val="accent2"/>
            </a:solidFill>
            <a:cs typeface="Arial" panose="020B0604020202020204" pitchFamily="34" charset="0"/>
          </a:endParaRPr>
        </a:p>
        <a:p xmlns:a="http://schemas.openxmlformats.org/drawingml/2006/main">
          <a:r>
            <a:rPr lang="en-US" sz="1400" b="1" dirty="0" smtClean="0">
              <a:solidFill>
                <a:schemeClr val="accent2"/>
              </a:solidFill>
              <a:cs typeface="Arial" panose="020B0604020202020204" pitchFamily="34" charset="0"/>
            </a:rPr>
            <a:t>liquids</a:t>
          </a:r>
          <a:endParaRPr lang="en-US" sz="1400" b="1" dirty="0">
            <a:solidFill>
              <a:schemeClr val="accent2"/>
            </a:solidFill>
            <a:cs typeface="Arial" panose="020B0604020202020204" pitchFamily="34" charset="0"/>
          </a:endParaRPr>
        </a:p>
        <a:p xmlns:a="http://schemas.openxmlformats.org/drawingml/2006/main">
          <a:pPr marL="0" marR="0" lvl="0" indent="0" defTabSz="914400" eaLnBrk="1" fontAlgn="auto" latinLnBrk="0" hangingPunct="1">
            <a:lnSpc>
              <a:spcPct val="100000"/>
            </a:lnSpc>
            <a:spcBef>
              <a:spcPts val="0"/>
            </a:spcBef>
            <a:spcAft>
              <a:spcPts val="0"/>
            </a:spcAft>
            <a:buClrTx/>
            <a:buSzTx/>
            <a:buFontTx/>
            <a:buNone/>
            <a:tabLst/>
            <a:defRPr/>
          </a:pPr>
          <a:endParaRPr lang="en-US" sz="1400" b="1" dirty="0">
            <a:solidFill>
              <a:schemeClr val="accent1"/>
            </a:solidFill>
            <a:effectLst/>
          </a:endParaRPr>
        </a:p>
        <a:p xmlns:a="http://schemas.openxmlformats.org/drawingml/2006/main">
          <a:pPr marL="0" marR="0" lvl="0" indent="0" defTabSz="914400" eaLnBrk="1" fontAlgn="auto" latinLnBrk="0" hangingPunct="1">
            <a:lnSpc>
              <a:spcPct val="100000"/>
            </a:lnSpc>
            <a:spcBef>
              <a:spcPts val="0"/>
            </a:spcBef>
            <a:spcAft>
              <a:spcPts val="0"/>
            </a:spcAft>
            <a:buClrTx/>
            <a:buSzTx/>
            <a:buFontTx/>
            <a:buNone/>
            <a:tabLst/>
            <a:defRPr/>
          </a:pPr>
          <a:endParaRPr lang="en-US" sz="1400" b="1" dirty="0">
            <a:solidFill>
              <a:schemeClr val="accent1"/>
            </a:solidFill>
            <a:effectLst/>
          </a:endParaRPr>
        </a:p>
        <a:p xmlns:a="http://schemas.openxmlformats.org/drawingml/2006/main">
          <a:pPr marL="0" marR="0" lvl="0" indent="0" defTabSz="914400" eaLnBrk="1" fontAlgn="auto" latinLnBrk="0" hangingPunct="1">
            <a:lnSpc>
              <a:spcPct val="100000"/>
            </a:lnSpc>
            <a:spcBef>
              <a:spcPts val="0"/>
            </a:spcBef>
            <a:spcAft>
              <a:spcPts val="0"/>
            </a:spcAft>
            <a:buClrTx/>
            <a:buSzTx/>
            <a:buFontTx/>
            <a:buNone/>
            <a:tabLst/>
            <a:defRPr/>
          </a:pPr>
          <a:r>
            <a:rPr lang="en-US" sz="1400" b="1" dirty="0">
              <a:solidFill>
                <a:schemeClr val="accent1"/>
              </a:solidFill>
              <a:effectLst/>
            </a:rPr>
            <a:t>natural gas</a:t>
          </a:r>
          <a:endParaRPr lang="en-US" sz="1400" dirty="0">
            <a:solidFill>
              <a:schemeClr val="accent1"/>
            </a:solidFill>
            <a:effectLst/>
          </a:endParaRPr>
        </a:p>
        <a:p xmlns:a="http://schemas.openxmlformats.org/drawingml/2006/main">
          <a:endParaRPr lang="en-US" sz="1400" b="1" dirty="0">
            <a:solidFill>
              <a:schemeClr val="accent2"/>
            </a:solidFill>
            <a:cs typeface="Arial" panose="020B0604020202020204" pitchFamily="34" charset="0"/>
          </a:endParaRPr>
        </a:p>
      </cdr:txBody>
    </cdr:sp>
  </cdr:relSizeAnchor>
  <cdr:relSizeAnchor xmlns:cdr="http://schemas.openxmlformats.org/drawingml/2006/chartDrawing">
    <cdr:from>
      <cdr:x>0.4735</cdr:x>
      <cdr:y>0.00285</cdr:y>
    </cdr:from>
    <cdr:to>
      <cdr:x>0.55336</cdr:x>
      <cdr:y>0.10702</cdr:y>
    </cdr:to>
    <cdr:sp macro="" textlink="">
      <cdr:nvSpPr>
        <cdr:cNvPr id="3" name="TextBox 2"/>
        <cdr:cNvSpPr txBox="1"/>
      </cdr:nvSpPr>
      <cdr:spPr>
        <a:xfrm xmlns:a="http://schemas.openxmlformats.org/drawingml/2006/main">
          <a:off x="4111693" y="9639"/>
          <a:ext cx="693474" cy="352238"/>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400" b="1" dirty="0">
              <a:latin typeface="Arial" panose="020B0604020202020204" pitchFamily="34" charset="0"/>
              <a:cs typeface="Arial" panose="020B0604020202020204" pitchFamily="34" charset="0"/>
            </a:rPr>
            <a:t>2015</a:t>
          </a:r>
        </a:p>
      </cdr:txBody>
    </cdr:sp>
  </cdr:relSizeAnchor>
  <cdr:relSizeAnchor xmlns:cdr="http://schemas.openxmlformats.org/drawingml/2006/chartDrawing">
    <cdr:from>
      <cdr:x>0.49872</cdr:x>
      <cdr:y>0.09233</cdr:y>
    </cdr:from>
    <cdr:to>
      <cdr:x>0.50127</cdr:x>
      <cdr:y>0.90767</cdr:y>
    </cdr:to>
    <cdr:cxnSp macro="">
      <cdr:nvCxnSpPr>
        <cdr:cNvPr id="5" name="Straight Connector 4"/>
        <cdr:cNvCxnSpPr/>
      </cdr:nvCxnSpPr>
      <cdr:spPr>
        <a:xfrm xmlns:a="http://schemas.openxmlformats.org/drawingml/2006/main" flipH="1">
          <a:off x="4330740" y="312202"/>
          <a:ext cx="22143" cy="2756970"/>
        </a:xfrm>
        <a:prstGeom xmlns:a="http://schemas.openxmlformats.org/drawingml/2006/main" prst="line">
          <a:avLst/>
        </a:prstGeom>
        <a:ln xmlns:a="http://schemas.openxmlformats.org/drawingml/2006/main" w="12700">
          <a:solidFill>
            <a:schemeClr val="bg1">
              <a:lumMod val="65000"/>
            </a:schemeClr>
          </a:solidFill>
          <a:prstDash val="lgDash"/>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userShapes>
</file>

<file path=ppt/drawings/drawing80.xml><?xml version="1.0" encoding="utf-8"?>
<c:userShapes xmlns:c="http://schemas.openxmlformats.org/drawingml/2006/chart">
  <cdr:relSizeAnchor xmlns:cdr="http://schemas.openxmlformats.org/drawingml/2006/chartDrawing">
    <cdr:from>
      <cdr:x>0.85417</cdr:x>
      <cdr:y>0.17708</cdr:y>
    </cdr:from>
    <cdr:to>
      <cdr:x>0.95399</cdr:x>
      <cdr:y>0.38542</cdr:y>
    </cdr:to>
    <cdr:sp macro="" textlink="">
      <cdr:nvSpPr>
        <cdr:cNvPr id="2" name="TextBox 1"/>
        <cdr:cNvSpPr txBox="1"/>
      </cdr:nvSpPr>
      <cdr:spPr>
        <a:xfrm xmlns:a="http://schemas.openxmlformats.org/drawingml/2006/main">
          <a:off x="4686300" y="485776"/>
          <a:ext cx="547688" cy="5715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US" sz="900" b="1">
            <a:latin typeface="Arial" panose="020B0604020202020204" pitchFamily="34" charset="0"/>
            <a:cs typeface="Arial" panose="020B0604020202020204" pitchFamily="34" charset="0"/>
          </a:endParaRPr>
        </a:p>
        <a:p xmlns:a="http://schemas.openxmlformats.org/drawingml/2006/main">
          <a:endParaRPr lang="en-US" sz="900" b="1">
            <a:latin typeface="Arial" panose="020B0604020202020204" pitchFamily="34" charset="0"/>
            <a:cs typeface="Arial" panose="020B0604020202020204" pitchFamily="34" charset="0"/>
          </a:endParaRPr>
        </a:p>
        <a:p xmlns:a="http://schemas.openxmlformats.org/drawingml/2006/main">
          <a:endParaRPr lang="en-US" sz="900" b="1">
            <a:solidFill>
              <a:srgbClr val="FF0000"/>
            </a:solidFill>
            <a:latin typeface="Arial" panose="020B0604020202020204" pitchFamily="34" charset="0"/>
            <a:cs typeface="Arial" panose="020B0604020202020204" pitchFamily="34" charset="0"/>
          </a:endParaRPr>
        </a:p>
      </cdr:txBody>
    </cdr:sp>
  </cdr:relSizeAnchor>
  <cdr:relSizeAnchor xmlns:cdr="http://schemas.openxmlformats.org/drawingml/2006/chartDrawing">
    <cdr:from>
      <cdr:x>0.84753</cdr:x>
      <cdr:y>0.22114</cdr:y>
    </cdr:from>
    <cdr:to>
      <cdr:x>1</cdr:x>
      <cdr:y>0.93047</cdr:y>
    </cdr:to>
    <cdr:sp macro="" textlink="">
      <cdr:nvSpPr>
        <cdr:cNvPr id="3" name="TextBox 2"/>
        <cdr:cNvSpPr txBox="1"/>
      </cdr:nvSpPr>
      <cdr:spPr>
        <a:xfrm xmlns:a="http://schemas.openxmlformats.org/drawingml/2006/main">
          <a:off x="7359649" y="701760"/>
          <a:ext cx="1323975" cy="225099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400" b="1" dirty="0">
              <a:solidFill>
                <a:schemeClr val="accent5"/>
              </a:solidFill>
              <a:latin typeface="Arial" panose="020B0604020202020204" pitchFamily="34" charset="0"/>
              <a:cs typeface="Arial" panose="020B0604020202020204" pitchFamily="34" charset="0"/>
            </a:rPr>
            <a:t>China</a:t>
          </a:r>
        </a:p>
        <a:p xmlns:a="http://schemas.openxmlformats.org/drawingml/2006/main">
          <a:pPr marL="0" marR="0" lvl="0" indent="0" defTabSz="914400" eaLnBrk="1" fontAlgn="auto" latinLnBrk="0" hangingPunct="1">
            <a:lnSpc>
              <a:spcPct val="100000"/>
            </a:lnSpc>
            <a:spcBef>
              <a:spcPts val="0"/>
            </a:spcBef>
            <a:spcAft>
              <a:spcPts val="0"/>
            </a:spcAft>
            <a:buClrTx/>
            <a:buSzTx/>
            <a:buFontTx/>
            <a:buNone/>
            <a:tabLst/>
            <a:defRPr/>
          </a:pPr>
          <a:r>
            <a:rPr lang="en-US" sz="1400" b="1" dirty="0">
              <a:solidFill>
                <a:schemeClr val="tx2"/>
              </a:solidFill>
              <a:effectLst/>
              <a:latin typeface="Arial" panose="020B0604020202020204" pitchFamily="34" charset="0"/>
              <a:cs typeface="Arial" panose="020B0604020202020204" pitchFamily="34" charset="0"/>
            </a:rPr>
            <a:t>United States</a:t>
          </a:r>
        </a:p>
        <a:p xmlns:a="http://schemas.openxmlformats.org/drawingml/2006/main">
          <a:r>
            <a:rPr lang="en-US" sz="1400" b="1" dirty="0">
              <a:solidFill>
                <a:schemeClr val="accent1"/>
              </a:solidFill>
              <a:latin typeface="Arial" panose="020B0604020202020204" pitchFamily="34" charset="0"/>
              <a:cs typeface="Arial" panose="020B0604020202020204" pitchFamily="34" charset="0"/>
            </a:rPr>
            <a:t>OECD Europe</a:t>
          </a:r>
        </a:p>
        <a:p xmlns:a="http://schemas.openxmlformats.org/drawingml/2006/main">
          <a:endParaRPr lang="en-US" sz="1400" b="1" dirty="0">
            <a:solidFill>
              <a:schemeClr val="accent1">
                <a:lumMod val="50000"/>
              </a:schemeClr>
            </a:solidFill>
            <a:latin typeface="Arial" panose="020B0604020202020204" pitchFamily="34" charset="0"/>
            <a:cs typeface="Arial" panose="020B0604020202020204" pitchFamily="34" charset="0"/>
          </a:endParaRPr>
        </a:p>
        <a:p xmlns:a="http://schemas.openxmlformats.org/drawingml/2006/main">
          <a:endParaRPr lang="en-US" sz="600" b="1" dirty="0">
            <a:solidFill>
              <a:schemeClr val="accent1">
                <a:lumMod val="50000"/>
              </a:schemeClr>
            </a:solidFill>
            <a:latin typeface="Arial" panose="020B0604020202020204" pitchFamily="34" charset="0"/>
            <a:cs typeface="Arial" panose="020B0604020202020204" pitchFamily="34" charset="0"/>
          </a:endParaRPr>
        </a:p>
        <a:p xmlns:a="http://schemas.openxmlformats.org/drawingml/2006/main">
          <a:endParaRPr lang="en-US" sz="1400" b="1" dirty="0" smtClean="0">
            <a:solidFill>
              <a:schemeClr val="accent5">
                <a:lumMod val="50000"/>
              </a:schemeClr>
            </a:solidFill>
            <a:latin typeface="Arial" panose="020B0604020202020204" pitchFamily="34" charset="0"/>
            <a:cs typeface="Arial" panose="020B0604020202020204" pitchFamily="34" charset="0"/>
          </a:endParaRPr>
        </a:p>
        <a:p xmlns:a="http://schemas.openxmlformats.org/drawingml/2006/main">
          <a:r>
            <a:rPr lang="en-US" sz="1400" b="1" dirty="0" smtClean="0">
              <a:solidFill>
                <a:schemeClr val="accent5">
                  <a:lumMod val="50000"/>
                </a:schemeClr>
              </a:solidFill>
              <a:latin typeface="Arial" panose="020B0604020202020204" pitchFamily="34" charset="0"/>
              <a:cs typeface="Arial" panose="020B0604020202020204" pitchFamily="34" charset="0"/>
            </a:rPr>
            <a:t>India</a:t>
          </a:r>
          <a:endParaRPr lang="en-US" sz="1400" b="1" dirty="0">
            <a:solidFill>
              <a:schemeClr val="accent5">
                <a:lumMod val="50000"/>
              </a:schemeClr>
            </a:solidFill>
            <a:latin typeface="Arial" panose="020B0604020202020204" pitchFamily="34" charset="0"/>
            <a:cs typeface="Arial" panose="020B0604020202020204" pitchFamily="34" charset="0"/>
          </a:endParaRPr>
        </a:p>
        <a:p xmlns:a="http://schemas.openxmlformats.org/drawingml/2006/main">
          <a:r>
            <a:rPr lang="en-US" sz="1400" b="1" dirty="0" smtClean="0">
              <a:solidFill>
                <a:schemeClr val="accent1">
                  <a:lumMod val="40000"/>
                  <a:lumOff val="60000"/>
                </a:schemeClr>
              </a:solidFill>
              <a:latin typeface="Arial" panose="020B0604020202020204" pitchFamily="34" charset="0"/>
              <a:cs typeface="Arial" panose="020B0604020202020204" pitchFamily="34" charset="0"/>
            </a:rPr>
            <a:t>OECD </a:t>
          </a:r>
          <a:r>
            <a:rPr lang="en-US" sz="1400" b="1" dirty="0">
              <a:solidFill>
                <a:schemeClr val="accent1">
                  <a:lumMod val="40000"/>
                  <a:lumOff val="60000"/>
                </a:schemeClr>
              </a:solidFill>
              <a:latin typeface="Arial" panose="020B0604020202020204" pitchFamily="34" charset="0"/>
              <a:cs typeface="Arial" panose="020B0604020202020204" pitchFamily="34" charset="0"/>
            </a:rPr>
            <a:t>Asia</a:t>
          </a:r>
        </a:p>
        <a:p xmlns:a="http://schemas.openxmlformats.org/drawingml/2006/main">
          <a:r>
            <a:rPr lang="en-US" sz="1400" b="1" dirty="0">
              <a:solidFill>
                <a:schemeClr val="accent2"/>
              </a:solidFill>
              <a:latin typeface="Arial" panose="020B0604020202020204" pitchFamily="34" charset="0"/>
              <a:cs typeface="Arial" panose="020B0604020202020204" pitchFamily="34" charset="0"/>
            </a:rPr>
            <a:t>n</a:t>
          </a:r>
          <a:r>
            <a:rPr lang="en-US" sz="1400" b="1" dirty="0" smtClean="0">
              <a:solidFill>
                <a:schemeClr val="accent2"/>
              </a:solidFill>
              <a:latin typeface="Arial" panose="020B0604020202020204" pitchFamily="34" charset="0"/>
              <a:cs typeface="Arial" panose="020B0604020202020204" pitchFamily="34" charset="0"/>
            </a:rPr>
            <a:t>on-OECD</a:t>
          </a:r>
          <a:endParaRPr lang="en-US" sz="1400" b="1" dirty="0">
            <a:solidFill>
              <a:schemeClr val="accent2"/>
            </a:solidFill>
            <a:latin typeface="Arial" panose="020B0604020202020204" pitchFamily="34" charset="0"/>
            <a:cs typeface="Arial" panose="020B0604020202020204" pitchFamily="34" charset="0"/>
          </a:endParaRPr>
        </a:p>
        <a:p xmlns:a="http://schemas.openxmlformats.org/drawingml/2006/main">
          <a:r>
            <a:rPr lang="en-US" sz="1400" b="1" dirty="0">
              <a:solidFill>
                <a:schemeClr val="accent2"/>
              </a:solidFill>
              <a:latin typeface="Arial" panose="020B0604020202020204" pitchFamily="34" charset="0"/>
              <a:cs typeface="Arial" panose="020B0604020202020204" pitchFamily="34" charset="0"/>
            </a:rPr>
            <a:t>Europe and</a:t>
          </a:r>
        </a:p>
        <a:p xmlns:a="http://schemas.openxmlformats.org/drawingml/2006/main">
          <a:r>
            <a:rPr lang="en-US" sz="1400" b="1" dirty="0">
              <a:solidFill>
                <a:schemeClr val="accent2"/>
              </a:solidFill>
              <a:latin typeface="Arial" panose="020B0604020202020204" pitchFamily="34" charset="0"/>
              <a:cs typeface="Arial" panose="020B0604020202020204" pitchFamily="34" charset="0"/>
            </a:rPr>
            <a:t>Eurasia</a:t>
          </a:r>
        </a:p>
        <a:p xmlns:a="http://schemas.openxmlformats.org/drawingml/2006/main">
          <a:endParaRPr lang="en-US" sz="1400" b="1" dirty="0">
            <a:solidFill>
              <a:schemeClr val="accent1">
                <a:lumMod val="50000"/>
              </a:schemeClr>
            </a:solidFill>
            <a:latin typeface="Arial" panose="020B0604020202020204" pitchFamily="34" charset="0"/>
            <a:cs typeface="Arial" panose="020B0604020202020204" pitchFamily="34" charset="0"/>
          </a:endParaRPr>
        </a:p>
        <a:p xmlns:a="http://schemas.openxmlformats.org/drawingml/2006/main">
          <a:endParaRPr lang="en-US" sz="1400" b="1" dirty="0">
            <a:solidFill>
              <a:schemeClr val="accent5">
                <a:lumMod val="75000"/>
              </a:schemeClr>
            </a:solidFill>
            <a:latin typeface="Arial" panose="020B0604020202020204" pitchFamily="34" charset="0"/>
            <a:cs typeface="Arial" panose="020B0604020202020204" pitchFamily="34" charset="0"/>
          </a:endParaRPr>
        </a:p>
      </cdr:txBody>
    </cdr:sp>
  </cdr:relSizeAnchor>
  <cdr:relSizeAnchor xmlns:cdr="http://schemas.openxmlformats.org/drawingml/2006/chartDrawing">
    <cdr:from>
      <cdr:x>0.44064</cdr:x>
      <cdr:y>0.12174</cdr:y>
    </cdr:from>
    <cdr:to>
      <cdr:x>0.44154</cdr:x>
      <cdr:y>0.89309</cdr:y>
    </cdr:to>
    <cdr:cxnSp macro="">
      <cdr:nvCxnSpPr>
        <cdr:cNvPr id="5" name="Straight Connector 4"/>
        <cdr:cNvCxnSpPr/>
      </cdr:nvCxnSpPr>
      <cdr:spPr>
        <a:xfrm xmlns:a="http://schemas.openxmlformats.org/drawingml/2006/main">
          <a:off x="3826314" y="418610"/>
          <a:ext cx="7816" cy="2652307"/>
        </a:xfrm>
        <a:prstGeom xmlns:a="http://schemas.openxmlformats.org/drawingml/2006/main" prst="line">
          <a:avLst/>
        </a:prstGeom>
        <a:ln xmlns:a="http://schemas.openxmlformats.org/drawingml/2006/main" w="12700">
          <a:solidFill>
            <a:schemeClr val="bg1">
              <a:lumMod val="65000"/>
            </a:schemeClr>
          </a:solidFill>
          <a:prstDash val="lgDash"/>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dr:relSizeAnchor xmlns:cdr="http://schemas.openxmlformats.org/drawingml/2006/chartDrawing">
    <cdr:from>
      <cdr:x>0.41006</cdr:x>
      <cdr:y>0.05098</cdr:y>
    </cdr:from>
    <cdr:to>
      <cdr:x>0.48514</cdr:x>
      <cdr:y>0.13399</cdr:y>
    </cdr:to>
    <cdr:sp macro="" textlink="">
      <cdr:nvSpPr>
        <cdr:cNvPr id="6" name="TextBox 5"/>
        <cdr:cNvSpPr txBox="1"/>
      </cdr:nvSpPr>
      <cdr:spPr>
        <a:xfrm xmlns:a="http://schemas.openxmlformats.org/drawingml/2006/main">
          <a:off x="3560820" y="175280"/>
          <a:ext cx="651966" cy="285432"/>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400" b="1" dirty="0">
              <a:latin typeface="Arial" panose="020B0604020202020204" pitchFamily="34" charset="0"/>
              <a:cs typeface="Arial" panose="020B0604020202020204" pitchFamily="34" charset="0"/>
            </a:rPr>
            <a:t>2015</a:t>
          </a:r>
        </a:p>
      </cdr:txBody>
    </cdr:sp>
  </cdr:relSizeAnchor>
</c:userShapes>
</file>

<file path=ppt/drawings/drawing81.xml><?xml version="1.0" encoding="utf-8"?>
<c:userShapes xmlns:c="http://schemas.openxmlformats.org/drawingml/2006/chart">
  <cdr:relSizeAnchor xmlns:cdr="http://schemas.openxmlformats.org/drawingml/2006/chartDrawing">
    <cdr:from>
      <cdr:x>0.85417</cdr:x>
      <cdr:y>0.17708</cdr:y>
    </cdr:from>
    <cdr:to>
      <cdr:x>0.95399</cdr:x>
      <cdr:y>0.38542</cdr:y>
    </cdr:to>
    <cdr:sp macro="" textlink="">
      <cdr:nvSpPr>
        <cdr:cNvPr id="2" name="TextBox 1"/>
        <cdr:cNvSpPr txBox="1"/>
      </cdr:nvSpPr>
      <cdr:spPr>
        <a:xfrm xmlns:a="http://schemas.openxmlformats.org/drawingml/2006/main">
          <a:off x="4686300" y="485776"/>
          <a:ext cx="547688" cy="5715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US" sz="900" b="1">
            <a:latin typeface="Arial" panose="020B0604020202020204" pitchFamily="34" charset="0"/>
            <a:cs typeface="Arial" panose="020B0604020202020204" pitchFamily="34" charset="0"/>
          </a:endParaRPr>
        </a:p>
        <a:p xmlns:a="http://schemas.openxmlformats.org/drawingml/2006/main">
          <a:endParaRPr lang="en-US" sz="900" b="1">
            <a:latin typeface="Arial" panose="020B0604020202020204" pitchFamily="34" charset="0"/>
            <a:cs typeface="Arial" panose="020B0604020202020204" pitchFamily="34" charset="0"/>
          </a:endParaRPr>
        </a:p>
        <a:p xmlns:a="http://schemas.openxmlformats.org/drawingml/2006/main">
          <a:endParaRPr lang="en-US" sz="900" b="1">
            <a:solidFill>
              <a:srgbClr val="FF0000"/>
            </a:solidFill>
            <a:latin typeface="Arial" panose="020B0604020202020204" pitchFamily="34" charset="0"/>
            <a:cs typeface="Arial" panose="020B0604020202020204" pitchFamily="34" charset="0"/>
          </a:endParaRPr>
        </a:p>
      </cdr:txBody>
    </cdr:sp>
  </cdr:relSizeAnchor>
  <cdr:relSizeAnchor xmlns:cdr="http://schemas.openxmlformats.org/drawingml/2006/chartDrawing">
    <cdr:from>
      <cdr:x>0.80424</cdr:x>
      <cdr:y>0.14648</cdr:y>
    </cdr:from>
    <cdr:to>
      <cdr:x>1</cdr:x>
      <cdr:y>0.90956</cdr:y>
    </cdr:to>
    <cdr:sp macro="" textlink="">
      <cdr:nvSpPr>
        <cdr:cNvPr id="3" name="TextBox 2"/>
        <cdr:cNvSpPr txBox="1"/>
      </cdr:nvSpPr>
      <cdr:spPr>
        <a:xfrm xmlns:a="http://schemas.openxmlformats.org/drawingml/2006/main">
          <a:off x="6991350" y="523220"/>
          <a:ext cx="1701800" cy="2725615"/>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400" b="1" dirty="0">
              <a:solidFill>
                <a:schemeClr val="tx2"/>
              </a:solidFill>
              <a:latin typeface="Arial" panose="020B0604020202020204" pitchFamily="34" charset="0"/>
              <a:cs typeface="Arial" panose="020B0604020202020204" pitchFamily="34" charset="0"/>
            </a:rPr>
            <a:t>United States</a:t>
          </a:r>
        </a:p>
        <a:p xmlns:a="http://schemas.openxmlformats.org/drawingml/2006/main">
          <a:endParaRPr lang="en-US" sz="1400" b="1" dirty="0">
            <a:solidFill>
              <a:schemeClr val="accent2"/>
            </a:solidFill>
            <a:latin typeface="Arial" panose="020B0604020202020204" pitchFamily="34" charset="0"/>
            <a:cs typeface="Arial" panose="020B0604020202020204" pitchFamily="34" charset="0"/>
          </a:endParaRPr>
        </a:p>
        <a:p xmlns:a="http://schemas.openxmlformats.org/drawingml/2006/main">
          <a:r>
            <a:rPr lang="en-US" sz="1400" b="1" dirty="0">
              <a:solidFill>
                <a:schemeClr val="accent2"/>
              </a:solidFill>
              <a:latin typeface="Arial" panose="020B0604020202020204" pitchFamily="34" charset="0"/>
              <a:cs typeface="Arial" panose="020B0604020202020204" pitchFamily="34" charset="0"/>
            </a:rPr>
            <a:t>n</a:t>
          </a:r>
          <a:r>
            <a:rPr lang="en-US" sz="1400" b="1" dirty="0" smtClean="0">
              <a:solidFill>
                <a:schemeClr val="accent2"/>
              </a:solidFill>
              <a:latin typeface="Arial" panose="020B0604020202020204" pitchFamily="34" charset="0"/>
              <a:cs typeface="Arial" panose="020B0604020202020204" pitchFamily="34" charset="0"/>
            </a:rPr>
            <a:t>on-OECD </a:t>
          </a:r>
          <a:r>
            <a:rPr lang="en-US" sz="1400" b="1" dirty="0">
              <a:solidFill>
                <a:schemeClr val="accent2"/>
              </a:solidFill>
              <a:latin typeface="Arial" panose="020B0604020202020204" pitchFamily="34" charset="0"/>
              <a:cs typeface="Arial" panose="020B0604020202020204" pitchFamily="34" charset="0"/>
            </a:rPr>
            <a:t>Europe</a:t>
          </a:r>
        </a:p>
        <a:p xmlns:a="http://schemas.openxmlformats.org/drawingml/2006/main">
          <a:r>
            <a:rPr lang="en-US" sz="1400" b="1" dirty="0">
              <a:solidFill>
                <a:schemeClr val="accent2"/>
              </a:solidFill>
              <a:latin typeface="Arial" panose="020B0604020202020204" pitchFamily="34" charset="0"/>
              <a:cs typeface="Arial" panose="020B0604020202020204" pitchFamily="34" charset="0"/>
            </a:rPr>
            <a:t>and Eurasia</a:t>
          </a:r>
        </a:p>
        <a:p xmlns:a="http://schemas.openxmlformats.org/drawingml/2006/main">
          <a:r>
            <a:rPr lang="en-US" sz="1400" b="1" dirty="0">
              <a:solidFill>
                <a:schemeClr val="accent1"/>
              </a:solidFill>
              <a:latin typeface="Arial" panose="020B0604020202020204" pitchFamily="34" charset="0"/>
              <a:cs typeface="Arial" panose="020B0604020202020204" pitchFamily="34" charset="0"/>
            </a:rPr>
            <a:t>OECD-Europe</a:t>
          </a:r>
        </a:p>
        <a:p xmlns:a="http://schemas.openxmlformats.org/drawingml/2006/main">
          <a:r>
            <a:rPr lang="en-US" sz="1400" b="1" dirty="0">
              <a:solidFill>
                <a:schemeClr val="accent5"/>
              </a:solidFill>
              <a:latin typeface="Arial" panose="020B0604020202020204" pitchFamily="34" charset="0"/>
              <a:cs typeface="Arial" panose="020B0604020202020204" pitchFamily="34" charset="0"/>
            </a:rPr>
            <a:t>China</a:t>
          </a:r>
        </a:p>
        <a:p xmlns:a="http://schemas.openxmlformats.org/drawingml/2006/main">
          <a:endParaRPr lang="en-US" sz="1400" b="1" dirty="0">
            <a:solidFill>
              <a:schemeClr val="accent2">
                <a:lumMod val="75000"/>
              </a:schemeClr>
            </a:solidFill>
            <a:latin typeface="Arial" panose="020B0604020202020204" pitchFamily="34" charset="0"/>
            <a:cs typeface="Arial" panose="020B0604020202020204" pitchFamily="34" charset="0"/>
          </a:endParaRPr>
        </a:p>
        <a:p xmlns:a="http://schemas.openxmlformats.org/drawingml/2006/main">
          <a:endParaRPr lang="en-US" sz="1400" b="1" dirty="0">
            <a:solidFill>
              <a:schemeClr val="accent2">
                <a:lumMod val="75000"/>
              </a:schemeClr>
            </a:solidFill>
            <a:latin typeface="Arial" panose="020B0604020202020204" pitchFamily="34" charset="0"/>
            <a:cs typeface="Arial" panose="020B0604020202020204" pitchFamily="34" charset="0"/>
          </a:endParaRPr>
        </a:p>
        <a:p xmlns:a="http://schemas.openxmlformats.org/drawingml/2006/main">
          <a:r>
            <a:rPr lang="en-US" sz="1400" b="1" dirty="0">
              <a:solidFill>
                <a:schemeClr val="accent1">
                  <a:lumMod val="40000"/>
                  <a:lumOff val="60000"/>
                </a:schemeClr>
              </a:solidFill>
              <a:latin typeface="Arial" panose="020B0604020202020204" pitchFamily="34" charset="0"/>
              <a:cs typeface="Arial" panose="020B0604020202020204" pitchFamily="34" charset="0"/>
            </a:rPr>
            <a:t>OECD Asia</a:t>
          </a:r>
        </a:p>
        <a:p xmlns:a="http://schemas.openxmlformats.org/drawingml/2006/main">
          <a:endParaRPr lang="en-US" sz="1400" b="1" dirty="0">
            <a:solidFill>
              <a:schemeClr val="accent2">
                <a:lumMod val="75000"/>
              </a:schemeClr>
            </a:solidFill>
            <a:latin typeface="Arial" panose="020B0604020202020204" pitchFamily="34" charset="0"/>
            <a:cs typeface="Arial" panose="020B0604020202020204" pitchFamily="34" charset="0"/>
          </a:endParaRPr>
        </a:p>
        <a:p xmlns:a="http://schemas.openxmlformats.org/drawingml/2006/main">
          <a:r>
            <a:rPr lang="en-US" sz="1400" b="1" dirty="0">
              <a:solidFill>
                <a:schemeClr val="accent5">
                  <a:lumMod val="50000"/>
                </a:schemeClr>
              </a:solidFill>
              <a:latin typeface="Arial" panose="020B0604020202020204" pitchFamily="34" charset="0"/>
              <a:cs typeface="Arial" panose="020B0604020202020204" pitchFamily="34" charset="0"/>
            </a:rPr>
            <a:t>India</a:t>
          </a:r>
        </a:p>
        <a:p xmlns:a="http://schemas.openxmlformats.org/drawingml/2006/main">
          <a:endParaRPr lang="en-US" sz="1400" b="1" dirty="0">
            <a:solidFill>
              <a:schemeClr val="accent2">
                <a:lumMod val="75000"/>
              </a:schemeClr>
            </a:solidFill>
            <a:latin typeface="Arial" panose="020B0604020202020204" pitchFamily="34" charset="0"/>
            <a:cs typeface="Arial" panose="020B0604020202020204" pitchFamily="34" charset="0"/>
          </a:endParaRPr>
        </a:p>
      </cdr:txBody>
    </cdr:sp>
  </cdr:relSizeAnchor>
  <cdr:relSizeAnchor xmlns:cdr="http://schemas.openxmlformats.org/drawingml/2006/chartDrawing">
    <cdr:from>
      <cdr:x>0.41588</cdr:x>
      <cdr:y>0.09353</cdr:y>
    </cdr:from>
    <cdr:to>
      <cdr:x>0.41588</cdr:x>
      <cdr:y>0.90653</cdr:y>
    </cdr:to>
    <cdr:cxnSp macro="">
      <cdr:nvCxnSpPr>
        <cdr:cNvPr id="5" name="Straight Connector 4"/>
        <cdr:cNvCxnSpPr/>
      </cdr:nvCxnSpPr>
      <cdr:spPr>
        <a:xfrm xmlns:a="http://schemas.openxmlformats.org/drawingml/2006/main">
          <a:off x="3615277" y="334095"/>
          <a:ext cx="0" cy="2903905"/>
        </a:xfrm>
        <a:prstGeom xmlns:a="http://schemas.openxmlformats.org/drawingml/2006/main" prst="line">
          <a:avLst/>
        </a:prstGeom>
        <a:ln xmlns:a="http://schemas.openxmlformats.org/drawingml/2006/main" w="12700">
          <a:solidFill>
            <a:schemeClr val="bg1">
              <a:lumMod val="65000"/>
            </a:schemeClr>
          </a:solidFill>
          <a:prstDash val="lgDash"/>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dr:relSizeAnchor xmlns:cdr="http://schemas.openxmlformats.org/drawingml/2006/chartDrawing">
    <cdr:from>
      <cdr:x>0.38568</cdr:x>
      <cdr:y>0</cdr:y>
    </cdr:from>
    <cdr:to>
      <cdr:x>0.47688</cdr:x>
      <cdr:y>0.12171</cdr:y>
    </cdr:to>
    <cdr:sp macro="" textlink="">
      <cdr:nvSpPr>
        <cdr:cNvPr id="6" name="TextBox 5"/>
        <cdr:cNvSpPr txBox="1"/>
      </cdr:nvSpPr>
      <cdr:spPr>
        <a:xfrm xmlns:a="http://schemas.openxmlformats.org/drawingml/2006/main">
          <a:off x="3352800" y="0"/>
          <a:ext cx="792829" cy="434724"/>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400" b="1" dirty="0">
              <a:latin typeface="Arial" panose="020B0604020202020204" pitchFamily="34" charset="0"/>
              <a:cs typeface="Arial" panose="020B0604020202020204" pitchFamily="34" charset="0"/>
            </a:rPr>
            <a:t>2015</a:t>
          </a:r>
        </a:p>
      </cdr:txBody>
    </cdr:sp>
  </cdr:relSizeAnchor>
</c:userShapes>
</file>

<file path=ppt/drawings/drawing82.xml><?xml version="1.0" encoding="utf-8"?>
<c:userShapes xmlns:c="http://schemas.openxmlformats.org/drawingml/2006/chart">
  <cdr:relSizeAnchor xmlns:cdr="http://schemas.openxmlformats.org/drawingml/2006/chartDrawing">
    <cdr:from>
      <cdr:x>0.85417</cdr:x>
      <cdr:y>0.17708</cdr:y>
    </cdr:from>
    <cdr:to>
      <cdr:x>0.95399</cdr:x>
      <cdr:y>0.38542</cdr:y>
    </cdr:to>
    <cdr:sp macro="" textlink="">
      <cdr:nvSpPr>
        <cdr:cNvPr id="2" name="TextBox 1"/>
        <cdr:cNvSpPr txBox="1"/>
      </cdr:nvSpPr>
      <cdr:spPr>
        <a:xfrm xmlns:a="http://schemas.openxmlformats.org/drawingml/2006/main">
          <a:off x="4686300" y="485776"/>
          <a:ext cx="547688" cy="5715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US" sz="900" b="1">
            <a:latin typeface="Arial" panose="020B0604020202020204" pitchFamily="34" charset="0"/>
            <a:cs typeface="Arial" panose="020B0604020202020204" pitchFamily="34" charset="0"/>
          </a:endParaRPr>
        </a:p>
        <a:p xmlns:a="http://schemas.openxmlformats.org/drawingml/2006/main">
          <a:endParaRPr lang="en-US" sz="900" b="1">
            <a:latin typeface="Arial" panose="020B0604020202020204" pitchFamily="34" charset="0"/>
            <a:cs typeface="Arial" panose="020B0604020202020204" pitchFamily="34" charset="0"/>
          </a:endParaRPr>
        </a:p>
        <a:p xmlns:a="http://schemas.openxmlformats.org/drawingml/2006/main">
          <a:endParaRPr lang="en-US" sz="900" b="1">
            <a:solidFill>
              <a:srgbClr val="FF0000"/>
            </a:solidFill>
            <a:latin typeface="Arial" panose="020B0604020202020204" pitchFamily="34" charset="0"/>
            <a:cs typeface="Arial" panose="020B0604020202020204" pitchFamily="34" charset="0"/>
          </a:endParaRPr>
        </a:p>
      </cdr:txBody>
    </cdr:sp>
  </cdr:relSizeAnchor>
  <cdr:relSizeAnchor xmlns:cdr="http://schemas.openxmlformats.org/drawingml/2006/chartDrawing">
    <cdr:from>
      <cdr:x>0.41876</cdr:x>
      <cdr:y>0.09528</cdr:y>
    </cdr:from>
    <cdr:to>
      <cdr:x>0.42024</cdr:x>
      <cdr:y>0.90472</cdr:y>
    </cdr:to>
    <cdr:cxnSp macro="">
      <cdr:nvCxnSpPr>
        <cdr:cNvPr id="4" name="Straight Connector 3"/>
        <cdr:cNvCxnSpPr/>
      </cdr:nvCxnSpPr>
      <cdr:spPr>
        <a:xfrm xmlns:a="http://schemas.openxmlformats.org/drawingml/2006/main">
          <a:off x="3640348" y="337605"/>
          <a:ext cx="12866" cy="2868089"/>
        </a:xfrm>
        <a:prstGeom xmlns:a="http://schemas.openxmlformats.org/drawingml/2006/main" prst="line">
          <a:avLst/>
        </a:prstGeom>
        <a:ln xmlns:a="http://schemas.openxmlformats.org/drawingml/2006/main" w="12700">
          <a:solidFill>
            <a:schemeClr val="bg1">
              <a:lumMod val="65000"/>
            </a:schemeClr>
          </a:solidFill>
          <a:prstDash val="lgDash"/>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dr:relSizeAnchor xmlns:cdr="http://schemas.openxmlformats.org/drawingml/2006/chartDrawing">
    <cdr:from>
      <cdr:x>0.38447</cdr:x>
      <cdr:y>0.01606</cdr:y>
    </cdr:from>
    <cdr:to>
      <cdr:x>0.46461</cdr:x>
      <cdr:y>0.11108</cdr:y>
    </cdr:to>
    <cdr:sp macro="" textlink="">
      <cdr:nvSpPr>
        <cdr:cNvPr id="5" name="TextBox 4"/>
        <cdr:cNvSpPr txBox="1"/>
      </cdr:nvSpPr>
      <cdr:spPr>
        <a:xfrm xmlns:a="http://schemas.openxmlformats.org/drawingml/2006/main">
          <a:off x="3342240" y="56898"/>
          <a:ext cx="696669" cy="336684"/>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400" b="1" dirty="0">
              <a:latin typeface="Arial" panose="020B0604020202020204" pitchFamily="34" charset="0"/>
              <a:cs typeface="Arial" panose="020B0604020202020204" pitchFamily="34" charset="0"/>
            </a:rPr>
            <a:t>2015</a:t>
          </a:r>
        </a:p>
      </cdr:txBody>
    </cdr:sp>
  </cdr:relSizeAnchor>
  <cdr:relSizeAnchor xmlns:cdr="http://schemas.openxmlformats.org/drawingml/2006/chartDrawing">
    <cdr:from>
      <cdr:x>0.80643</cdr:x>
      <cdr:y>0.27455</cdr:y>
    </cdr:from>
    <cdr:to>
      <cdr:x>0.94137</cdr:x>
      <cdr:y>0.91339</cdr:y>
    </cdr:to>
    <cdr:sp macro="" textlink="">
      <cdr:nvSpPr>
        <cdr:cNvPr id="6" name="TextBox 4"/>
        <cdr:cNvSpPr txBox="1"/>
      </cdr:nvSpPr>
      <cdr:spPr>
        <a:xfrm xmlns:a="http://schemas.openxmlformats.org/drawingml/2006/main">
          <a:off x="7010400" y="996337"/>
          <a:ext cx="1173071" cy="2318364"/>
        </a:xfrm>
        <a:prstGeom xmlns:a="http://schemas.openxmlformats.org/drawingml/2006/main" prst="rect">
          <a:avLst/>
        </a:prstGeom>
        <a:noFill xmlns:a="http://schemas.openxmlformats.org/drawingml/2006/main"/>
      </cdr:spPr>
      <cdr:style>
        <a:lnRef xmlns:a="http://schemas.openxmlformats.org/drawingml/2006/main" idx="0">
          <a:scrgbClr r="0" g="0" b="0"/>
        </a:lnRef>
        <a:fillRef xmlns:a="http://schemas.openxmlformats.org/drawingml/2006/main" idx="0">
          <a:scrgbClr r="0" g="0" b="0"/>
        </a:fillRef>
        <a:effectRef xmlns:a="http://schemas.openxmlformats.org/drawingml/2006/main" idx="0">
          <a:scrgbClr r="0" g="0" b="0"/>
        </a:effectRef>
        <a:fontRef xmlns:a="http://schemas.openxmlformats.org/drawingml/2006/main" idx="minor">
          <a:schemeClr val="tx1"/>
        </a:fontRef>
      </cdr:style>
      <cdr:txBody>
        <a:bodyPr xmlns:a="http://schemas.openxmlformats.org/drawingml/2006/main" wrap="none" rtlCol="0" anchor="t">
          <a:noAutofit/>
        </a:bodyPr>
        <a:lstStyle xmlns:a="http://schemas.openxmlformats.org/drawingml/2006/main">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xmlns:a="http://schemas.openxmlformats.org/drawingml/2006/main">
          <a:r>
            <a:rPr lang="en-US" sz="1400" b="1" dirty="0">
              <a:solidFill>
                <a:schemeClr val="accent5"/>
              </a:solidFill>
              <a:latin typeface="Arial" panose="020B0604020202020204" pitchFamily="34" charset="0"/>
              <a:cs typeface="Arial" panose="020B0604020202020204" pitchFamily="34" charset="0"/>
            </a:rPr>
            <a:t>China</a:t>
          </a:r>
        </a:p>
        <a:p xmlns:a="http://schemas.openxmlformats.org/drawingml/2006/main">
          <a:endParaRPr lang="en-US" sz="1400" b="1" dirty="0">
            <a:latin typeface="Arial" panose="020B0604020202020204" pitchFamily="34" charset="0"/>
            <a:cs typeface="Arial" panose="020B0604020202020204" pitchFamily="34" charset="0"/>
          </a:endParaRPr>
        </a:p>
        <a:p xmlns:a="http://schemas.openxmlformats.org/drawingml/2006/main">
          <a:endParaRPr lang="en-US" sz="1400" b="1" dirty="0" smtClean="0">
            <a:latin typeface="Arial" panose="020B0604020202020204" pitchFamily="34" charset="0"/>
            <a:cs typeface="Arial" panose="020B0604020202020204" pitchFamily="34" charset="0"/>
          </a:endParaRPr>
        </a:p>
        <a:p xmlns:a="http://schemas.openxmlformats.org/drawingml/2006/main">
          <a:endParaRPr lang="en-US" sz="1400" b="1" dirty="0">
            <a:latin typeface="Arial" panose="020B0604020202020204" pitchFamily="34" charset="0"/>
            <a:cs typeface="Arial" panose="020B0604020202020204" pitchFamily="34" charset="0"/>
          </a:endParaRPr>
        </a:p>
        <a:p xmlns:a="http://schemas.openxmlformats.org/drawingml/2006/main">
          <a:endParaRPr lang="en-US" sz="1400" b="1" dirty="0">
            <a:solidFill>
              <a:schemeClr val="accent1">
                <a:lumMod val="50000"/>
              </a:schemeClr>
            </a:solidFill>
            <a:latin typeface="Arial" panose="020B0604020202020204" pitchFamily="34" charset="0"/>
            <a:cs typeface="Arial" panose="020B0604020202020204" pitchFamily="34" charset="0"/>
          </a:endParaRPr>
        </a:p>
        <a:p xmlns:a="http://schemas.openxmlformats.org/drawingml/2006/main">
          <a:r>
            <a:rPr lang="en-US" sz="1400" b="1" dirty="0">
              <a:solidFill>
                <a:schemeClr val="accent5">
                  <a:lumMod val="50000"/>
                </a:schemeClr>
              </a:solidFill>
              <a:latin typeface="Arial" panose="020B0604020202020204" pitchFamily="34" charset="0"/>
              <a:cs typeface="Arial" panose="020B0604020202020204" pitchFamily="34" charset="0"/>
            </a:rPr>
            <a:t>India</a:t>
          </a:r>
        </a:p>
        <a:p xmlns:a="http://schemas.openxmlformats.org/drawingml/2006/main">
          <a:endParaRPr lang="en-US" sz="600" b="1" dirty="0" smtClean="0">
            <a:solidFill>
              <a:schemeClr val="tx2"/>
            </a:solidFill>
            <a:latin typeface="Arial" panose="020B0604020202020204" pitchFamily="34" charset="0"/>
            <a:cs typeface="Arial" panose="020B0604020202020204" pitchFamily="34" charset="0"/>
          </a:endParaRPr>
        </a:p>
        <a:p xmlns:a="http://schemas.openxmlformats.org/drawingml/2006/main">
          <a:r>
            <a:rPr lang="en-US" sz="1400" b="1" dirty="0" smtClean="0">
              <a:solidFill>
                <a:schemeClr val="tx2"/>
              </a:solidFill>
              <a:latin typeface="Arial" panose="020B0604020202020204" pitchFamily="34" charset="0"/>
              <a:cs typeface="Arial" panose="020B0604020202020204" pitchFamily="34" charset="0"/>
            </a:rPr>
            <a:t>United </a:t>
          </a:r>
          <a:r>
            <a:rPr lang="en-US" sz="1400" b="1" dirty="0">
              <a:solidFill>
                <a:schemeClr val="tx2"/>
              </a:solidFill>
              <a:latin typeface="Arial" panose="020B0604020202020204" pitchFamily="34" charset="0"/>
              <a:cs typeface="Arial" panose="020B0604020202020204" pitchFamily="34" charset="0"/>
            </a:rPr>
            <a:t>States</a:t>
          </a:r>
        </a:p>
        <a:p xmlns:a="http://schemas.openxmlformats.org/drawingml/2006/main">
          <a:r>
            <a:rPr lang="en-US" sz="1400" b="1" dirty="0">
              <a:solidFill>
                <a:schemeClr val="accent1">
                  <a:lumMod val="60000"/>
                  <a:lumOff val="40000"/>
                </a:schemeClr>
              </a:solidFill>
              <a:latin typeface="Arial" panose="020B0604020202020204" pitchFamily="34" charset="0"/>
              <a:cs typeface="Arial" panose="020B0604020202020204" pitchFamily="34" charset="0"/>
            </a:rPr>
            <a:t>OECD Europe</a:t>
          </a:r>
        </a:p>
        <a:p xmlns:a="http://schemas.openxmlformats.org/drawingml/2006/main">
          <a:r>
            <a:rPr lang="en-US" sz="1400" b="1" dirty="0">
              <a:solidFill>
                <a:schemeClr val="accent2"/>
              </a:solidFill>
              <a:latin typeface="Arial" panose="020B0604020202020204" pitchFamily="34" charset="0"/>
              <a:cs typeface="Arial" panose="020B0604020202020204" pitchFamily="34" charset="0"/>
            </a:rPr>
            <a:t>n</a:t>
          </a:r>
          <a:r>
            <a:rPr lang="en-US" sz="1400" b="1" dirty="0" smtClean="0">
              <a:solidFill>
                <a:schemeClr val="accent2"/>
              </a:solidFill>
              <a:latin typeface="Arial" panose="020B0604020202020204" pitchFamily="34" charset="0"/>
              <a:cs typeface="Arial" panose="020B0604020202020204" pitchFamily="34" charset="0"/>
            </a:rPr>
            <a:t>on-OECD </a:t>
          </a:r>
          <a:r>
            <a:rPr lang="en-US" sz="1400" b="1" dirty="0">
              <a:solidFill>
                <a:schemeClr val="accent2"/>
              </a:solidFill>
              <a:latin typeface="Arial" panose="020B0604020202020204" pitchFamily="34" charset="0"/>
              <a:cs typeface="Arial" panose="020B0604020202020204" pitchFamily="34" charset="0"/>
            </a:rPr>
            <a:t>Europe</a:t>
          </a:r>
        </a:p>
        <a:p xmlns:a="http://schemas.openxmlformats.org/drawingml/2006/main">
          <a:r>
            <a:rPr lang="en-US" sz="1400" b="1" dirty="0">
              <a:solidFill>
                <a:schemeClr val="accent2"/>
              </a:solidFill>
              <a:latin typeface="Arial" panose="020B0604020202020204" pitchFamily="34" charset="0"/>
              <a:cs typeface="Arial" panose="020B0604020202020204" pitchFamily="34" charset="0"/>
            </a:rPr>
            <a:t>&amp; Eurasia</a:t>
          </a:r>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2" y="0"/>
            <a:ext cx="3170583" cy="480388"/>
          </a:xfrm>
          <a:prstGeom prst="rect">
            <a:avLst/>
          </a:prstGeom>
        </p:spPr>
        <p:txBody>
          <a:bodyPr vert="horz" lIns="94824" tIns="47412" rIns="94824" bIns="47412" rtlCol="0"/>
          <a:lstStyle>
            <a:lvl1pPr algn="l">
              <a:defRPr sz="1200"/>
            </a:lvl1pPr>
          </a:lstStyle>
          <a:p>
            <a:endParaRPr lang="en-US"/>
          </a:p>
        </p:txBody>
      </p:sp>
      <p:sp>
        <p:nvSpPr>
          <p:cNvPr id="3" name="Date Placeholder 2"/>
          <p:cNvSpPr>
            <a:spLocks noGrp="1"/>
          </p:cNvSpPr>
          <p:nvPr>
            <p:ph type="dt" sz="quarter" idx="1"/>
          </p:nvPr>
        </p:nvSpPr>
        <p:spPr>
          <a:xfrm>
            <a:off x="4142963" y="0"/>
            <a:ext cx="3170583" cy="480388"/>
          </a:xfrm>
          <a:prstGeom prst="rect">
            <a:avLst/>
          </a:prstGeom>
        </p:spPr>
        <p:txBody>
          <a:bodyPr vert="horz" lIns="94824" tIns="47412" rIns="94824" bIns="47412" rtlCol="0"/>
          <a:lstStyle>
            <a:lvl1pPr algn="r">
              <a:defRPr sz="1200"/>
            </a:lvl1pPr>
          </a:lstStyle>
          <a:p>
            <a:fld id="{7DE4794C-F5EF-4B2D-93D1-44697B2BA528}" type="datetimeFigureOut">
              <a:rPr lang="en-US" smtClean="0"/>
              <a:pPr/>
              <a:t>9/29/2017</a:t>
            </a:fld>
            <a:endParaRPr lang="en-US"/>
          </a:p>
        </p:txBody>
      </p:sp>
      <p:sp>
        <p:nvSpPr>
          <p:cNvPr id="4" name="Footer Placeholder 3"/>
          <p:cNvSpPr>
            <a:spLocks noGrp="1"/>
          </p:cNvSpPr>
          <p:nvPr>
            <p:ph type="ftr" sz="quarter" idx="2"/>
          </p:nvPr>
        </p:nvSpPr>
        <p:spPr>
          <a:xfrm>
            <a:off x="2" y="9119173"/>
            <a:ext cx="3170583" cy="480388"/>
          </a:xfrm>
          <a:prstGeom prst="rect">
            <a:avLst/>
          </a:prstGeom>
        </p:spPr>
        <p:txBody>
          <a:bodyPr vert="horz" lIns="94824" tIns="47412" rIns="94824" bIns="47412" rtlCol="0" anchor="b"/>
          <a:lstStyle>
            <a:lvl1pPr algn="l">
              <a:defRPr sz="1200"/>
            </a:lvl1pPr>
          </a:lstStyle>
          <a:p>
            <a:endParaRPr lang="en-US"/>
          </a:p>
        </p:txBody>
      </p:sp>
      <p:sp>
        <p:nvSpPr>
          <p:cNvPr id="5" name="Slide Number Placeholder 4"/>
          <p:cNvSpPr>
            <a:spLocks noGrp="1"/>
          </p:cNvSpPr>
          <p:nvPr>
            <p:ph type="sldNum" sz="quarter" idx="3"/>
          </p:nvPr>
        </p:nvSpPr>
        <p:spPr>
          <a:xfrm>
            <a:off x="4142963" y="9119173"/>
            <a:ext cx="3170583" cy="480388"/>
          </a:xfrm>
          <a:prstGeom prst="rect">
            <a:avLst/>
          </a:prstGeom>
        </p:spPr>
        <p:txBody>
          <a:bodyPr vert="horz" lIns="94824" tIns="47412" rIns="94824" bIns="47412" rtlCol="0" anchor="b"/>
          <a:lstStyle>
            <a:lvl1pPr algn="r">
              <a:defRPr sz="1200"/>
            </a:lvl1pPr>
          </a:lstStyle>
          <a:p>
            <a:fld id="{E45553FA-E54B-48B3-908E-BDE094C1A45E}" type="slidenum">
              <a:rPr lang="en-US" smtClean="0"/>
              <a:pPr/>
              <a:t>‹#›</a:t>
            </a:fld>
            <a:endParaRPr lang="en-US"/>
          </a:p>
        </p:txBody>
      </p:sp>
    </p:spTree>
    <p:extLst>
      <p:ext uri="{BB962C8B-B14F-4D97-AF65-F5344CB8AC3E}">
        <p14:creationId xmlns:p14="http://schemas.microsoft.com/office/powerpoint/2010/main" val="117668954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3169920" cy="480060"/>
          </a:xfrm>
          <a:prstGeom prst="rect">
            <a:avLst/>
          </a:prstGeom>
        </p:spPr>
        <p:txBody>
          <a:bodyPr vert="horz" lIns="96620" tIns="48311" rIns="96620" bIns="48311" rtlCol="0"/>
          <a:lstStyle>
            <a:lvl1pPr algn="l">
              <a:defRPr sz="1200"/>
            </a:lvl1pPr>
          </a:lstStyle>
          <a:p>
            <a:endParaRPr lang="en-US"/>
          </a:p>
        </p:txBody>
      </p:sp>
      <p:sp>
        <p:nvSpPr>
          <p:cNvPr id="3" name="Date Placeholder 2"/>
          <p:cNvSpPr>
            <a:spLocks noGrp="1"/>
          </p:cNvSpPr>
          <p:nvPr>
            <p:ph type="dt" idx="1"/>
          </p:nvPr>
        </p:nvSpPr>
        <p:spPr>
          <a:xfrm>
            <a:off x="4143587" y="1"/>
            <a:ext cx="3169920" cy="480060"/>
          </a:xfrm>
          <a:prstGeom prst="rect">
            <a:avLst/>
          </a:prstGeom>
        </p:spPr>
        <p:txBody>
          <a:bodyPr vert="horz" lIns="96620" tIns="48311" rIns="96620" bIns="48311" rtlCol="0"/>
          <a:lstStyle>
            <a:lvl1pPr algn="r">
              <a:defRPr sz="1200"/>
            </a:lvl1pPr>
          </a:lstStyle>
          <a:p>
            <a:fld id="{76206BF8-075B-43A5-9410-434F7CD3D58A}" type="datetimeFigureOut">
              <a:rPr lang="en-US" smtClean="0"/>
              <a:pPr/>
              <a:t>9/29/2017</a:t>
            </a:fld>
            <a:endParaRPr lang="en-US"/>
          </a:p>
        </p:txBody>
      </p:sp>
      <p:sp>
        <p:nvSpPr>
          <p:cNvPr id="4" name="Slide Image Placeholder 3"/>
          <p:cNvSpPr>
            <a:spLocks noGrp="1" noRot="1" noChangeAspect="1"/>
          </p:cNvSpPr>
          <p:nvPr>
            <p:ph type="sldImg" idx="2"/>
          </p:nvPr>
        </p:nvSpPr>
        <p:spPr>
          <a:xfrm>
            <a:off x="1257300" y="719138"/>
            <a:ext cx="4800600" cy="3600450"/>
          </a:xfrm>
          <a:prstGeom prst="rect">
            <a:avLst/>
          </a:prstGeom>
          <a:noFill/>
          <a:ln w="12700">
            <a:solidFill>
              <a:prstClr val="black"/>
            </a:solidFill>
          </a:ln>
        </p:spPr>
        <p:txBody>
          <a:bodyPr vert="horz" lIns="96620" tIns="48311" rIns="96620" bIns="48311" rtlCol="0" anchor="ctr"/>
          <a:lstStyle/>
          <a:p>
            <a:endParaRPr lang="en-US"/>
          </a:p>
        </p:txBody>
      </p:sp>
      <p:sp>
        <p:nvSpPr>
          <p:cNvPr id="5" name="Notes Placeholder 4"/>
          <p:cNvSpPr>
            <a:spLocks noGrp="1"/>
          </p:cNvSpPr>
          <p:nvPr>
            <p:ph type="body" sz="quarter" idx="3"/>
          </p:nvPr>
        </p:nvSpPr>
        <p:spPr>
          <a:xfrm>
            <a:off x="731520" y="4560570"/>
            <a:ext cx="5852160" cy="4320540"/>
          </a:xfrm>
          <a:prstGeom prst="rect">
            <a:avLst/>
          </a:prstGeom>
        </p:spPr>
        <p:txBody>
          <a:bodyPr vert="horz" lIns="96620" tIns="48311" rIns="96620" bIns="48311"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1" y="9119475"/>
            <a:ext cx="3169920" cy="480060"/>
          </a:xfrm>
          <a:prstGeom prst="rect">
            <a:avLst/>
          </a:prstGeom>
        </p:spPr>
        <p:txBody>
          <a:bodyPr vert="horz" lIns="96620" tIns="48311" rIns="96620" bIns="48311" rtlCol="0" anchor="b"/>
          <a:lstStyle>
            <a:lvl1pPr algn="l">
              <a:defRPr sz="1200"/>
            </a:lvl1pPr>
          </a:lstStyle>
          <a:p>
            <a:endParaRPr lang="en-US"/>
          </a:p>
        </p:txBody>
      </p:sp>
      <p:sp>
        <p:nvSpPr>
          <p:cNvPr id="7" name="Slide Number Placeholder 6"/>
          <p:cNvSpPr>
            <a:spLocks noGrp="1"/>
          </p:cNvSpPr>
          <p:nvPr>
            <p:ph type="sldNum" sz="quarter" idx="5"/>
          </p:nvPr>
        </p:nvSpPr>
        <p:spPr>
          <a:xfrm>
            <a:off x="4143587" y="9119475"/>
            <a:ext cx="3169920" cy="480060"/>
          </a:xfrm>
          <a:prstGeom prst="rect">
            <a:avLst/>
          </a:prstGeom>
        </p:spPr>
        <p:txBody>
          <a:bodyPr vert="horz" lIns="96620" tIns="48311" rIns="96620" bIns="48311" rtlCol="0" anchor="b"/>
          <a:lstStyle>
            <a:lvl1pPr algn="r">
              <a:defRPr sz="1200"/>
            </a:lvl1pPr>
          </a:lstStyle>
          <a:p>
            <a:fld id="{0EBA4C88-B6CE-4DF6-AC5C-0E11A83F5D76}" type="slidenum">
              <a:rPr lang="en-US" smtClean="0"/>
              <a:pPr/>
              <a:t>‹#›</a:t>
            </a:fld>
            <a:endParaRPr lang="en-US"/>
          </a:p>
        </p:txBody>
      </p:sp>
    </p:spTree>
    <p:extLst>
      <p:ext uri="{BB962C8B-B14F-4D97-AF65-F5344CB8AC3E}">
        <p14:creationId xmlns:p14="http://schemas.microsoft.com/office/powerpoint/2010/main" val="28218189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EBA4C88-B6CE-4DF6-AC5C-0E11A83F5D76}" type="slidenum">
              <a:rPr lang="en-US" smtClean="0"/>
              <a:pPr/>
              <a:t>2</a:t>
            </a:fld>
            <a:endParaRPr lang="en-US" dirty="0"/>
          </a:p>
        </p:txBody>
      </p:sp>
    </p:spTree>
    <p:extLst>
      <p:ext uri="{BB962C8B-B14F-4D97-AF65-F5344CB8AC3E}">
        <p14:creationId xmlns:p14="http://schemas.microsoft.com/office/powerpoint/2010/main" val="1830291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long title and text">
    <p:spTree>
      <p:nvGrpSpPr>
        <p:cNvPr id="1" name=""/>
        <p:cNvGrpSpPr/>
        <p:nvPr/>
      </p:nvGrpSpPr>
      <p:grpSpPr>
        <a:xfrm>
          <a:off x="0" y="0"/>
          <a:ext cx="0" cy="0"/>
          <a:chOff x="0" y="0"/>
          <a:chExt cx="0" cy="0"/>
        </a:xfrm>
      </p:grpSpPr>
      <p:sp>
        <p:nvSpPr>
          <p:cNvPr id="10" name="Text Placeholder 8"/>
          <p:cNvSpPr>
            <a:spLocks noGrp="1"/>
          </p:cNvSpPr>
          <p:nvPr>
            <p:ph type="body" sz="quarter" idx="12"/>
          </p:nvPr>
        </p:nvSpPr>
        <p:spPr>
          <a:xfrm>
            <a:off x="231820" y="1689099"/>
            <a:ext cx="8693239" cy="4103259"/>
          </a:xfrm>
          <a:prstGeom prst="rect">
            <a:avLst/>
          </a:prstGeom>
        </p:spPr>
        <p:txBody>
          <a:bodyPr/>
          <a:lstStyle>
            <a:lvl1pPr marL="237744" indent="-237744">
              <a:lnSpc>
                <a:spcPct val="125000"/>
              </a:lnSpc>
              <a:spcBef>
                <a:spcPts val="1600"/>
              </a:spcBef>
              <a:spcAft>
                <a:spcPts val="600"/>
              </a:spcAft>
              <a:defRPr sz="1400"/>
            </a:lvl1pPr>
            <a:lvl2pPr marL="694944" indent="-237744">
              <a:lnSpc>
                <a:spcPct val="125000"/>
              </a:lnSpc>
              <a:spcAft>
                <a:spcPts val="400"/>
              </a:spcAft>
              <a:defRPr sz="1400"/>
            </a:lvl2pPr>
            <a:lvl3pPr marL="1088136" indent="-173736">
              <a:lnSpc>
                <a:spcPct val="125000"/>
              </a:lnSpc>
              <a:spcAft>
                <a:spcPts val="400"/>
              </a:spcAft>
              <a:defRPr sz="1400"/>
            </a:lvl3pPr>
            <a:lvl4pPr marL="1609344" indent="-237744">
              <a:lnSpc>
                <a:spcPct val="125000"/>
              </a:lnSpc>
              <a:spcAft>
                <a:spcPts val="400"/>
              </a:spcAft>
              <a:defRPr sz="1400"/>
            </a:lvl4pPr>
            <a:lvl5pPr marL="2002536" indent="-173736">
              <a:lnSpc>
                <a:spcPct val="125000"/>
              </a:lnSpc>
              <a:spcAft>
                <a:spcPts val="400"/>
              </a:spcAft>
              <a:buFont typeface="Arial" pitchFamily="34" charset="0"/>
              <a:buChar char="•"/>
              <a:defRPr sz="14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Title 1"/>
          <p:cNvSpPr>
            <a:spLocks noGrp="1"/>
          </p:cNvSpPr>
          <p:nvPr>
            <p:ph type="title" hasCustomPrompt="1"/>
          </p:nvPr>
        </p:nvSpPr>
        <p:spPr>
          <a:xfrm>
            <a:off x="231819" y="875826"/>
            <a:ext cx="8699679" cy="755794"/>
          </a:xfrm>
          <a:prstGeom prst="rect">
            <a:avLst/>
          </a:prstGeom>
        </p:spPr>
        <p:txBody>
          <a:bodyPr anchor="b" anchorCtr="0"/>
          <a:lstStyle>
            <a:lvl1pPr algn="l">
              <a:defRPr sz="2400">
                <a:solidFill>
                  <a:schemeClr val="accent1"/>
                </a:solidFill>
              </a:defRPr>
            </a:lvl1pPr>
          </a:lstStyle>
          <a:p>
            <a:r>
              <a:rPr lang="en-US" dirty="0" smtClean="0"/>
              <a:t>Click to edit Master title style. You can have up to two lines of text.</a:t>
            </a:r>
            <a:endParaRPr lang="en-US" dirty="0"/>
          </a:p>
        </p:txBody>
      </p:sp>
      <p:sp>
        <p:nvSpPr>
          <p:cNvPr id="6" name="Slide Number Placeholder 5"/>
          <p:cNvSpPr>
            <a:spLocks noGrp="1"/>
          </p:cNvSpPr>
          <p:nvPr>
            <p:ph type="sldNum" sz="quarter" idx="4"/>
          </p:nvPr>
        </p:nvSpPr>
        <p:spPr>
          <a:xfrm>
            <a:off x="8686800" y="6030300"/>
            <a:ext cx="384048" cy="365125"/>
          </a:xfrm>
          <a:prstGeom prst="rect">
            <a:avLst/>
          </a:prstGeom>
        </p:spPr>
        <p:txBody>
          <a:bodyPr vert="horz" lIns="91440" tIns="45720" rIns="91440" bIns="45720" rtlCol="0" anchor="ctr"/>
          <a:lstStyle>
            <a:lvl1pPr algn="ctr">
              <a:defRPr sz="1200">
                <a:solidFill>
                  <a:schemeClr val="tx1"/>
                </a:solidFill>
                <a:latin typeface="+mj-lt"/>
              </a:defRPr>
            </a:lvl1pPr>
          </a:lstStyle>
          <a:p>
            <a:fld id="{2D80C5C9-96E0-47EC-B500-37C5FE284639}" type="slidenum">
              <a:rPr lang="en-US" smtClean="0"/>
              <a:pPr/>
              <a:t>‹#›</a:t>
            </a:fld>
            <a:endParaRPr lang="en-US" dirty="0"/>
          </a:p>
        </p:txBody>
      </p:sp>
    </p:spTree>
  </p:cSld>
  <p:clrMapOvr>
    <a:masterClrMapping/>
  </p:clrMapOvr>
  <p:extLst mod="1">
    <p:ext uri="{DCECCB84-F9BA-43D5-87BE-67443E8EF086}">
      <p15:sldGuideLst xmlns:p15="http://schemas.microsoft.com/office/powerpoint/2012/main">
        <p15:guide id="1" orient="horz" pos="2160" userDrawn="1">
          <p15:clr>
            <a:srgbClr val="FBAE40"/>
          </p15:clr>
        </p15:guide>
        <p15:guide id="2" pos="288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1 column">
    <p:spTree>
      <p:nvGrpSpPr>
        <p:cNvPr id="1" name=""/>
        <p:cNvGrpSpPr/>
        <p:nvPr/>
      </p:nvGrpSpPr>
      <p:grpSpPr>
        <a:xfrm>
          <a:off x="0" y="0"/>
          <a:ext cx="0" cy="0"/>
          <a:chOff x="0" y="0"/>
          <a:chExt cx="0" cy="0"/>
        </a:xfrm>
      </p:grpSpPr>
      <p:sp>
        <p:nvSpPr>
          <p:cNvPr id="11" name="Content Placeholder 10"/>
          <p:cNvSpPr>
            <a:spLocks noGrp="1"/>
          </p:cNvSpPr>
          <p:nvPr>
            <p:ph sz="quarter" idx="12"/>
          </p:nvPr>
        </p:nvSpPr>
        <p:spPr>
          <a:xfrm>
            <a:off x="238259" y="1689101"/>
            <a:ext cx="8693239" cy="4102100"/>
          </a:xfrm>
          <a:prstGeom prst="rect">
            <a:avLst/>
          </a:prstGeom>
        </p:spPr>
        <p:txBody>
          <a:bodyPr/>
          <a:lstStyle>
            <a:lvl1pPr marL="237744" indent="-237744">
              <a:lnSpc>
                <a:spcPct val="125000"/>
              </a:lnSpc>
              <a:spcBef>
                <a:spcPts val="1600"/>
              </a:spcBef>
              <a:spcAft>
                <a:spcPts val="600"/>
              </a:spcAft>
              <a:defRPr sz="1400"/>
            </a:lvl1pPr>
            <a:lvl2pPr>
              <a:lnSpc>
                <a:spcPct val="125000"/>
              </a:lnSpc>
              <a:spcAft>
                <a:spcPts val="400"/>
              </a:spcAft>
              <a:defRPr sz="1400"/>
            </a:lvl2pPr>
            <a:lvl3pPr>
              <a:lnSpc>
                <a:spcPct val="125000"/>
              </a:lnSpc>
              <a:spcAft>
                <a:spcPts val="400"/>
              </a:spcAft>
              <a:defRPr sz="1400"/>
            </a:lvl3pPr>
            <a:lvl4pPr>
              <a:lnSpc>
                <a:spcPct val="125000"/>
              </a:lnSpc>
              <a:spcAft>
                <a:spcPts val="400"/>
              </a:spcAft>
              <a:defRPr sz="1400"/>
            </a:lvl4pPr>
            <a:lvl5pPr>
              <a:lnSpc>
                <a:spcPct val="125000"/>
              </a:lnSpc>
              <a:spcAft>
                <a:spcPts val="400"/>
              </a:spcAft>
              <a:buFont typeface="Arial" pitchFamily="34" charset="0"/>
              <a:buChar char="•"/>
              <a:defRPr sz="14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Title 1"/>
          <p:cNvSpPr>
            <a:spLocks noGrp="1"/>
          </p:cNvSpPr>
          <p:nvPr>
            <p:ph type="title" hasCustomPrompt="1"/>
          </p:nvPr>
        </p:nvSpPr>
        <p:spPr>
          <a:xfrm>
            <a:off x="231819" y="875826"/>
            <a:ext cx="8699679" cy="755794"/>
          </a:xfrm>
          <a:prstGeom prst="rect">
            <a:avLst/>
          </a:prstGeom>
        </p:spPr>
        <p:txBody>
          <a:bodyPr anchor="b" anchorCtr="0"/>
          <a:lstStyle>
            <a:lvl1pPr algn="l">
              <a:defRPr sz="2400">
                <a:solidFill>
                  <a:schemeClr val="accent1"/>
                </a:solidFill>
              </a:defRPr>
            </a:lvl1pPr>
          </a:lstStyle>
          <a:p>
            <a:r>
              <a:rPr lang="en-US" dirty="0" smtClean="0"/>
              <a:t>Click to edit Master title style. You can have up to two lines of text.</a:t>
            </a:r>
            <a:endParaRPr lang="en-US" dirty="0"/>
          </a:p>
        </p:txBody>
      </p:sp>
      <p:sp>
        <p:nvSpPr>
          <p:cNvPr id="7" name="Slide Number Placeholder 5"/>
          <p:cNvSpPr>
            <a:spLocks noGrp="1"/>
          </p:cNvSpPr>
          <p:nvPr>
            <p:ph type="sldNum" sz="quarter" idx="4"/>
          </p:nvPr>
        </p:nvSpPr>
        <p:spPr>
          <a:xfrm>
            <a:off x="8686800" y="6030300"/>
            <a:ext cx="384048" cy="365125"/>
          </a:xfrm>
          <a:prstGeom prst="rect">
            <a:avLst/>
          </a:prstGeom>
        </p:spPr>
        <p:txBody>
          <a:bodyPr vert="horz" lIns="91440" tIns="45720" rIns="91440" bIns="45720" rtlCol="0" anchor="ctr"/>
          <a:lstStyle>
            <a:lvl1pPr algn="ctr">
              <a:defRPr sz="1200">
                <a:solidFill>
                  <a:schemeClr val="tx1"/>
                </a:solidFill>
                <a:latin typeface="+mj-lt"/>
              </a:defRPr>
            </a:lvl1pPr>
          </a:lstStyle>
          <a:p>
            <a:fld id="{2D80C5C9-96E0-47EC-B500-37C5FE284639}" type="slidenum">
              <a:rPr lang="en-US" smtClean="0"/>
              <a:pPr/>
              <a:t>‹#›</a:t>
            </a:fld>
            <a:endParaRPr lang="en-US" dirty="0"/>
          </a:p>
        </p:txBody>
      </p:sp>
    </p:spTree>
    <p:extLst>
      <p:ext uri="{BB962C8B-B14F-4D97-AF65-F5344CB8AC3E}">
        <p14:creationId xmlns:p14="http://schemas.microsoft.com/office/powerpoint/2010/main" val="12909670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2 columns">
    <p:spTree>
      <p:nvGrpSpPr>
        <p:cNvPr id="1" name=""/>
        <p:cNvGrpSpPr/>
        <p:nvPr/>
      </p:nvGrpSpPr>
      <p:grpSpPr>
        <a:xfrm>
          <a:off x="0" y="0"/>
          <a:ext cx="0" cy="0"/>
          <a:chOff x="0" y="0"/>
          <a:chExt cx="0" cy="0"/>
        </a:xfrm>
      </p:grpSpPr>
      <p:sp>
        <p:nvSpPr>
          <p:cNvPr id="11" name="Content Placeholder 10"/>
          <p:cNvSpPr>
            <a:spLocks noGrp="1"/>
          </p:cNvSpPr>
          <p:nvPr>
            <p:ph sz="quarter" idx="12"/>
          </p:nvPr>
        </p:nvSpPr>
        <p:spPr>
          <a:xfrm>
            <a:off x="238259" y="1689101"/>
            <a:ext cx="4105141" cy="4102100"/>
          </a:xfrm>
          <a:prstGeom prst="rect">
            <a:avLst/>
          </a:prstGeom>
        </p:spPr>
        <p:txBody>
          <a:bodyPr/>
          <a:lstStyle>
            <a:lvl1pPr marL="237744" indent="-237744">
              <a:lnSpc>
                <a:spcPct val="125000"/>
              </a:lnSpc>
              <a:spcBef>
                <a:spcPts val="1600"/>
              </a:spcBef>
              <a:spcAft>
                <a:spcPts val="600"/>
              </a:spcAft>
              <a:defRPr sz="1400"/>
            </a:lvl1pPr>
            <a:lvl2pPr>
              <a:lnSpc>
                <a:spcPct val="125000"/>
              </a:lnSpc>
              <a:spcAft>
                <a:spcPts val="400"/>
              </a:spcAft>
              <a:defRPr sz="1400"/>
            </a:lvl2pPr>
            <a:lvl3pPr>
              <a:lnSpc>
                <a:spcPct val="125000"/>
              </a:lnSpc>
              <a:spcAft>
                <a:spcPts val="400"/>
              </a:spcAft>
              <a:defRPr sz="1400"/>
            </a:lvl3pPr>
            <a:lvl4pPr>
              <a:lnSpc>
                <a:spcPct val="125000"/>
              </a:lnSpc>
              <a:spcAft>
                <a:spcPts val="400"/>
              </a:spcAft>
              <a:defRPr sz="1400"/>
            </a:lvl4pPr>
            <a:lvl5pPr>
              <a:lnSpc>
                <a:spcPct val="125000"/>
              </a:lnSpc>
              <a:spcAft>
                <a:spcPts val="400"/>
              </a:spcAft>
              <a:buFont typeface="Arial" pitchFamily="34" charset="0"/>
              <a:buChar char="•"/>
              <a:defRPr sz="14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12"/>
          <p:cNvSpPr>
            <a:spLocks noGrp="1"/>
          </p:cNvSpPr>
          <p:nvPr>
            <p:ph sz="quarter" idx="13"/>
          </p:nvPr>
        </p:nvSpPr>
        <p:spPr>
          <a:xfrm>
            <a:off x="4804666" y="1689101"/>
            <a:ext cx="4134797" cy="4102100"/>
          </a:xfrm>
          <a:prstGeom prst="rect">
            <a:avLst/>
          </a:prstGeom>
        </p:spPr>
        <p:txBody>
          <a:bodyPr/>
          <a:lstStyle>
            <a:lvl1pPr marL="237744" indent="-237744">
              <a:lnSpc>
                <a:spcPct val="125000"/>
              </a:lnSpc>
              <a:spcBef>
                <a:spcPts val="1600"/>
              </a:spcBef>
              <a:spcAft>
                <a:spcPts val="600"/>
              </a:spcAft>
              <a:defRPr sz="1400"/>
            </a:lvl1pPr>
            <a:lvl2pPr>
              <a:lnSpc>
                <a:spcPct val="125000"/>
              </a:lnSpc>
              <a:spcAft>
                <a:spcPts val="400"/>
              </a:spcAft>
              <a:defRPr sz="1400"/>
            </a:lvl2pPr>
            <a:lvl3pPr>
              <a:lnSpc>
                <a:spcPct val="125000"/>
              </a:lnSpc>
              <a:spcAft>
                <a:spcPts val="400"/>
              </a:spcAft>
              <a:defRPr sz="1400"/>
            </a:lvl3pPr>
            <a:lvl4pPr>
              <a:lnSpc>
                <a:spcPct val="125000"/>
              </a:lnSpc>
              <a:spcAft>
                <a:spcPts val="400"/>
              </a:spcAft>
              <a:defRPr sz="1400"/>
            </a:lvl4pPr>
            <a:lvl5pPr>
              <a:lnSpc>
                <a:spcPct val="125000"/>
              </a:lnSpc>
              <a:spcAft>
                <a:spcPts val="400"/>
              </a:spcAft>
              <a:buFont typeface="Arial" pitchFamily="34" charset="0"/>
              <a:buChar char="•"/>
              <a:defRPr sz="14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9" name="Title 1"/>
          <p:cNvSpPr>
            <a:spLocks noGrp="1"/>
          </p:cNvSpPr>
          <p:nvPr>
            <p:ph type="title" hasCustomPrompt="1"/>
          </p:nvPr>
        </p:nvSpPr>
        <p:spPr>
          <a:xfrm>
            <a:off x="231819" y="875826"/>
            <a:ext cx="8699679" cy="755794"/>
          </a:xfrm>
          <a:prstGeom prst="rect">
            <a:avLst/>
          </a:prstGeom>
        </p:spPr>
        <p:txBody>
          <a:bodyPr anchor="b" anchorCtr="0"/>
          <a:lstStyle>
            <a:lvl1pPr algn="l">
              <a:defRPr sz="2400">
                <a:solidFill>
                  <a:schemeClr val="accent1"/>
                </a:solidFill>
              </a:defRPr>
            </a:lvl1pPr>
          </a:lstStyle>
          <a:p>
            <a:r>
              <a:rPr lang="en-US" dirty="0" smtClean="0"/>
              <a:t>Click to edit Master title style. You can have up to two lines of text.</a:t>
            </a:r>
            <a:endParaRPr lang="en-US" dirty="0"/>
          </a:p>
        </p:txBody>
      </p:sp>
      <p:sp>
        <p:nvSpPr>
          <p:cNvPr id="6" name="Slide Number Placeholder 5"/>
          <p:cNvSpPr>
            <a:spLocks noGrp="1"/>
          </p:cNvSpPr>
          <p:nvPr>
            <p:ph type="sldNum" sz="quarter" idx="4"/>
          </p:nvPr>
        </p:nvSpPr>
        <p:spPr>
          <a:xfrm>
            <a:off x="8686800" y="6030300"/>
            <a:ext cx="384048" cy="365125"/>
          </a:xfrm>
          <a:prstGeom prst="rect">
            <a:avLst/>
          </a:prstGeom>
        </p:spPr>
        <p:txBody>
          <a:bodyPr vert="horz" lIns="91440" tIns="45720" rIns="91440" bIns="45720" rtlCol="0" anchor="ctr"/>
          <a:lstStyle>
            <a:lvl1pPr algn="ctr">
              <a:defRPr sz="1200">
                <a:solidFill>
                  <a:schemeClr val="tx1"/>
                </a:solidFill>
                <a:latin typeface="+mj-lt"/>
              </a:defRPr>
            </a:lvl1pPr>
          </a:lstStyle>
          <a:p>
            <a:fld id="{2D80C5C9-96E0-47EC-B500-37C5FE284639}"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3 columns">
    <p:spTree>
      <p:nvGrpSpPr>
        <p:cNvPr id="1" name=""/>
        <p:cNvGrpSpPr/>
        <p:nvPr/>
      </p:nvGrpSpPr>
      <p:grpSpPr>
        <a:xfrm>
          <a:off x="0" y="0"/>
          <a:ext cx="0" cy="0"/>
          <a:chOff x="0" y="0"/>
          <a:chExt cx="0" cy="0"/>
        </a:xfrm>
      </p:grpSpPr>
      <p:sp>
        <p:nvSpPr>
          <p:cNvPr id="11" name="Content Placeholder 10"/>
          <p:cNvSpPr>
            <a:spLocks noGrp="1"/>
          </p:cNvSpPr>
          <p:nvPr>
            <p:ph sz="quarter" idx="12"/>
          </p:nvPr>
        </p:nvSpPr>
        <p:spPr>
          <a:xfrm>
            <a:off x="238259" y="1689101"/>
            <a:ext cx="2743200" cy="4102100"/>
          </a:xfrm>
          <a:prstGeom prst="rect">
            <a:avLst/>
          </a:prstGeom>
        </p:spPr>
        <p:txBody>
          <a:bodyPr/>
          <a:lstStyle>
            <a:lvl1pPr marL="237744" indent="-237744">
              <a:lnSpc>
                <a:spcPct val="125000"/>
              </a:lnSpc>
              <a:spcBef>
                <a:spcPts val="1600"/>
              </a:spcBef>
              <a:spcAft>
                <a:spcPts val="600"/>
              </a:spcAft>
              <a:defRPr sz="1400"/>
            </a:lvl1pPr>
            <a:lvl2pPr>
              <a:lnSpc>
                <a:spcPct val="125000"/>
              </a:lnSpc>
              <a:spcAft>
                <a:spcPts val="400"/>
              </a:spcAft>
              <a:defRPr sz="1400"/>
            </a:lvl2pPr>
            <a:lvl3pPr>
              <a:lnSpc>
                <a:spcPct val="125000"/>
              </a:lnSpc>
              <a:spcAft>
                <a:spcPts val="400"/>
              </a:spcAft>
              <a:defRPr sz="1400"/>
            </a:lvl3pPr>
            <a:lvl4pPr>
              <a:lnSpc>
                <a:spcPct val="125000"/>
              </a:lnSpc>
              <a:spcAft>
                <a:spcPts val="400"/>
              </a:spcAft>
              <a:defRPr sz="1400"/>
            </a:lvl4pPr>
            <a:lvl5pPr>
              <a:lnSpc>
                <a:spcPct val="125000"/>
              </a:lnSpc>
              <a:spcAft>
                <a:spcPts val="400"/>
              </a:spcAft>
              <a:buFont typeface="Arial" pitchFamily="34" charset="0"/>
              <a:buChar char="•"/>
              <a:defRPr sz="14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Title 1"/>
          <p:cNvSpPr>
            <a:spLocks noGrp="1"/>
          </p:cNvSpPr>
          <p:nvPr>
            <p:ph type="title" hasCustomPrompt="1"/>
          </p:nvPr>
        </p:nvSpPr>
        <p:spPr>
          <a:xfrm>
            <a:off x="231819" y="863794"/>
            <a:ext cx="8696949" cy="755794"/>
          </a:xfrm>
          <a:prstGeom prst="rect">
            <a:avLst/>
          </a:prstGeom>
        </p:spPr>
        <p:txBody>
          <a:bodyPr anchor="b" anchorCtr="0"/>
          <a:lstStyle>
            <a:lvl1pPr algn="l">
              <a:defRPr sz="2400">
                <a:solidFill>
                  <a:schemeClr val="accent1"/>
                </a:solidFill>
              </a:defRPr>
            </a:lvl1pPr>
          </a:lstStyle>
          <a:p>
            <a:r>
              <a:rPr lang="en-US" dirty="0" smtClean="0"/>
              <a:t>Click to edit Master title style. You can have up to two lines of text.</a:t>
            </a:r>
            <a:endParaRPr lang="en-US" dirty="0"/>
          </a:p>
        </p:txBody>
      </p:sp>
      <p:sp>
        <p:nvSpPr>
          <p:cNvPr id="8" name="Content Placeholder 10"/>
          <p:cNvSpPr>
            <a:spLocks noGrp="1"/>
          </p:cNvSpPr>
          <p:nvPr>
            <p:ph sz="quarter" idx="13"/>
          </p:nvPr>
        </p:nvSpPr>
        <p:spPr>
          <a:xfrm>
            <a:off x="3217930" y="1689101"/>
            <a:ext cx="2743200" cy="4102100"/>
          </a:xfrm>
          <a:prstGeom prst="rect">
            <a:avLst/>
          </a:prstGeom>
        </p:spPr>
        <p:txBody>
          <a:bodyPr/>
          <a:lstStyle>
            <a:lvl1pPr marL="237744" indent="-237744">
              <a:lnSpc>
                <a:spcPct val="125000"/>
              </a:lnSpc>
              <a:spcBef>
                <a:spcPts val="1600"/>
              </a:spcBef>
              <a:spcAft>
                <a:spcPts val="600"/>
              </a:spcAft>
              <a:defRPr sz="1400"/>
            </a:lvl1pPr>
            <a:lvl2pPr>
              <a:lnSpc>
                <a:spcPct val="125000"/>
              </a:lnSpc>
              <a:spcAft>
                <a:spcPts val="400"/>
              </a:spcAft>
              <a:defRPr sz="1400"/>
            </a:lvl2pPr>
            <a:lvl3pPr>
              <a:lnSpc>
                <a:spcPct val="125000"/>
              </a:lnSpc>
              <a:spcAft>
                <a:spcPts val="400"/>
              </a:spcAft>
              <a:defRPr sz="1400"/>
            </a:lvl3pPr>
            <a:lvl4pPr>
              <a:lnSpc>
                <a:spcPct val="125000"/>
              </a:lnSpc>
              <a:spcAft>
                <a:spcPts val="400"/>
              </a:spcAft>
              <a:defRPr sz="1400"/>
            </a:lvl4pPr>
            <a:lvl5pPr>
              <a:lnSpc>
                <a:spcPct val="125000"/>
              </a:lnSpc>
              <a:spcAft>
                <a:spcPts val="400"/>
              </a:spcAft>
              <a:buFont typeface="Arial" pitchFamily="34" charset="0"/>
              <a:buChar char="•"/>
              <a:defRPr sz="14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9" name="Content Placeholder 10"/>
          <p:cNvSpPr>
            <a:spLocks noGrp="1"/>
          </p:cNvSpPr>
          <p:nvPr>
            <p:ph sz="quarter" idx="14"/>
          </p:nvPr>
        </p:nvSpPr>
        <p:spPr>
          <a:xfrm>
            <a:off x="6185568" y="1689101"/>
            <a:ext cx="2743200" cy="4102100"/>
          </a:xfrm>
          <a:prstGeom prst="rect">
            <a:avLst/>
          </a:prstGeom>
        </p:spPr>
        <p:txBody>
          <a:bodyPr/>
          <a:lstStyle>
            <a:lvl1pPr marL="237744" indent="-237744">
              <a:lnSpc>
                <a:spcPct val="125000"/>
              </a:lnSpc>
              <a:spcBef>
                <a:spcPts val="1600"/>
              </a:spcBef>
              <a:spcAft>
                <a:spcPts val="600"/>
              </a:spcAft>
              <a:defRPr sz="1400"/>
            </a:lvl1pPr>
            <a:lvl2pPr>
              <a:lnSpc>
                <a:spcPct val="125000"/>
              </a:lnSpc>
              <a:spcAft>
                <a:spcPts val="400"/>
              </a:spcAft>
              <a:defRPr sz="1400"/>
            </a:lvl2pPr>
            <a:lvl3pPr>
              <a:lnSpc>
                <a:spcPct val="125000"/>
              </a:lnSpc>
              <a:spcAft>
                <a:spcPts val="400"/>
              </a:spcAft>
              <a:defRPr sz="1400"/>
            </a:lvl3pPr>
            <a:lvl4pPr>
              <a:lnSpc>
                <a:spcPct val="125000"/>
              </a:lnSpc>
              <a:spcAft>
                <a:spcPts val="400"/>
              </a:spcAft>
              <a:defRPr sz="1400"/>
            </a:lvl4pPr>
            <a:lvl5pPr>
              <a:lnSpc>
                <a:spcPct val="125000"/>
              </a:lnSpc>
              <a:spcAft>
                <a:spcPts val="400"/>
              </a:spcAft>
              <a:buFont typeface="Arial" pitchFamily="34" charset="0"/>
              <a:buChar char="•"/>
              <a:defRPr sz="14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Slide Number Placeholder 5"/>
          <p:cNvSpPr>
            <a:spLocks noGrp="1"/>
          </p:cNvSpPr>
          <p:nvPr>
            <p:ph type="sldNum" sz="quarter" idx="4"/>
          </p:nvPr>
        </p:nvSpPr>
        <p:spPr>
          <a:xfrm>
            <a:off x="8686800" y="6030300"/>
            <a:ext cx="384048" cy="365125"/>
          </a:xfrm>
          <a:prstGeom prst="rect">
            <a:avLst/>
          </a:prstGeom>
        </p:spPr>
        <p:txBody>
          <a:bodyPr vert="horz" lIns="91440" tIns="45720" rIns="91440" bIns="45720" rtlCol="0" anchor="ctr"/>
          <a:lstStyle>
            <a:lvl1pPr algn="ctr">
              <a:defRPr sz="1200">
                <a:solidFill>
                  <a:schemeClr val="tx1"/>
                </a:solidFill>
                <a:latin typeface="+mj-lt"/>
              </a:defRPr>
            </a:lvl1pPr>
          </a:lstStyle>
          <a:p>
            <a:fld id="{2D80C5C9-96E0-47EC-B500-37C5FE284639}" type="slidenum">
              <a:rPr lang="en-US" smtClean="0"/>
              <a:pPr/>
              <a:t>‹#›</a:t>
            </a:fld>
            <a:endParaRPr lang="en-US" dirty="0"/>
          </a:p>
        </p:txBody>
      </p:sp>
    </p:spTree>
    <p:extLst>
      <p:ext uri="{BB962C8B-B14F-4D97-AF65-F5344CB8AC3E}">
        <p14:creationId xmlns:p14="http://schemas.microsoft.com/office/powerpoint/2010/main" val="35229323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line or bar graph">
    <p:spTree>
      <p:nvGrpSpPr>
        <p:cNvPr id="1" name=""/>
        <p:cNvGrpSpPr/>
        <p:nvPr/>
      </p:nvGrpSpPr>
      <p:grpSpPr>
        <a:xfrm>
          <a:off x="0" y="0"/>
          <a:ext cx="0" cy="0"/>
          <a:chOff x="0" y="0"/>
          <a:chExt cx="0" cy="0"/>
        </a:xfrm>
      </p:grpSpPr>
      <p:sp>
        <p:nvSpPr>
          <p:cNvPr id="5" name="Oval 13"/>
          <p:cNvSpPr>
            <a:spLocks noChangeAspect="1"/>
          </p:cNvSpPr>
          <p:nvPr/>
        </p:nvSpPr>
        <p:spPr bwMode="auto">
          <a:xfrm>
            <a:off x="8732838" y="6456542"/>
            <a:ext cx="276225" cy="274638"/>
          </a:xfrm>
          <a:prstGeom prst="ellipse">
            <a:avLst/>
          </a:prstGeom>
          <a:solidFill>
            <a:srgbClr val="FFFFFF"/>
          </a:solidFill>
          <a:ln w="9525">
            <a:noFill/>
            <a:round/>
            <a:headEnd/>
            <a:tailEnd/>
          </a:ln>
        </p:spPr>
        <p:txBody>
          <a:bodyPr/>
          <a:lstStyle/>
          <a:p>
            <a:pPr eaLnBrk="0" hangingPunct="0"/>
            <a:endParaRPr lang="en-US" dirty="0"/>
          </a:p>
        </p:txBody>
      </p:sp>
      <p:sp>
        <p:nvSpPr>
          <p:cNvPr id="12" name="Text Placeholder 11"/>
          <p:cNvSpPr>
            <a:spLocks noGrp="1"/>
          </p:cNvSpPr>
          <p:nvPr>
            <p:ph type="body" sz="quarter" idx="13" hasCustomPrompt="1"/>
          </p:nvPr>
        </p:nvSpPr>
        <p:spPr>
          <a:xfrm>
            <a:off x="233660" y="1691005"/>
            <a:ext cx="4196279" cy="548640"/>
          </a:xfrm>
          <a:prstGeom prst="rect">
            <a:avLst/>
          </a:prstGeom>
        </p:spPr>
        <p:txBody>
          <a:bodyPr anchor="b" anchorCtr="0"/>
          <a:lstStyle>
            <a:lvl1pPr marL="342900" marR="0" indent="-342900" algn="l" defTabSz="914400" rtl="0" eaLnBrk="1" fontAlgn="base" latinLnBrk="0" hangingPunct="1">
              <a:lnSpc>
                <a:spcPct val="100000"/>
              </a:lnSpc>
              <a:spcBef>
                <a:spcPct val="20000"/>
              </a:spcBef>
              <a:spcAft>
                <a:spcPct val="0"/>
              </a:spcAft>
              <a:buClrTx/>
              <a:buSzTx/>
              <a:buFontTx/>
              <a:buNone/>
              <a:tabLst/>
              <a:defRPr sz="1400"/>
            </a:lvl1pPr>
            <a:lvl2pPr>
              <a:defRPr sz="1400"/>
            </a:lvl2pPr>
            <a:lvl3pPr>
              <a:defRPr sz="1400"/>
            </a:lvl3pPr>
            <a:lvl4pPr>
              <a:defRPr sz="1400"/>
            </a:lvl4pPr>
            <a:lvl5pPr>
              <a:defRPr sz="1400"/>
            </a:lvl5pPr>
          </a:lstStyle>
          <a:p>
            <a:pPr lvl="0"/>
            <a:r>
              <a:rPr lang="en-US" dirty="0" smtClean="0"/>
              <a:t>y-axis title here</a:t>
            </a:r>
          </a:p>
          <a:p>
            <a:pPr lvl="0"/>
            <a:r>
              <a:rPr lang="en-US" dirty="0" smtClean="0"/>
              <a:t>y-axis units here</a:t>
            </a:r>
          </a:p>
        </p:txBody>
      </p:sp>
      <p:sp>
        <p:nvSpPr>
          <p:cNvPr id="14" name="Text Placeholder 13"/>
          <p:cNvSpPr>
            <a:spLocks noGrp="1"/>
          </p:cNvSpPr>
          <p:nvPr>
            <p:ph type="body" sz="quarter" idx="14" hasCustomPrompt="1"/>
          </p:nvPr>
        </p:nvSpPr>
        <p:spPr>
          <a:xfrm>
            <a:off x="4709160" y="1691005"/>
            <a:ext cx="4206240" cy="548640"/>
          </a:xfrm>
          <a:prstGeom prst="rect">
            <a:avLst/>
          </a:prstGeom>
        </p:spPr>
        <p:txBody>
          <a:bodyPr anchor="b" anchorCtr="0"/>
          <a:lstStyle>
            <a:lvl1pPr marL="342900" marR="0" indent="-342900" algn="r" defTabSz="914400" rtl="0" eaLnBrk="1" fontAlgn="base" latinLnBrk="0" hangingPunct="1">
              <a:lnSpc>
                <a:spcPct val="100000"/>
              </a:lnSpc>
              <a:spcBef>
                <a:spcPct val="20000"/>
              </a:spcBef>
              <a:spcAft>
                <a:spcPct val="0"/>
              </a:spcAft>
              <a:buClrTx/>
              <a:buSzTx/>
              <a:buFontTx/>
              <a:buNone/>
              <a:tabLst/>
              <a:defRPr sz="1400"/>
            </a:lvl1pPr>
            <a:lvl2pPr>
              <a:defRPr sz="1400"/>
            </a:lvl2pPr>
            <a:lvl3pPr>
              <a:defRPr sz="1400"/>
            </a:lvl3pPr>
            <a:lvl4pPr>
              <a:defRPr sz="1400"/>
            </a:lvl4pPr>
            <a:lvl5pPr>
              <a:defRPr sz="1400"/>
            </a:lvl5pPr>
          </a:lstStyle>
          <a:p>
            <a:pPr lvl="0"/>
            <a:r>
              <a:rPr lang="en-US" dirty="0" smtClean="0"/>
              <a:t>secondary y-axis title here</a:t>
            </a:r>
          </a:p>
          <a:p>
            <a:pPr lvl="0"/>
            <a:r>
              <a:rPr lang="en-US" dirty="0" smtClean="0"/>
              <a:t>secondary y-axis units here</a:t>
            </a:r>
          </a:p>
        </p:txBody>
      </p:sp>
      <p:sp>
        <p:nvSpPr>
          <p:cNvPr id="11" name="Chart Placeholder 8"/>
          <p:cNvSpPr>
            <a:spLocks noGrp="1"/>
          </p:cNvSpPr>
          <p:nvPr>
            <p:ph type="chart" sz="quarter" idx="12"/>
          </p:nvPr>
        </p:nvSpPr>
        <p:spPr>
          <a:xfrm>
            <a:off x="231819" y="2285803"/>
            <a:ext cx="8683581" cy="3173905"/>
          </a:xfrm>
          <a:prstGeom prst="rect">
            <a:avLst/>
          </a:prstGeom>
        </p:spPr>
        <p:txBody>
          <a:bodyPr/>
          <a:lstStyle>
            <a:lvl1pPr marL="342900" marR="0" indent="-342900" algn="l" defTabSz="914400" rtl="0" eaLnBrk="1" fontAlgn="auto" latinLnBrk="0" hangingPunct="1">
              <a:lnSpc>
                <a:spcPct val="100000"/>
              </a:lnSpc>
              <a:spcBef>
                <a:spcPct val="20000"/>
              </a:spcBef>
              <a:spcAft>
                <a:spcPts val="0"/>
              </a:spcAft>
              <a:buClrTx/>
              <a:buSzTx/>
              <a:buFont typeface="Arial" pitchFamily="34" charset="0"/>
              <a:buNone/>
              <a:tabLst/>
              <a:defRPr sz="1200"/>
            </a:lvl1pPr>
          </a:lstStyle>
          <a:p>
            <a:r>
              <a:rPr lang="en-US" smtClean="0"/>
              <a:t>Click icon to add chart</a:t>
            </a:r>
            <a:endParaRPr lang="en-US" dirty="0" smtClean="0"/>
          </a:p>
        </p:txBody>
      </p:sp>
      <p:sp>
        <p:nvSpPr>
          <p:cNvPr id="17" name="Title 1"/>
          <p:cNvSpPr>
            <a:spLocks noGrp="1"/>
          </p:cNvSpPr>
          <p:nvPr>
            <p:ph type="title" hasCustomPrompt="1"/>
          </p:nvPr>
        </p:nvSpPr>
        <p:spPr>
          <a:xfrm>
            <a:off x="231819" y="875826"/>
            <a:ext cx="8683581" cy="755794"/>
          </a:xfrm>
          <a:prstGeom prst="rect">
            <a:avLst/>
          </a:prstGeom>
        </p:spPr>
        <p:txBody>
          <a:bodyPr anchor="b" anchorCtr="0"/>
          <a:lstStyle>
            <a:lvl1pPr algn="l">
              <a:defRPr sz="2400">
                <a:solidFill>
                  <a:schemeClr val="accent1"/>
                </a:solidFill>
              </a:defRPr>
            </a:lvl1pPr>
          </a:lstStyle>
          <a:p>
            <a:r>
              <a:rPr lang="en-US" dirty="0" smtClean="0"/>
              <a:t>Click to edit Master title style. You can have up to two lines of text.</a:t>
            </a:r>
            <a:endParaRPr lang="en-US" dirty="0"/>
          </a:p>
        </p:txBody>
      </p:sp>
      <p:sp>
        <p:nvSpPr>
          <p:cNvPr id="9" name="Text Placeholder 15"/>
          <p:cNvSpPr>
            <a:spLocks noGrp="1"/>
          </p:cNvSpPr>
          <p:nvPr>
            <p:ph type="body" sz="quarter" idx="15" hasCustomPrompt="1"/>
          </p:nvPr>
        </p:nvSpPr>
        <p:spPr>
          <a:xfrm>
            <a:off x="231819" y="5541109"/>
            <a:ext cx="8683581" cy="255154"/>
          </a:xfrm>
          <a:prstGeom prst="rect">
            <a:avLst/>
          </a:prstGeom>
        </p:spPr>
        <p:txBody>
          <a:bodyPr anchor="b" anchorCtr="0"/>
          <a:lstStyle>
            <a:lvl1pPr>
              <a:buNone/>
              <a:defRPr sz="1200" i="1"/>
            </a:lvl1pPr>
            <a:lvl2pPr>
              <a:buNone/>
              <a:defRPr sz="1200" i="1"/>
            </a:lvl2pPr>
            <a:lvl3pPr>
              <a:buNone/>
              <a:defRPr sz="1200" i="1"/>
            </a:lvl3pPr>
            <a:lvl4pPr>
              <a:buNone/>
              <a:defRPr sz="1200" i="1"/>
            </a:lvl4pPr>
            <a:lvl5pPr>
              <a:buNone/>
              <a:defRPr sz="1200" i="1"/>
            </a:lvl5pPr>
          </a:lstStyle>
          <a:p>
            <a:pPr lvl="0"/>
            <a:r>
              <a:rPr lang="en-US" dirty="0" smtClean="0"/>
              <a:t>Source: Click to edit text</a:t>
            </a:r>
          </a:p>
        </p:txBody>
      </p:sp>
      <p:sp>
        <p:nvSpPr>
          <p:cNvPr id="10" name="Slide Number Placeholder 5"/>
          <p:cNvSpPr>
            <a:spLocks noGrp="1"/>
          </p:cNvSpPr>
          <p:nvPr>
            <p:ph type="sldNum" sz="quarter" idx="4"/>
          </p:nvPr>
        </p:nvSpPr>
        <p:spPr>
          <a:xfrm>
            <a:off x="8686800" y="6030300"/>
            <a:ext cx="384048" cy="365125"/>
          </a:xfrm>
          <a:prstGeom prst="rect">
            <a:avLst/>
          </a:prstGeom>
        </p:spPr>
        <p:txBody>
          <a:bodyPr vert="horz" lIns="91440" tIns="45720" rIns="91440" bIns="45720" rtlCol="0" anchor="ctr"/>
          <a:lstStyle>
            <a:lvl1pPr algn="ctr">
              <a:defRPr sz="1200">
                <a:solidFill>
                  <a:schemeClr val="tx1"/>
                </a:solidFill>
                <a:latin typeface="+mj-lt"/>
              </a:defRPr>
            </a:lvl1pPr>
          </a:lstStyle>
          <a:p>
            <a:fld id="{2D80C5C9-96E0-47EC-B500-37C5FE284639}"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pie chart">
    <p:spTree>
      <p:nvGrpSpPr>
        <p:cNvPr id="1" name=""/>
        <p:cNvGrpSpPr/>
        <p:nvPr/>
      </p:nvGrpSpPr>
      <p:grpSpPr>
        <a:xfrm>
          <a:off x="0" y="0"/>
          <a:ext cx="0" cy="0"/>
          <a:chOff x="0" y="0"/>
          <a:chExt cx="0" cy="0"/>
        </a:xfrm>
      </p:grpSpPr>
      <p:sp>
        <p:nvSpPr>
          <p:cNvPr id="5" name="Oval 13"/>
          <p:cNvSpPr>
            <a:spLocks noChangeAspect="1"/>
          </p:cNvSpPr>
          <p:nvPr/>
        </p:nvSpPr>
        <p:spPr bwMode="auto">
          <a:xfrm>
            <a:off x="8732838" y="6456542"/>
            <a:ext cx="276225" cy="274638"/>
          </a:xfrm>
          <a:prstGeom prst="ellipse">
            <a:avLst/>
          </a:prstGeom>
          <a:solidFill>
            <a:srgbClr val="FFFFFF"/>
          </a:solidFill>
          <a:ln w="9525">
            <a:noFill/>
            <a:round/>
            <a:headEnd/>
            <a:tailEnd/>
          </a:ln>
        </p:spPr>
        <p:txBody>
          <a:bodyPr/>
          <a:lstStyle/>
          <a:p>
            <a:pPr eaLnBrk="0" hangingPunct="0"/>
            <a:endParaRPr lang="en-US" dirty="0"/>
          </a:p>
        </p:txBody>
      </p:sp>
      <p:sp>
        <p:nvSpPr>
          <p:cNvPr id="9" name="Chart Placeholder 8"/>
          <p:cNvSpPr>
            <a:spLocks noGrp="1"/>
          </p:cNvSpPr>
          <p:nvPr>
            <p:ph type="chart" sz="quarter" idx="12"/>
          </p:nvPr>
        </p:nvSpPr>
        <p:spPr>
          <a:xfrm>
            <a:off x="234991" y="1978024"/>
            <a:ext cx="8696507" cy="3481683"/>
          </a:xfrm>
          <a:prstGeom prst="rect">
            <a:avLst/>
          </a:prstGeom>
        </p:spPr>
        <p:txBody>
          <a:bodyPr/>
          <a:lstStyle>
            <a:lvl1pPr marL="342900" marR="0" indent="-342900" algn="l" defTabSz="914400" rtl="0" eaLnBrk="1" fontAlgn="auto" latinLnBrk="0" hangingPunct="1">
              <a:lnSpc>
                <a:spcPct val="100000"/>
              </a:lnSpc>
              <a:spcBef>
                <a:spcPct val="20000"/>
              </a:spcBef>
              <a:spcAft>
                <a:spcPts val="0"/>
              </a:spcAft>
              <a:buClrTx/>
              <a:buSzTx/>
              <a:buFont typeface="Arial" pitchFamily="34" charset="0"/>
              <a:buNone/>
              <a:tabLst/>
              <a:defRPr sz="1200"/>
            </a:lvl1pPr>
          </a:lstStyle>
          <a:p>
            <a:r>
              <a:rPr lang="en-US" smtClean="0"/>
              <a:t>Click icon to add chart</a:t>
            </a:r>
            <a:endParaRPr lang="en-US" dirty="0" smtClean="0"/>
          </a:p>
        </p:txBody>
      </p:sp>
      <p:sp>
        <p:nvSpPr>
          <p:cNvPr id="12" name="Text Placeholder 11"/>
          <p:cNvSpPr>
            <a:spLocks noGrp="1"/>
          </p:cNvSpPr>
          <p:nvPr>
            <p:ph type="body" sz="quarter" idx="13" hasCustomPrompt="1"/>
          </p:nvPr>
        </p:nvSpPr>
        <p:spPr>
          <a:xfrm>
            <a:off x="222959" y="1706090"/>
            <a:ext cx="8694891" cy="292608"/>
          </a:xfrm>
          <a:prstGeom prst="rect">
            <a:avLst/>
          </a:prstGeom>
        </p:spPr>
        <p:txBody>
          <a:bodyPr anchor="b" anchorCtr="0"/>
          <a:lstStyle>
            <a:lvl1pPr marL="342900" marR="0" indent="-342900" algn="l" defTabSz="914400" rtl="0" eaLnBrk="1" fontAlgn="base" latinLnBrk="0" hangingPunct="1">
              <a:lnSpc>
                <a:spcPct val="100000"/>
              </a:lnSpc>
              <a:spcBef>
                <a:spcPct val="20000"/>
              </a:spcBef>
              <a:spcAft>
                <a:spcPct val="0"/>
              </a:spcAft>
              <a:buClrTx/>
              <a:buSzTx/>
              <a:buFontTx/>
              <a:buNone/>
              <a:tabLst/>
              <a:defRPr sz="1400"/>
            </a:lvl1pPr>
            <a:lvl2pPr>
              <a:defRPr sz="1400"/>
            </a:lvl2pPr>
            <a:lvl3pPr>
              <a:defRPr sz="1400"/>
            </a:lvl3pPr>
            <a:lvl4pPr>
              <a:defRPr sz="1400"/>
            </a:lvl4pPr>
            <a:lvl5pPr>
              <a:defRPr sz="1400"/>
            </a:lvl5pPr>
          </a:lstStyle>
          <a:p>
            <a:pPr lvl="0"/>
            <a:r>
              <a:rPr lang="en-US" dirty="0" smtClean="0"/>
              <a:t>pie chart units here</a:t>
            </a:r>
            <a:endParaRPr lang="en-US" dirty="0"/>
          </a:p>
        </p:txBody>
      </p:sp>
      <p:sp>
        <p:nvSpPr>
          <p:cNvPr id="13" name="Title 1"/>
          <p:cNvSpPr>
            <a:spLocks noGrp="1"/>
          </p:cNvSpPr>
          <p:nvPr>
            <p:ph type="title" hasCustomPrompt="1"/>
          </p:nvPr>
        </p:nvSpPr>
        <p:spPr>
          <a:xfrm>
            <a:off x="231819" y="875826"/>
            <a:ext cx="8699679" cy="755794"/>
          </a:xfrm>
          <a:prstGeom prst="rect">
            <a:avLst/>
          </a:prstGeom>
        </p:spPr>
        <p:txBody>
          <a:bodyPr anchor="b" anchorCtr="0"/>
          <a:lstStyle>
            <a:lvl1pPr algn="l">
              <a:defRPr sz="2400">
                <a:solidFill>
                  <a:schemeClr val="accent1"/>
                </a:solidFill>
              </a:defRPr>
            </a:lvl1pPr>
          </a:lstStyle>
          <a:p>
            <a:r>
              <a:rPr lang="en-US" dirty="0" smtClean="0"/>
              <a:t>Click to edit Master title style. You can have up to two lines of text.</a:t>
            </a:r>
            <a:endParaRPr lang="en-US" dirty="0"/>
          </a:p>
        </p:txBody>
      </p:sp>
      <p:sp>
        <p:nvSpPr>
          <p:cNvPr id="10" name="Text Placeholder 15"/>
          <p:cNvSpPr>
            <a:spLocks noGrp="1"/>
          </p:cNvSpPr>
          <p:nvPr>
            <p:ph type="body" sz="quarter" idx="15" hasCustomPrompt="1"/>
          </p:nvPr>
        </p:nvSpPr>
        <p:spPr>
          <a:xfrm>
            <a:off x="231819" y="5541109"/>
            <a:ext cx="8683581" cy="255154"/>
          </a:xfrm>
          <a:prstGeom prst="rect">
            <a:avLst/>
          </a:prstGeom>
        </p:spPr>
        <p:txBody>
          <a:bodyPr anchor="b" anchorCtr="0"/>
          <a:lstStyle>
            <a:lvl1pPr>
              <a:buNone/>
              <a:defRPr sz="1200" i="1"/>
            </a:lvl1pPr>
            <a:lvl2pPr>
              <a:buNone/>
              <a:defRPr sz="1200" i="1"/>
            </a:lvl2pPr>
            <a:lvl3pPr>
              <a:buNone/>
              <a:defRPr sz="1200" i="1"/>
            </a:lvl3pPr>
            <a:lvl4pPr>
              <a:buNone/>
              <a:defRPr sz="1200" i="1"/>
            </a:lvl4pPr>
            <a:lvl5pPr>
              <a:buNone/>
              <a:defRPr sz="1200" i="1"/>
            </a:lvl5pPr>
          </a:lstStyle>
          <a:p>
            <a:pPr lvl="0"/>
            <a:r>
              <a:rPr lang="en-US" dirty="0" smtClean="0"/>
              <a:t>Source: Click to edit text</a:t>
            </a:r>
          </a:p>
        </p:txBody>
      </p:sp>
      <p:sp>
        <p:nvSpPr>
          <p:cNvPr id="8" name="Slide Number Placeholder 5"/>
          <p:cNvSpPr>
            <a:spLocks noGrp="1"/>
          </p:cNvSpPr>
          <p:nvPr>
            <p:ph type="sldNum" sz="quarter" idx="4"/>
          </p:nvPr>
        </p:nvSpPr>
        <p:spPr>
          <a:xfrm>
            <a:off x="8686800" y="6030300"/>
            <a:ext cx="384048" cy="365125"/>
          </a:xfrm>
          <a:prstGeom prst="rect">
            <a:avLst/>
          </a:prstGeom>
        </p:spPr>
        <p:txBody>
          <a:bodyPr vert="horz" lIns="91440" tIns="45720" rIns="91440" bIns="45720" rtlCol="0" anchor="ctr"/>
          <a:lstStyle>
            <a:lvl1pPr algn="ctr">
              <a:defRPr sz="1200">
                <a:solidFill>
                  <a:schemeClr val="tx1"/>
                </a:solidFill>
                <a:latin typeface="+mj-lt"/>
              </a:defRPr>
            </a:lvl1pPr>
          </a:lstStyle>
          <a:p>
            <a:fld id="{2D80C5C9-96E0-47EC-B500-37C5FE284639}"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image">
    <p:spTree>
      <p:nvGrpSpPr>
        <p:cNvPr id="1" name=""/>
        <p:cNvGrpSpPr/>
        <p:nvPr/>
      </p:nvGrpSpPr>
      <p:grpSpPr>
        <a:xfrm>
          <a:off x="0" y="0"/>
          <a:ext cx="0" cy="0"/>
          <a:chOff x="0" y="0"/>
          <a:chExt cx="0" cy="0"/>
        </a:xfrm>
      </p:grpSpPr>
      <p:sp>
        <p:nvSpPr>
          <p:cNvPr id="5" name="Oval 13"/>
          <p:cNvSpPr>
            <a:spLocks noChangeAspect="1"/>
          </p:cNvSpPr>
          <p:nvPr/>
        </p:nvSpPr>
        <p:spPr bwMode="auto">
          <a:xfrm>
            <a:off x="8732838" y="6456542"/>
            <a:ext cx="276225" cy="274638"/>
          </a:xfrm>
          <a:prstGeom prst="ellipse">
            <a:avLst/>
          </a:prstGeom>
          <a:solidFill>
            <a:srgbClr val="FFFFFF"/>
          </a:solidFill>
          <a:ln w="9525">
            <a:noFill/>
            <a:round/>
            <a:headEnd/>
            <a:tailEnd/>
          </a:ln>
        </p:spPr>
        <p:txBody>
          <a:bodyPr/>
          <a:lstStyle/>
          <a:p>
            <a:pPr eaLnBrk="0" hangingPunct="0"/>
            <a:endParaRPr lang="en-US" dirty="0"/>
          </a:p>
        </p:txBody>
      </p:sp>
      <p:sp>
        <p:nvSpPr>
          <p:cNvPr id="13" name="Picture Placeholder 12"/>
          <p:cNvSpPr>
            <a:spLocks noGrp="1"/>
          </p:cNvSpPr>
          <p:nvPr>
            <p:ph type="pic" sz="quarter" idx="16"/>
          </p:nvPr>
        </p:nvSpPr>
        <p:spPr>
          <a:xfrm>
            <a:off x="231819" y="1706089"/>
            <a:ext cx="8683581" cy="3750429"/>
          </a:xfrm>
          <a:prstGeom prst="rect">
            <a:avLst/>
          </a:prstGeom>
        </p:spPr>
        <p:txBody>
          <a:bodyPr/>
          <a:lstStyle>
            <a:lvl1pPr marL="342900" marR="0" indent="-342900" algn="l" defTabSz="914400" rtl="0" eaLnBrk="1" fontAlgn="auto" latinLnBrk="0" hangingPunct="1">
              <a:lnSpc>
                <a:spcPct val="100000"/>
              </a:lnSpc>
              <a:spcBef>
                <a:spcPct val="20000"/>
              </a:spcBef>
              <a:spcAft>
                <a:spcPts val="0"/>
              </a:spcAft>
              <a:buClrTx/>
              <a:buSzTx/>
              <a:buFont typeface="Arial" pitchFamily="34" charset="0"/>
              <a:buNone/>
              <a:tabLst/>
              <a:defRPr sz="1200"/>
            </a:lvl1pPr>
          </a:lstStyle>
          <a:p>
            <a:r>
              <a:rPr lang="en-US" smtClean="0"/>
              <a:t>Click icon to add picture</a:t>
            </a:r>
            <a:endParaRPr lang="en-US" dirty="0" smtClean="0"/>
          </a:p>
        </p:txBody>
      </p:sp>
      <p:sp>
        <p:nvSpPr>
          <p:cNvPr id="9" name="Title 1"/>
          <p:cNvSpPr>
            <a:spLocks noGrp="1"/>
          </p:cNvSpPr>
          <p:nvPr>
            <p:ph type="title" hasCustomPrompt="1"/>
          </p:nvPr>
        </p:nvSpPr>
        <p:spPr>
          <a:xfrm>
            <a:off x="231819" y="875826"/>
            <a:ext cx="8699679" cy="755794"/>
          </a:xfrm>
          <a:prstGeom prst="rect">
            <a:avLst/>
          </a:prstGeom>
        </p:spPr>
        <p:txBody>
          <a:bodyPr anchor="b" anchorCtr="0"/>
          <a:lstStyle>
            <a:lvl1pPr algn="l">
              <a:defRPr sz="2400">
                <a:solidFill>
                  <a:schemeClr val="accent1"/>
                </a:solidFill>
              </a:defRPr>
            </a:lvl1pPr>
          </a:lstStyle>
          <a:p>
            <a:r>
              <a:rPr lang="en-US" dirty="0" smtClean="0"/>
              <a:t>Click to edit Master title style. You can have up to two lines of text.</a:t>
            </a:r>
            <a:endParaRPr lang="en-US" dirty="0"/>
          </a:p>
        </p:txBody>
      </p:sp>
      <p:sp>
        <p:nvSpPr>
          <p:cNvPr id="7" name="Text Placeholder 15"/>
          <p:cNvSpPr>
            <a:spLocks noGrp="1"/>
          </p:cNvSpPr>
          <p:nvPr>
            <p:ph type="body" sz="quarter" idx="15" hasCustomPrompt="1"/>
          </p:nvPr>
        </p:nvSpPr>
        <p:spPr>
          <a:xfrm>
            <a:off x="231819" y="5541109"/>
            <a:ext cx="8683581" cy="255154"/>
          </a:xfrm>
          <a:prstGeom prst="rect">
            <a:avLst/>
          </a:prstGeom>
        </p:spPr>
        <p:txBody>
          <a:bodyPr anchor="b" anchorCtr="0"/>
          <a:lstStyle>
            <a:lvl1pPr>
              <a:buNone/>
              <a:defRPr sz="1200" i="1"/>
            </a:lvl1pPr>
            <a:lvl2pPr>
              <a:buNone/>
              <a:defRPr sz="1200" i="1"/>
            </a:lvl2pPr>
            <a:lvl3pPr>
              <a:buNone/>
              <a:defRPr sz="1200" i="1"/>
            </a:lvl3pPr>
            <a:lvl4pPr>
              <a:buNone/>
              <a:defRPr sz="1200" i="1"/>
            </a:lvl4pPr>
            <a:lvl5pPr>
              <a:buNone/>
              <a:defRPr sz="1200" i="1"/>
            </a:lvl5pPr>
          </a:lstStyle>
          <a:p>
            <a:pPr lvl="0"/>
            <a:r>
              <a:rPr lang="en-US" dirty="0" smtClean="0"/>
              <a:t>Source: Click to edit text</a:t>
            </a:r>
          </a:p>
        </p:txBody>
      </p:sp>
      <p:sp>
        <p:nvSpPr>
          <p:cNvPr id="8" name="Slide Number Placeholder 5"/>
          <p:cNvSpPr>
            <a:spLocks noGrp="1"/>
          </p:cNvSpPr>
          <p:nvPr>
            <p:ph type="sldNum" sz="quarter" idx="4"/>
          </p:nvPr>
        </p:nvSpPr>
        <p:spPr>
          <a:xfrm>
            <a:off x="8686800" y="6030300"/>
            <a:ext cx="384048" cy="365125"/>
          </a:xfrm>
          <a:prstGeom prst="rect">
            <a:avLst/>
          </a:prstGeom>
        </p:spPr>
        <p:txBody>
          <a:bodyPr vert="horz" lIns="91440" tIns="45720" rIns="91440" bIns="45720" rtlCol="0" anchor="ctr"/>
          <a:lstStyle>
            <a:lvl1pPr algn="ctr">
              <a:defRPr sz="1200">
                <a:solidFill>
                  <a:schemeClr val="tx1"/>
                </a:solidFill>
                <a:latin typeface="+mj-lt"/>
              </a:defRPr>
            </a:lvl1pPr>
          </a:lstStyle>
          <a:p>
            <a:fld id="{2D80C5C9-96E0-47EC-B500-37C5FE284639}" type="slidenum">
              <a:rPr lang="en-US" smtClean="0"/>
              <a:pPr/>
              <a:t>‹#›</a:t>
            </a:fld>
            <a:endParaRPr lang="en-US" dirty="0"/>
          </a:p>
        </p:txBody>
      </p:sp>
    </p:spTree>
  </p:cSld>
  <p:clrMapOvr>
    <a:masterClrMapping/>
  </p:clrMapOvr>
  <p:extLst mod="1">
    <p:ext uri="{DCECCB84-F9BA-43D5-87BE-67443E8EF086}">
      <p15:sldGuideLst xmlns:p15="http://schemas.microsoft.com/office/powerpoint/2012/main">
        <p15:guide id="1" orient="horz" pos="2160" userDrawn="1">
          <p15:clr>
            <a:srgbClr val="FBAE40"/>
          </p15:clr>
        </p15:guide>
        <p15:guide id="2" pos="2880"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
        <p:nvSpPr>
          <p:cNvPr id="5" name="Oval 13"/>
          <p:cNvSpPr>
            <a:spLocks noChangeAspect="1"/>
          </p:cNvSpPr>
          <p:nvPr/>
        </p:nvSpPr>
        <p:spPr bwMode="auto">
          <a:xfrm>
            <a:off x="8732838" y="6456542"/>
            <a:ext cx="276225" cy="274638"/>
          </a:xfrm>
          <a:prstGeom prst="ellipse">
            <a:avLst/>
          </a:prstGeom>
          <a:solidFill>
            <a:srgbClr val="FFFFFF"/>
          </a:solidFill>
          <a:ln w="9525">
            <a:noFill/>
            <a:round/>
            <a:headEnd/>
            <a:tailEnd/>
          </a:ln>
        </p:spPr>
        <p:txBody>
          <a:bodyPr/>
          <a:lstStyle/>
          <a:p>
            <a:pPr eaLnBrk="0" hangingPunct="0"/>
            <a:endParaRPr lang="en-US" dirty="0"/>
          </a:p>
        </p:txBody>
      </p:sp>
      <p:sp>
        <p:nvSpPr>
          <p:cNvPr id="6" name="Slide Number Placeholder 5"/>
          <p:cNvSpPr>
            <a:spLocks noGrp="1"/>
          </p:cNvSpPr>
          <p:nvPr>
            <p:ph type="sldNum" sz="quarter" idx="4"/>
          </p:nvPr>
        </p:nvSpPr>
        <p:spPr>
          <a:xfrm>
            <a:off x="8686800" y="6030300"/>
            <a:ext cx="384048" cy="365125"/>
          </a:xfrm>
          <a:prstGeom prst="rect">
            <a:avLst/>
          </a:prstGeom>
        </p:spPr>
        <p:txBody>
          <a:bodyPr vert="horz" lIns="91440" tIns="45720" rIns="91440" bIns="45720" rtlCol="0" anchor="ctr"/>
          <a:lstStyle>
            <a:lvl1pPr algn="ctr">
              <a:defRPr sz="1200">
                <a:solidFill>
                  <a:schemeClr val="tx1"/>
                </a:solidFill>
                <a:latin typeface="+mj-lt"/>
              </a:defRPr>
            </a:lvl1pPr>
          </a:lstStyle>
          <a:p>
            <a:fld id="{2D80C5C9-96E0-47EC-B500-37C5FE284639}"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section title">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hasCustomPrompt="1"/>
          </p:nvPr>
        </p:nvSpPr>
        <p:spPr>
          <a:xfrm>
            <a:off x="2280990" y="1575175"/>
            <a:ext cx="6405809" cy="1490472"/>
          </a:xfrm>
          <a:prstGeom prst="rect">
            <a:avLst/>
          </a:prstGeom>
        </p:spPr>
        <p:txBody>
          <a:bodyPr anchor="b" anchorCtr="0"/>
          <a:lstStyle>
            <a:lvl1pPr algn="l">
              <a:defRPr sz="4000">
                <a:solidFill>
                  <a:schemeClr val="bg1"/>
                </a:solidFill>
              </a:defRPr>
            </a:lvl1pPr>
          </a:lstStyle>
          <a:p>
            <a:r>
              <a:rPr lang="en-US" dirty="0" smtClean="0"/>
              <a:t>Section Title — click to edit</a:t>
            </a:r>
            <a:endParaRPr lang="en-US" dirty="0"/>
          </a:p>
        </p:txBody>
      </p:sp>
      <p:sp>
        <p:nvSpPr>
          <p:cNvPr id="12" name="Text Placeholder 11"/>
          <p:cNvSpPr>
            <a:spLocks noGrp="1"/>
          </p:cNvSpPr>
          <p:nvPr>
            <p:ph type="body" sz="quarter" idx="13"/>
          </p:nvPr>
        </p:nvSpPr>
        <p:spPr>
          <a:xfrm>
            <a:off x="2322094" y="3248276"/>
            <a:ext cx="4511843" cy="2724261"/>
          </a:xfrm>
          <a:prstGeom prst="rect">
            <a:avLst/>
          </a:prstGeom>
        </p:spPr>
        <p:txBody>
          <a:bodyPr/>
          <a:lstStyle>
            <a:lvl1pPr marL="0" indent="0">
              <a:buNone/>
              <a:defRPr sz="1600">
                <a:solidFill>
                  <a:schemeClr val="bg1"/>
                </a:solidFill>
              </a:defRPr>
            </a:lvl1pPr>
          </a:lstStyle>
          <a:p>
            <a:pPr lvl="0"/>
            <a:r>
              <a:rPr lang="en-US" smtClean="0"/>
              <a:t>Click to edit Master text styles</a:t>
            </a:r>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blank" preserve="1">
  <p:cSld name="*full-screen image/chart">
    <p:spTree>
      <p:nvGrpSpPr>
        <p:cNvPr id="1" name=""/>
        <p:cNvGrpSpPr/>
        <p:nvPr/>
      </p:nvGrpSpPr>
      <p:grpSpPr>
        <a:xfrm>
          <a:off x="0" y="0"/>
          <a:ext cx="0" cy="0"/>
          <a:chOff x="0" y="0"/>
          <a:chExt cx="0" cy="0"/>
        </a:xfrm>
      </p:grpSpPr>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long title and 2 columns">
    <p:spTree>
      <p:nvGrpSpPr>
        <p:cNvPr id="1" name=""/>
        <p:cNvGrpSpPr/>
        <p:nvPr/>
      </p:nvGrpSpPr>
      <p:grpSpPr>
        <a:xfrm>
          <a:off x="0" y="0"/>
          <a:ext cx="0" cy="0"/>
          <a:chOff x="0" y="0"/>
          <a:chExt cx="0" cy="0"/>
        </a:xfrm>
      </p:grpSpPr>
      <p:cxnSp>
        <p:nvCxnSpPr>
          <p:cNvPr id="6" name="Straight Connector 12"/>
          <p:cNvCxnSpPr>
            <a:cxnSpLocks noChangeShapeType="1"/>
          </p:cNvCxnSpPr>
          <p:nvPr/>
        </p:nvCxnSpPr>
        <p:spPr bwMode="auto">
          <a:xfrm rot="5400000">
            <a:off x="451645" y="6546057"/>
            <a:ext cx="438151" cy="1588"/>
          </a:xfrm>
          <a:prstGeom prst="line">
            <a:avLst/>
          </a:prstGeom>
          <a:noFill/>
          <a:ln w="9525">
            <a:solidFill>
              <a:schemeClr val="bg1">
                <a:alpha val="39999"/>
              </a:schemeClr>
            </a:solidFill>
            <a:round/>
            <a:headEnd/>
            <a:tailEnd/>
          </a:ln>
        </p:spPr>
      </p:cxnSp>
      <p:sp>
        <p:nvSpPr>
          <p:cNvPr id="12" name="Content Placeholder 10"/>
          <p:cNvSpPr>
            <a:spLocks noGrp="1"/>
          </p:cNvSpPr>
          <p:nvPr>
            <p:ph sz="quarter" idx="12"/>
          </p:nvPr>
        </p:nvSpPr>
        <p:spPr>
          <a:xfrm>
            <a:off x="685800" y="1188720"/>
            <a:ext cx="3931920" cy="4663440"/>
          </a:xfrm>
          <a:prstGeom prst="rect">
            <a:avLst/>
          </a:prstGeom>
        </p:spPr>
        <p:txBody>
          <a:bodyPr lIns="0" tIns="0" rIns="0"/>
          <a:lstStyle>
            <a:lvl1pPr marL="237744" indent="-237744">
              <a:spcBef>
                <a:spcPts val="1600"/>
              </a:spcBef>
              <a:spcAft>
                <a:spcPts val="600"/>
              </a:spcAft>
              <a:defRPr sz="1800"/>
            </a:lvl1pPr>
            <a:lvl2pPr>
              <a:spcAft>
                <a:spcPts val="400"/>
              </a:spcAft>
              <a:defRPr sz="1400"/>
            </a:lvl2pPr>
            <a:lvl3pPr>
              <a:spcAft>
                <a:spcPts val="400"/>
              </a:spcAft>
              <a:defRPr sz="1400"/>
            </a:lvl3pPr>
            <a:lvl4pPr>
              <a:spcAft>
                <a:spcPts val="400"/>
              </a:spcAft>
              <a:defRPr sz="1400"/>
            </a:lvl4pPr>
            <a:lvl5pPr>
              <a:spcAft>
                <a:spcPts val="400"/>
              </a:spcAft>
              <a:buFont typeface="Arial" pitchFamily="34" charset="0"/>
              <a:buChar char="•"/>
              <a:defRPr sz="14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5" name="Content Placeholder 12"/>
          <p:cNvSpPr>
            <a:spLocks noGrp="1"/>
          </p:cNvSpPr>
          <p:nvPr>
            <p:ph sz="quarter" idx="13"/>
          </p:nvPr>
        </p:nvSpPr>
        <p:spPr>
          <a:xfrm>
            <a:off x="4663440" y="1188720"/>
            <a:ext cx="4023360" cy="4663440"/>
          </a:xfrm>
          <a:prstGeom prst="rect">
            <a:avLst/>
          </a:prstGeom>
        </p:spPr>
        <p:txBody>
          <a:bodyPr tIns="0"/>
          <a:lstStyle>
            <a:lvl1pPr marL="237744" indent="-237744">
              <a:spcBef>
                <a:spcPts val="1600"/>
              </a:spcBef>
              <a:spcAft>
                <a:spcPts val="600"/>
              </a:spcAft>
              <a:defRPr sz="1800"/>
            </a:lvl1pPr>
            <a:lvl2pPr>
              <a:spcAft>
                <a:spcPts val="400"/>
              </a:spcAft>
              <a:defRPr sz="1400"/>
            </a:lvl2pPr>
            <a:lvl3pPr>
              <a:spcAft>
                <a:spcPts val="400"/>
              </a:spcAft>
              <a:defRPr sz="1400"/>
            </a:lvl3pPr>
            <a:lvl4pPr>
              <a:spcAft>
                <a:spcPts val="400"/>
              </a:spcAft>
              <a:defRPr sz="1400"/>
            </a:lvl4pPr>
            <a:lvl5pPr>
              <a:spcAft>
                <a:spcPts val="400"/>
              </a:spcAft>
              <a:buFont typeface="Arial" pitchFamily="34" charset="0"/>
              <a:buChar char="•"/>
              <a:defRPr sz="14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11" name="Picture 2" descr="C:\Documents and Settings\MVO\Desktop\eia_logo_white-02.png"/>
          <p:cNvPicPr>
            <a:picLocks noChangeAspect="1" noChangeArrowheads="1"/>
          </p:cNvPicPr>
          <p:nvPr userDrawn="1"/>
        </p:nvPicPr>
        <p:blipFill>
          <a:blip r:embed="rId2" cstate="print"/>
          <a:srcRect/>
          <a:stretch>
            <a:fillRect/>
          </a:stretch>
        </p:blipFill>
        <p:spPr bwMode="auto">
          <a:xfrm>
            <a:off x="181513" y="6362701"/>
            <a:ext cx="391148" cy="360284"/>
          </a:xfrm>
          <a:prstGeom prst="rect">
            <a:avLst/>
          </a:prstGeom>
          <a:noFill/>
          <a:ln>
            <a:noFill/>
          </a:ln>
        </p:spPr>
      </p:pic>
      <p:sp>
        <p:nvSpPr>
          <p:cNvPr id="13" name="Oval 13"/>
          <p:cNvSpPr>
            <a:spLocks/>
          </p:cNvSpPr>
          <p:nvPr userDrawn="1"/>
        </p:nvSpPr>
        <p:spPr bwMode="auto">
          <a:xfrm>
            <a:off x="8732839" y="6456364"/>
            <a:ext cx="210312" cy="280416"/>
          </a:xfrm>
          <a:prstGeom prst="ellipse">
            <a:avLst/>
          </a:prstGeom>
          <a:solidFill>
            <a:srgbClr val="FFFFFF"/>
          </a:solidFill>
          <a:ln>
            <a:noFill/>
          </a:ln>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defRPr/>
            </a:pPr>
            <a:endParaRPr lang="en-US" altLang="en-US" sz="1800" dirty="0" smtClean="0"/>
          </a:p>
        </p:txBody>
      </p:sp>
      <p:sp>
        <p:nvSpPr>
          <p:cNvPr id="17" name="Footer Placeholder 2"/>
          <p:cNvSpPr>
            <a:spLocks noGrp="1"/>
          </p:cNvSpPr>
          <p:nvPr>
            <p:ph type="ftr" sz="quarter" idx="17"/>
          </p:nvPr>
        </p:nvSpPr>
        <p:spPr>
          <a:xfrm>
            <a:off x="666750" y="6391275"/>
            <a:ext cx="2808288" cy="393700"/>
          </a:xfrm>
          <a:prstGeom prst="rect">
            <a:avLst/>
          </a:prstGeom>
        </p:spPr>
        <p:txBody>
          <a:bodyPr/>
          <a:lstStyle>
            <a:lvl1pPr>
              <a:defRPr sz="1000"/>
            </a:lvl1pPr>
          </a:lstStyle>
          <a:p>
            <a:pPr>
              <a:defRPr/>
            </a:pPr>
            <a:r>
              <a:rPr lang="en-US" dirty="0" smtClean="0"/>
              <a:t>Presenter name, Presentation location, Presentation date</a:t>
            </a:r>
            <a:endParaRPr lang="en-US" dirty="0"/>
          </a:p>
        </p:txBody>
      </p:sp>
      <p:sp>
        <p:nvSpPr>
          <p:cNvPr id="14" name="Text Placeholder 15"/>
          <p:cNvSpPr>
            <a:spLocks noGrp="1"/>
          </p:cNvSpPr>
          <p:nvPr>
            <p:ph type="body" sz="quarter" idx="16"/>
          </p:nvPr>
        </p:nvSpPr>
        <p:spPr>
          <a:xfrm>
            <a:off x="685800" y="5943600"/>
            <a:ext cx="8001000" cy="274320"/>
          </a:xfrm>
          <a:prstGeom prst="rect">
            <a:avLst/>
          </a:prstGeom>
        </p:spPr>
        <p:txBody>
          <a:bodyPr lIns="0" rIns="0" bIns="0" anchor="b" anchorCtr="0"/>
          <a:lstStyle>
            <a:lvl1pPr marL="0" indent="0">
              <a:buFont typeface="Arial" panose="020B0604020202020204" pitchFamily="34" charset="0"/>
              <a:buNone/>
              <a:defRPr sz="1000" i="1"/>
            </a:lvl1pPr>
            <a:lvl2pPr>
              <a:buNone/>
              <a:defRPr sz="1200" i="1"/>
            </a:lvl2pPr>
            <a:lvl3pPr>
              <a:buNone/>
              <a:defRPr sz="1200" i="1"/>
            </a:lvl3pPr>
            <a:lvl4pPr>
              <a:buNone/>
              <a:defRPr sz="1200" i="1"/>
            </a:lvl4pPr>
            <a:lvl5pPr>
              <a:buNone/>
              <a:defRPr sz="1200" i="1"/>
            </a:lvl5pPr>
          </a:lstStyle>
          <a:p>
            <a:pPr lvl="0"/>
            <a:r>
              <a:rPr lang="en-US" smtClean="0"/>
              <a:t>Click to edit Master text styles</a:t>
            </a:r>
          </a:p>
        </p:txBody>
      </p:sp>
      <p:sp>
        <p:nvSpPr>
          <p:cNvPr id="16" name="Title 1"/>
          <p:cNvSpPr>
            <a:spLocks noGrp="1"/>
          </p:cNvSpPr>
          <p:nvPr>
            <p:ph type="title" hasCustomPrompt="1"/>
          </p:nvPr>
        </p:nvSpPr>
        <p:spPr>
          <a:xfrm>
            <a:off x="685800" y="92765"/>
            <a:ext cx="8001000" cy="1020419"/>
          </a:xfrm>
          <a:prstGeom prst="rect">
            <a:avLst/>
          </a:prstGeom>
        </p:spPr>
        <p:txBody>
          <a:bodyPr lIns="0" tIns="0" rIns="0" bIns="0" anchor="b" anchorCtr="0"/>
          <a:lstStyle>
            <a:lvl1pPr algn="l">
              <a:defRPr sz="2200">
                <a:solidFill>
                  <a:schemeClr val="accent1"/>
                </a:solidFill>
              </a:defRPr>
            </a:lvl1pPr>
          </a:lstStyle>
          <a:p>
            <a:r>
              <a:rPr lang="en-US" dirty="0" smtClean="0"/>
              <a:t>Click to edit Master title style. You can have up to two lines of text.</a:t>
            </a:r>
            <a:endParaRPr lang="en-US" dirty="0"/>
          </a:p>
        </p:txBody>
      </p:sp>
      <p:sp>
        <p:nvSpPr>
          <p:cNvPr id="18" name="Slide Number Placeholder 5"/>
          <p:cNvSpPr>
            <a:spLocks noGrp="1"/>
          </p:cNvSpPr>
          <p:nvPr>
            <p:ph type="sldNum" sz="quarter" idx="4"/>
          </p:nvPr>
        </p:nvSpPr>
        <p:spPr>
          <a:xfrm>
            <a:off x="8663052" y="6419851"/>
            <a:ext cx="384175" cy="365125"/>
          </a:xfrm>
          <a:prstGeom prst="rect">
            <a:avLst/>
          </a:prstGeom>
        </p:spPr>
        <p:txBody>
          <a:bodyPr vert="horz" lIns="91440" tIns="45720" rIns="91440" bIns="45720" rtlCol="0" anchor="ctr"/>
          <a:lstStyle>
            <a:lvl1pPr algn="ctr" fontAlgn="auto">
              <a:spcBef>
                <a:spcPts val="0"/>
              </a:spcBef>
              <a:spcAft>
                <a:spcPts val="0"/>
              </a:spcAft>
              <a:defRPr sz="1000">
                <a:solidFill>
                  <a:schemeClr val="tx1"/>
                </a:solidFill>
                <a:latin typeface="+mj-lt"/>
                <a:cs typeface="+mn-cs"/>
              </a:defRPr>
            </a:lvl1pPr>
          </a:lstStyle>
          <a:p>
            <a:pPr>
              <a:defRPr/>
            </a:pPr>
            <a:fld id="{84948DD1-5963-4816-BE5A-05BCCCAC15E0}" type="slidenum">
              <a:rPr lang="en-US" smtClean="0"/>
              <a:pPr>
                <a:defRPr/>
              </a:pPr>
              <a:t>‹#›</a:t>
            </a:fld>
            <a:endParaRPr lang="en-US" dirty="0"/>
          </a:p>
        </p:txBody>
      </p:sp>
    </p:spTree>
    <p:extLst>
      <p:ext uri="{BB962C8B-B14F-4D97-AF65-F5344CB8AC3E}">
        <p14:creationId xmlns:p14="http://schemas.microsoft.com/office/powerpoint/2010/main" val="30967275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18" Type="http://schemas.openxmlformats.org/officeDocument/2006/relationships/image" Target="../media/image6.png"/><Relationship Id="rId3" Type="http://schemas.openxmlformats.org/officeDocument/2006/relationships/slideLayout" Target="../slideLayouts/slideLayout3.xml"/><Relationship Id="rId21" Type="http://schemas.openxmlformats.org/officeDocument/2006/relationships/image" Target="../media/image9.png"/><Relationship Id="rId7" Type="http://schemas.openxmlformats.org/officeDocument/2006/relationships/slideLayout" Target="../slideLayouts/slideLayout7.xml"/><Relationship Id="rId12" Type="http://schemas.openxmlformats.org/officeDocument/2006/relationships/theme" Target="../theme/theme1.xml"/><Relationship Id="rId17" Type="http://schemas.openxmlformats.org/officeDocument/2006/relationships/image" Target="../media/image5.png"/><Relationship Id="rId2" Type="http://schemas.openxmlformats.org/officeDocument/2006/relationships/slideLayout" Target="../slideLayouts/slideLayout2.xml"/><Relationship Id="rId16" Type="http://schemas.openxmlformats.org/officeDocument/2006/relationships/image" Target="../media/image4.png"/><Relationship Id="rId20" Type="http://schemas.openxmlformats.org/officeDocument/2006/relationships/image" Target="../media/image8.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19" Type="http://schemas.openxmlformats.org/officeDocument/2006/relationships/image" Target="../media/image7.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 Id="rId22" Type="http://schemas.openxmlformats.org/officeDocument/2006/relationships/image" Target="../media/image10.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cxnSp>
        <p:nvCxnSpPr>
          <p:cNvPr id="22" name="Straight Connector 21"/>
          <p:cNvCxnSpPr/>
          <p:nvPr userDrawn="1"/>
        </p:nvCxnSpPr>
        <p:spPr>
          <a:xfrm>
            <a:off x="11972" y="368858"/>
            <a:ext cx="9144000" cy="0"/>
          </a:xfrm>
          <a:prstGeom prst="line">
            <a:avLst/>
          </a:prstGeom>
          <a:ln w="95250">
            <a:solidFill>
              <a:schemeClr val="accent1"/>
            </a:solidFill>
          </a:ln>
          <a:effectLst/>
        </p:spPr>
        <p:style>
          <a:lnRef idx="2">
            <a:schemeClr val="accent1"/>
          </a:lnRef>
          <a:fillRef idx="0">
            <a:schemeClr val="accent1"/>
          </a:fillRef>
          <a:effectRef idx="1">
            <a:schemeClr val="accent1"/>
          </a:effectRef>
          <a:fontRef idx="minor">
            <a:schemeClr val="tx1"/>
          </a:fontRef>
        </p:style>
      </p:cxnSp>
      <p:sp>
        <p:nvSpPr>
          <p:cNvPr id="6" name="Slide Number Placeholder 5"/>
          <p:cNvSpPr>
            <a:spLocks noGrp="1"/>
          </p:cNvSpPr>
          <p:nvPr>
            <p:ph type="sldNum" sz="quarter" idx="4"/>
          </p:nvPr>
        </p:nvSpPr>
        <p:spPr>
          <a:xfrm>
            <a:off x="8686800" y="6030300"/>
            <a:ext cx="384048" cy="365125"/>
          </a:xfrm>
          <a:prstGeom prst="rect">
            <a:avLst/>
          </a:prstGeom>
        </p:spPr>
        <p:txBody>
          <a:bodyPr vert="horz" lIns="91440" tIns="45720" rIns="91440" bIns="45720" rtlCol="0" anchor="ctr"/>
          <a:lstStyle>
            <a:lvl1pPr algn="ctr">
              <a:defRPr sz="1200">
                <a:solidFill>
                  <a:schemeClr val="tx1"/>
                </a:solidFill>
                <a:latin typeface="+mj-lt"/>
              </a:defRPr>
            </a:lvl1pPr>
          </a:lstStyle>
          <a:p>
            <a:fld id="{2D80C5C9-96E0-47EC-B500-37C5FE284639}" type="slidenum">
              <a:rPr lang="en-US" smtClean="0"/>
              <a:pPr/>
              <a:t>‹#›</a:t>
            </a:fld>
            <a:endParaRPr lang="en-US" dirty="0"/>
          </a:p>
        </p:txBody>
      </p:sp>
      <p:sp>
        <p:nvSpPr>
          <p:cNvPr id="10" name="TextBox 9"/>
          <p:cNvSpPr txBox="1"/>
          <p:nvPr userDrawn="1"/>
        </p:nvSpPr>
        <p:spPr bwMode="auto">
          <a:xfrm>
            <a:off x="739331" y="6086923"/>
            <a:ext cx="2941715" cy="261610"/>
          </a:xfrm>
          <a:prstGeom prst="rect">
            <a:avLst/>
          </a:prstGeom>
          <a:noFill/>
          <a:ln w="9525">
            <a:noFill/>
            <a:miter lim="800000"/>
            <a:headEnd/>
            <a:tailEnd/>
          </a:ln>
        </p:spPr>
        <p:txBody>
          <a:bodyPr wrap="square" lIns="0" tIns="0" rIns="0" rtlCol="0" anchor="b">
            <a:prstTxWarp prst="textNoShape">
              <a:avLst/>
            </a:prstTxWarp>
            <a:spAutoFit/>
          </a:bodyPr>
          <a:lstStyle/>
          <a:p>
            <a:pPr eaLnBrk="0" hangingPunct="0"/>
            <a:r>
              <a:rPr lang="en-US" sz="1400" i="0" dirty="0" smtClean="0">
                <a:solidFill>
                  <a:schemeClr val="bg1"/>
                </a:solidFill>
                <a:latin typeface="Times New Roman" charset="0"/>
                <a:ea typeface="Times New Roman" charset="0"/>
                <a:cs typeface="Times New Roman" charset="0"/>
              </a:rPr>
              <a:t>U.S. Energy Information Administration</a:t>
            </a:r>
          </a:p>
        </p:txBody>
      </p:sp>
      <p:cxnSp>
        <p:nvCxnSpPr>
          <p:cNvPr id="3" name="Straight Connector 2"/>
          <p:cNvCxnSpPr/>
          <p:nvPr userDrawn="1"/>
        </p:nvCxnSpPr>
        <p:spPr>
          <a:xfrm>
            <a:off x="0" y="5976127"/>
            <a:ext cx="9144000" cy="0"/>
          </a:xfrm>
          <a:prstGeom prst="line">
            <a:avLst/>
          </a:prstGeom>
          <a:ln>
            <a:solidFill>
              <a:schemeClr val="accent1"/>
            </a:solidFill>
          </a:ln>
          <a:effectLst/>
        </p:spPr>
        <p:style>
          <a:lnRef idx="2">
            <a:schemeClr val="accent1"/>
          </a:lnRef>
          <a:fillRef idx="0">
            <a:schemeClr val="accent1"/>
          </a:fillRef>
          <a:effectRef idx="1">
            <a:schemeClr val="accent1"/>
          </a:effectRef>
          <a:fontRef idx="minor">
            <a:schemeClr val="tx1"/>
          </a:fontRef>
        </p:style>
      </p:cxnSp>
      <p:sp>
        <p:nvSpPr>
          <p:cNvPr id="12" name="Oval 11"/>
          <p:cNvSpPr/>
          <p:nvPr userDrawn="1"/>
        </p:nvSpPr>
        <p:spPr>
          <a:xfrm>
            <a:off x="8678068" y="6022392"/>
            <a:ext cx="388030" cy="388030"/>
          </a:xfrm>
          <a:prstGeom prst="ellipse">
            <a:avLst/>
          </a:prstGeom>
          <a:noFill/>
          <a:ln>
            <a:solidFill>
              <a:schemeClr val="accent3"/>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 name="TextBox 12"/>
          <p:cNvSpPr txBox="1"/>
          <p:nvPr userDrawn="1"/>
        </p:nvSpPr>
        <p:spPr>
          <a:xfrm>
            <a:off x="7135379" y="6083930"/>
            <a:ext cx="1469919" cy="292388"/>
          </a:xfrm>
          <a:prstGeom prst="rect">
            <a:avLst/>
          </a:prstGeom>
          <a:noFill/>
        </p:spPr>
        <p:txBody>
          <a:bodyPr wrap="square" rtlCol="0">
            <a:spAutoFit/>
          </a:bodyPr>
          <a:lstStyle/>
          <a:p>
            <a:pPr algn="l"/>
            <a:r>
              <a:rPr lang="en-US" sz="1300" dirty="0" smtClean="0">
                <a:solidFill>
                  <a:schemeClr val="tx1">
                    <a:lumMod val="65000"/>
                    <a:lumOff val="35000"/>
                  </a:schemeClr>
                </a:solidFill>
                <a:latin typeface="+mn-lt"/>
              </a:rPr>
              <a:t>www.eia.gov/ieo</a:t>
            </a:r>
            <a:endParaRPr lang="en-US" sz="1300" dirty="0">
              <a:solidFill>
                <a:schemeClr val="tx1">
                  <a:lumMod val="65000"/>
                  <a:lumOff val="35000"/>
                </a:schemeClr>
              </a:solidFill>
              <a:latin typeface="+mn-lt"/>
            </a:endParaRPr>
          </a:p>
        </p:txBody>
      </p:sp>
      <p:sp>
        <p:nvSpPr>
          <p:cNvPr id="14" name="TextBox 13"/>
          <p:cNvSpPr txBox="1"/>
          <p:nvPr userDrawn="1"/>
        </p:nvSpPr>
        <p:spPr>
          <a:xfrm>
            <a:off x="5954307" y="6077233"/>
            <a:ext cx="1040908" cy="292388"/>
          </a:xfrm>
          <a:prstGeom prst="rect">
            <a:avLst/>
          </a:prstGeom>
          <a:noFill/>
        </p:spPr>
        <p:txBody>
          <a:bodyPr wrap="square" rtlCol="0">
            <a:spAutoFit/>
          </a:bodyPr>
          <a:lstStyle/>
          <a:p>
            <a:pPr algn="r"/>
            <a:r>
              <a:rPr lang="en-US" sz="1300" b="1" dirty="0" smtClean="0">
                <a:solidFill>
                  <a:schemeClr val="accent1"/>
                </a:solidFill>
              </a:rPr>
              <a:t>#</a:t>
            </a:r>
            <a:r>
              <a:rPr lang="en-US" sz="1300" dirty="0" smtClean="0">
                <a:solidFill>
                  <a:schemeClr val="accent1"/>
                </a:solidFill>
              </a:rPr>
              <a:t>IEO2017</a:t>
            </a:r>
            <a:endParaRPr lang="en-US" sz="1300" dirty="0">
              <a:solidFill>
                <a:schemeClr val="accent1"/>
              </a:solidFill>
            </a:endParaRPr>
          </a:p>
        </p:txBody>
      </p:sp>
      <p:cxnSp>
        <p:nvCxnSpPr>
          <p:cNvPr id="15" name="Straight Connector 14"/>
          <p:cNvCxnSpPr/>
          <p:nvPr userDrawn="1"/>
        </p:nvCxnSpPr>
        <p:spPr>
          <a:xfrm>
            <a:off x="7067984" y="6076004"/>
            <a:ext cx="0" cy="282198"/>
          </a:xfrm>
          <a:prstGeom prst="line">
            <a:avLst/>
          </a:prstGeom>
          <a:ln w="19050" cmpd="sng">
            <a:solidFill>
              <a:schemeClr val="bg2">
                <a:lumMod val="25000"/>
                <a:lumOff val="75000"/>
              </a:schemeClr>
            </a:solidFill>
          </a:ln>
          <a:effectLst/>
        </p:spPr>
        <p:style>
          <a:lnRef idx="2">
            <a:schemeClr val="accent1"/>
          </a:lnRef>
          <a:fillRef idx="0">
            <a:schemeClr val="accent1"/>
          </a:fillRef>
          <a:effectRef idx="1">
            <a:schemeClr val="accent1"/>
          </a:effectRef>
          <a:fontRef idx="minor">
            <a:schemeClr val="tx1"/>
          </a:fontRef>
        </p:style>
      </p:cxnSp>
      <p:sp>
        <p:nvSpPr>
          <p:cNvPr id="16" name="TextBox 15"/>
          <p:cNvSpPr txBox="1"/>
          <p:nvPr userDrawn="1"/>
        </p:nvSpPr>
        <p:spPr>
          <a:xfrm>
            <a:off x="228945" y="6084590"/>
            <a:ext cx="3037904" cy="276999"/>
          </a:xfrm>
          <a:prstGeom prst="rect">
            <a:avLst/>
          </a:prstGeom>
          <a:noFill/>
        </p:spPr>
        <p:txBody>
          <a:bodyPr wrap="square" rtlCol="0">
            <a:spAutoFit/>
          </a:bodyPr>
          <a:lstStyle/>
          <a:p>
            <a:pPr algn="l"/>
            <a:r>
              <a:rPr lang="en-US" sz="1200" b="0" dirty="0" smtClean="0">
                <a:solidFill>
                  <a:schemeClr val="tx1">
                    <a:lumMod val="65000"/>
                    <a:lumOff val="35000"/>
                  </a:schemeClr>
                </a:solidFill>
                <a:latin typeface="Times New Roman"/>
                <a:cs typeface="Times New Roman"/>
              </a:rPr>
              <a:t>U.S. Energy</a:t>
            </a:r>
            <a:r>
              <a:rPr lang="en-US" sz="1200" b="0" baseline="0" dirty="0" smtClean="0">
                <a:solidFill>
                  <a:schemeClr val="tx1">
                    <a:lumMod val="65000"/>
                    <a:lumOff val="35000"/>
                  </a:schemeClr>
                </a:solidFill>
                <a:latin typeface="Times New Roman"/>
                <a:cs typeface="Times New Roman"/>
              </a:rPr>
              <a:t> Information Administration</a:t>
            </a:r>
            <a:endParaRPr lang="en-US" sz="1200" b="0" dirty="0">
              <a:solidFill>
                <a:schemeClr val="tx1">
                  <a:lumMod val="65000"/>
                  <a:lumOff val="35000"/>
                </a:schemeClr>
              </a:solidFill>
              <a:latin typeface="Times New Roman"/>
              <a:cs typeface="Times New Roman"/>
            </a:endParaRPr>
          </a:p>
        </p:txBody>
      </p:sp>
      <p:pic>
        <p:nvPicPr>
          <p:cNvPr id="2" name="Picture 1"/>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208979" y="105476"/>
            <a:ext cx="530352" cy="530352"/>
          </a:xfrm>
          <a:prstGeom prst="rect">
            <a:avLst/>
          </a:prstGeom>
        </p:spPr>
      </p:pic>
      <p:pic>
        <p:nvPicPr>
          <p:cNvPr id="4" name="Picture 3"/>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1121424" y="105476"/>
            <a:ext cx="530352" cy="530352"/>
          </a:xfrm>
          <a:prstGeom prst="rect">
            <a:avLst/>
          </a:prstGeom>
        </p:spPr>
      </p:pic>
      <p:pic>
        <p:nvPicPr>
          <p:cNvPr id="5" name="Picture 4"/>
          <p:cNvPicPr>
            <a:picLocks noChangeAspect="1"/>
          </p:cNvPicPr>
          <p:nvPr userDrawn="1"/>
        </p:nvPicPr>
        <p:blipFill>
          <a:blip r:embed="rId15">
            <a:extLst>
              <a:ext uri="{28A0092B-C50C-407E-A947-70E740481C1C}">
                <a14:useLocalDpi xmlns:a14="http://schemas.microsoft.com/office/drawing/2010/main" val="0"/>
              </a:ext>
            </a:extLst>
          </a:blip>
          <a:stretch>
            <a:fillRect/>
          </a:stretch>
        </p:blipFill>
        <p:spPr>
          <a:xfrm>
            <a:off x="2033869" y="105476"/>
            <a:ext cx="530352" cy="530352"/>
          </a:xfrm>
          <a:prstGeom prst="rect">
            <a:avLst/>
          </a:prstGeom>
        </p:spPr>
      </p:pic>
      <p:pic>
        <p:nvPicPr>
          <p:cNvPr id="8" name="Picture 7"/>
          <p:cNvPicPr>
            <a:picLocks noChangeAspect="1"/>
          </p:cNvPicPr>
          <p:nvPr userDrawn="1"/>
        </p:nvPicPr>
        <p:blipFill>
          <a:blip r:embed="rId16">
            <a:extLst>
              <a:ext uri="{28A0092B-C50C-407E-A947-70E740481C1C}">
                <a14:useLocalDpi xmlns:a14="http://schemas.microsoft.com/office/drawing/2010/main" val="0"/>
              </a:ext>
            </a:extLst>
          </a:blip>
          <a:stretch>
            <a:fillRect/>
          </a:stretch>
        </p:blipFill>
        <p:spPr>
          <a:xfrm>
            <a:off x="2946314" y="105476"/>
            <a:ext cx="530352" cy="530352"/>
          </a:xfrm>
          <a:prstGeom prst="rect">
            <a:avLst/>
          </a:prstGeom>
        </p:spPr>
      </p:pic>
      <p:pic>
        <p:nvPicPr>
          <p:cNvPr id="9" name="Picture 8"/>
          <p:cNvPicPr>
            <a:picLocks noChangeAspect="1"/>
          </p:cNvPicPr>
          <p:nvPr userDrawn="1"/>
        </p:nvPicPr>
        <p:blipFill>
          <a:blip r:embed="rId17">
            <a:extLst>
              <a:ext uri="{28A0092B-C50C-407E-A947-70E740481C1C}">
                <a14:useLocalDpi xmlns:a14="http://schemas.microsoft.com/office/drawing/2010/main" val="0"/>
              </a:ext>
            </a:extLst>
          </a:blip>
          <a:stretch>
            <a:fillRect/>
          </a:stretch>
        </p:blipFill>
        <p:spPr>
          <a:xfrm>
            <a:off x="3858759" y="105476"/>
            <a:ext cx="530352" cy="530352"/>
          </a:xfrm>
          <a:prstGeom prst="rect">
            <a:avLst/>
          </a:prstGeom>
        </p:spPr>
      </p:pic>
      <p:pic>
        <p:nvPicPr>
          <p:cNvPr id="11" name="Picture 10"/>
          <p:cNvPicPr>
            <a:picLocks noChangeAspect="1"/>
          </p:cNvPicPr>
          <p:nvPr userDrawn="1"/>
        </p:nvPicPr>
        <p:blipFill>
          <a:blip r:embed="rId18">
            <a:extLst>
              <a:ext uri="{28A0092B-C50C-407E-A947-70E740481C1C}">
                <a14:useLocalDpi xmlns:a14="http://schemas.microsoft.com/office/drawing/2010/main" val="0"/>
              </a:ext>
            </a:extLst>
          </a:blip>
          <a:stretch>
            <a:fillRect/>
          </a:stretch>
        </p:blipFill>
        <p:spPr>
          <a:xfrm>
            <a:off x="4771204" y="105476"/>
            <a:ext cx="530352" cy="530352"/>
          </a:xfrm>
          <a:prstGeom prst="rect">
            <a:avLst/>
          </a:prstGeom>
        </p:spPr>
      </p:pic>
      <p:pic>
        <p:nvPicPr>
          <p:cNvPr id="17" name="Picture 16"/>
          <p:cNvPicPr>
            <a:picLocks noChangeAspect="1"/>
          </p:cNvPicPr>
          <p:nvPr userDrawn="1"/>
        </p:nvPicPr>
        <p:blipFill>
          <a:blip r:embed="rId19">
            <a:extLst>
              <a:ext uri="{28A0092B-C50C-407E-A947-70E740481C1C}">
                <a14:useLocalDpi xmlns:a14="http://schemas.microsoft.com/office/drawing/2010/main" val="0"/>
              </a:ext>
            </a:extLst>
          </a:blip>
          <a:stretch>
            <a:fillRect/>
          </a:stretch>
        </p:blipFill>
        <p:spPr>
          <a:xfrm>
            <a:off x="5683649" y="105476"/>
            <a:ext cx="530352" cy="530352"/>
          </a:xfrm>
          <a:prstGeom prst="rect">
            <a:avLst/>
          </a:prstGeom>
        </p:spPr>
      </p:pic>
      <p:pic>
        <p:nvPicPr>
          <p:cNvPr id="18" name="Picture 17"/>
          <p:cNvPicPr>
            <a:picLocks noChangeAspect="1"/>
          </p:cNvPicPr>
          <p:nvPr userDrawn="1"/>
        </p:nvPicPr>
        <p:blipFill>
          <a:blip r:embed="rId20">
            <a:extLst>
              <a:ext uri="{28A0092B-C50C-407E-A947-70E740481C1C}">
                <a14:useLocalDpi xmlns:a14="http://schemas.microsoft.com/office/drawing/2010/main" val="0"/>
              </a:ext>
            </a:extLst>
          </a:blip>
          <a:stretch>
            <a:fillRect/>
          </a:stretch>
        </p:blipFill>
        <p:spPr>
          <a:xfrm>
            <a:off x="6605027" y="105476"/>
            <a:ext cx="530352" cy="530352"/>
          </a:xfrm>
          <a:prstGeom prst="rect">
            <a:avLst/>
          </a:prstGeom>
        </p:spPr>
      </p:pic>
      <p:pic>
        <p:nvPicPr>
          <p:cNvPr id="19" name="Picture 18"/>
          <p:cNvPicPr>
            <a:picLocks noChangeAspect="1"/>
          </p:cNvPicPr>
          <p:nvPr userDrawn="1"/>
        </p:nvPicPr>
        <p:blipFill>
          <a:blip r:embed="rId21">
            <a:extLst>
              <a:ext uri="{28A0092B-C50C-407E-A947-70E740481C1C}">
                <a14:useLocalDpi xmlns:a14="http://schemas.microsoft.com/office/drawing/2010/main" val="0"/>
              </a:ext>
            </a:extLst>
          </a:blip>
          <a:stretch>
            <a:fillRect/>
          </a:stretch>
        </p:blipFill>
        <p:spPr>
          <a:xfrm>
            <a:off x="7508539" y="105476"/>
            <a:ext cx="530352" cy="530352"/>
          </a:xfrm>
          <a:prstGeom prst="rect">
            <a:avLst/>
          </a:prstGeom>
        </p:spPr>
      </p:pic>
      <p:pic>
        <p:nvPicPr>
          <p:cNvPr id="20" name="Picture 19"/>
          <p:cNvPicPr>
            <a:picLocks noChangeAspect="1"/>
          </p:cNvPicPr>
          <p:nvPr userDrawn="1"/>
        </p:nvPicPr>
        <p:blipFill>
          <a:blip r:embed="rId22">
            <a:extLst>
              <a:ext uri="{28A0092B-C50C-407E-A947-70E740481C1C}">
                <a14:useLocalDpi xmlns:a14="http://schemas.microsoft.com/office/drawing/2010/main" val="0"/>
              </a:ext>
            </a:extLst>
          </a:blip>
          <a:stretch>
            <a:fillRect/>
          </a:stretch>
        </p:blipFill>
        <p:spPr>
          <a:xfrm>
            <a:off x="8420984" y="105476"/>
            <a:ext cx="530352" cy="530352"/>
          </a:xfrm>
          <a:prstGeom prst="rect">
            <a:avLst/>
          </a:prstGeom>
        </p:spPr>
      </p:pic>
    </p:spTree>
  </p:cSld>
  <p:clrMap bg1="lt1" tx1="dk1" bg2="lt2" tx2="dk2" accent1="accent1" accent2="accent2" accent3="accent3" accent4="accent4" accent5="accent5" accent6="accent6" hlink="hlink" folHlink="folHlink"/>
  <p:sldLayoutIdLst>
    <p:sldLayoutId id="2147483679" r:id="rId1"/>
    <p:sldLayoutId id="2147483691" r:id="rId2"/>
    <p:sldLayoutId id="2147483680" r:id="rId3"/>
    <p:sldLayoutId id="2147483690" r:id="rId4"/>
    <p:sldLayoutId id="2147483685" r:id="rId5"/>
    <p:sldLayoutId id="2147483686" r:id="rId6"/>
    <p:sldLayoutId id="2147483687" r:id="rId7"/>
    <p:sldLayoutId id="2147483688" r:id="rId8"/>
    <p:sldLayoutId id="2147483682" r:id="rId9"/>
    <p:sldLayoutId id="2147483689" r:id="rId10"/>
    <p:sldLayoutId id="2147483692" r:id="rId11"/>
  </p:sldLayoutIdLst>
  <p:timing>
    <p:tnLst>
      <p:par>
        <p:cTn id="1" dur="indefinite" restart="never" nodeType="tmRoot"/>
      </p:par>
    </p:tnLst>
  </p:timing>
  <p:hf hdr="0" dt="0"/>
  <p:txStyles>
    <p:titleStyle>
      <a:lvl1pPr algn="l" defTabSz="914400" rtl="0" eaLnBrk="1" latinLnBrk="0" hangingPunct="1">
        <a:spcBef>
          <a:spcPct val="0"/>
        </a:spcBef>
        <a:buNone/>
        <a:defRPr sz="4400" kern="1200">
          <a:solidFill>
            <a:schemeClr val="accent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0.xml"/></Relationships>
</file>

<file path=ppt/slides/_rels/slide2.xml.rels><?xml version="1.0" encoding="UTF-8" standalone="yes"?>
<Relationships xmlns="http://schemas.openxmlformats.org/package/2006/relationships"><Relationship Id="rId8" Type="http://schemas.openxmlformats.org/officeDocument/2006/relationships/slide" Target="slide91.xml"/><Relationship Id="rId3" Type="http://schemas.openxmlformats.org/officeDocument/2006/relationships/slide" Target="slide3.xml"/><Relationship Id="rId7" Type="http://schemas.openxmlformats.org/officeDocument/2006/relationships/slide" Target="slide117.xml"/><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slide" Target="slide75.xml"/><Relationship Id="rId5" Type="http://schemas.openxmlformats.org/officeDocument/2006/relationships/slide" Target="slide47.xml"/><Relationship Id="rId4" Type="http://schemas.openxmlformats.org/officeDocument/2006/relationships/slide" Target="slide31.xml"/><Relationship Id="rId9" Type="http://schemas.openxmlformats.org/officeDocument/2006/relationships/slide" Target="slide105.xml"/></Relationships>
</file>

<file path=ppt/slides/_rels/slide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hyperlink" Target="https://www.eia.gov/outlooks/ieo/" TargetMode="External"/><Relationship Id="rId1" Type="http://schemas.openxmlformats.org/officeDocument/2006/relationships/slideLayout" Target="../slideLayouts/slideLayout1.xml"/><Relationship Id="rId6" Type="http://schemas.openxmlformats.org/officeDocument/2006/relationships/image" Target="../media/image19.png"/><Relationship Id="rId11" Type="http://schemas.openxmlformats.org/officeDocument/2006/relationships/image" Target="../media/image24.png"/><Relationship Id="rId5" Type="http://schemas.openxmlformats.org/officeDocument/2006/relationships/image" Target="../media/image18.png"/><Relationship Id="rId10" Type="http://schemas.openxmlformats.org/officeDocument/2006/relationships/image" Target="../media/image23.png"/><Relationship Id="rId4" Type="http://schemas.openxmlformats.org/officeDocument/2006/relationships/image" Target="../media/image17.png"/><Relationship Id="rId9" Type="http://schemas.openxmlformats.org/officeDocument/2006/relationships/image" Target="../media/image22.png"/></Relationships>
</file>

<file path=ppt/slides/_rels/slide6.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16.png"/><Relationship Id="rId1" Type="http://schemas.openxmlformats.org/officeDocument/2006/relationships/slideLayout" Target="../slideLayouts/slideLayout1.xml"/><Relationship Id="rId6" Type="http://schemas.openxmlformats.org/officeDocument/2006/relationships/image" Target="../media/image20.png"/><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3.png"/></Relationships>
</file>

<file path=ppt/slides/_rels/slide7.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16.png"/><Relationship Id="rId1" Type="http://schemas.openxmlformats.org/officeDocument/2006/relationships/slideLayout" Target="../slideLayouts/slideLayout1.xml"/><Relationship Id="rId6" Type="http://schemas.openxmlformats.org/officeDocument/2006/relationships/image" Target="../media/image20.png"/><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3.png"/></Relationships>
</file>

<file path=ppt/slides/_rels/slide8.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16.png"/><Relationship Id="rId1" Type="http://schemas.openxmlformats.org/officeDocument/2006/relationships/slideLayout" Target="../slideLayouts/slideLayout1.xml"/><Relationship Id="rId6" Type="http://schemas.openxmlformats.org/officeDocument/2006/relationships/image" Target="../media/image20.png"/><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3.png"/></Relationships>
</file>

<file path=ppt/slides/_rels/slide9.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16.png"/><Relationship Id="rId1" Type="http://schemas.openxmlformats.org/officeDocument/2006/relationships/slideLayout" Target="../slideLayouts/slideLayout5.xml"/><Relationship Id="rId6" Type="http://schemas.openxmlformats.org/officeDocument/2006/relationships/image" Target="../media/image20.png"/><Relationship Id="rId11" Type="http://schemas.openxmlformats.org/officeDocument/2006/relationships/chart" Target="../charts/chart1.xml"/><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3.png"/></Relationships>
</file>

<file path=ppt/slides/_rels/slide10.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16.png"/><Relationship Id="rId1" Type="http://schemas.openxmlformats.org/officeDocument/2006/relationships/slideLayout" Target="../slideLayouts/slideLayout1.xml"/><Relationship Id="rId6" Type="http://schemas.openxmlformats.org/officeDocument/2006/relationships/image" Target="../media/image20.png"/><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3.png"/></Relationships>
</file>

<file path=ppt/slides/_rels/slide11.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chart" Target="../charts/chart2.xml"/><Relationship Id="rId1" Type="http://schemas.openxmlformats.org/officeDocument/2006/relationships/slideLayout" Target="../slideLayouts/slideLayout5.xml"/><Relationship Id="rId6" Type="http://schemas.openxmlformats.org/officeDocument/2006/relationships/image" Target="../media/image19.png"/><Relationship Id="rId11" Type="http://schemas.openxmlformats.org/officeDocument/2006/relationships/image" Target="../media/image24.png"/><Relationship Id="rId5" Type="http://schemas.openxmlformats.org/officeDocument/2006/relationships/image" Target="../media/image18.png"/><Relationship Id="rId10" Type="http://schemas.openxmlformats.org/officeDocument/2006/relationships/image" Target="../media/image23.png"/><Relationship Id="rId4" Type="http://schemas.openxmlformats.org/officeDocument/2006/relationships/image" Target="../media/image17.png"/><Relationship Id="rId9" Type="http://schemas.openxmlformats.org/officeDocument/2006/relationships/image" Target="../media/image22.png"/></Relationships>
</file>

<file path=ppt/slides/_rels/slide12.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16.png"/><Relationship Id="rId1" Type="http://schemas.openxmlformats.org/officeDocument/2006/relationships/slideLayout" Target="../slideLayouts/slideLayout1.xml"/><Relationship Id="rId6" Type="http://schemas.openxmlformats.org/officeDocument/2006/relationships/image" Target="../media/image20.png"/><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3.png"/></Relationships>
</file>

<file path=ppt/slides/_rels/slide13.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21.png"/><Relationship Id="rId12" Type="http://schemas.openxmlformats.org/officeDocument/2006/relationships/chart" Target="../charts/chart4.xml"/><Relationship Id="rId2" Type="http://schemas.openxmlformats.org/officeDocument/2006/relationships/image" Target="../media/image16.png"/><Relationship Id="rId1" Type="http://schemas.openxmlformats.org/officeDocument/2006/relationships/slideLayout" Target="../slideLayouts/slideLayout3.xml"/><Relationship Id="rId6" Type="http://schemas.openxmlformats.org/officeDocument/2006/relationships/image" Target="../media/image20.png"/><Relationship Id="rId11" Type="http://schemas.openxmlformats.org/officeDocument/2006/relationships/chart" Target="../charts/chart3.xml"/><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3.png"/></Relationships>
</file>

<file path=ppt/slides/_rels/slide14.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16.png"/><Relationship Id="rId1" Type="http://schemas.openxmlformats.org/officeDocument/2006/relationships/slideLayout" Target="../slideLayouts/slideLayout1.xml"/><Relationship Id="rId6" Type="http://schemas.openxmlformats.org/officeDocument/2006/relationships/image" Target="../media/image20.png"/><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3.png"/></Relationships>
</file>

<file path=ppt/slides/_rels/slide15.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16.png"/><Relationship Id="rId1" Type="http://schemas.openxmlformats.org/officeDocument/2006/relationships/slideLayout" Target="../slideLayouts/slideLayout5.xml"/><Relationship Id="rId6" Type="http://schemas.openxmlformats.org/officeDocument/2006/relationships/image" Target="../media/image20.png"/><Relationship Id="rId11" Type="http://schemas.openxmlformats.org/officeDocument/2006/relationships/chart" Target="../charts/chart5.xml"/><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3.png"/></Relationships>
</file>

<file path=ppt/slides/_rels/slide16.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16.png"/><Relationship Id="rId1" Type="http://schemas.openxmlformats.org/officeDocument/2006/relationships/slideLayout" Target="../slideLayouts/slideLayout1.xml"/><Relationship Id="rId6" Type="http://schemas.openxmlformats.org/officeDocument/2006/relationships/image" Target="../media/image20.png"/><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3.png"/></Relationships>
</file>

<file path=ppt/slides/_rels/slide17.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16.png"/><Relationship Id="rId1" Type="http://schemas.openxmlformats.org/officeDocument/2006/relationships/slideLayout" Target="../slideLayouts/slideLayout5.xml"/><Relationship Id="rId6" Type="http://schemas.openxmlformats.org/officeDocument/2006/relationships/image" Target="../media/image20.png"/><Relationship Id="rId11" Type="http://schemas.openxmlformats.org/officeDocument/2006/relationships/chart" Target="../charts/chart6.xml"/><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3.png"/></Relationships>
</file>

<file path=ppt/slides/_rels/slide18.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16.png"/><Relationship Id="rId1" Type="http://schemas.openxmlformats.org/officeDocument/2006/relationships/slideLayout" Target="../slideLayouts/slideLayout1.xml"/><Relationship Id="rId6" Type="http://schemas.openxmlformats.org/officeDocument/2006/relationships/image" Target="../media/image20.png"/><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3.png"/></Relationships>
</file>

<file path=ppt/slides/_rels/slide19.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16.png"/><Relationship Id="rId1" Type="http://schemas.openxmlformats.org/officeDocument/2006/relationships/slideLayout" Target="../slideLayouts/slideLayout5.xml"/><Relationship Id="rId6" Type="http://schemas.openxmlformats.org/officeDocument/2006/relationships/image" Target="../media/image20.png"/><Relationship Id="rId11" Type="http://schemas.openxmlformats.org/officeDocument/2006/relationships/chart" Target="../charts/chart7.xml"/><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3.png"/></Relationships>
</file>

<file path=ppt/slides/_rels/slide20.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16.png"/><Relationship Id="rId1" Type="http://schemas.openxmlformats.org/officeDocument/2006/relationships/slideLayout" Target="../slideLayouts/slideLayout1.xml"/><Relationship Id="rId6" Type="http://schemas.openxmlformats.org/officeDocument/2006/relationships/image" Target="../media/image20.png"/><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3.png"/></Relationships>
</file>

<file path=ppt/slides/_rels/slide21.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16.png"/><Relationship Id="rId1" Type="http://schemas.openxmlformats.org/officeDocument/2006/relationships/slideLayout" Target="../slideLayouts/slideLayout5.xml"/><Relationship Id="rId6" Type="http://schemas.openxmlformats.org/officeDocument/2006/relationships/image" Target="../media/image20.png"/><Relationship Id="rId11" Type="http://schemas.openxmlformats.org/officeDocument/2006/relationships/chart" Target="../charts/chart8.xml"/><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3.png"/></Relationships>
</file>

<file path=ppt/slides/_rels/slide22.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16.png"/><Relationship Id="rId1" Type="http://schemas.openxmlformats.org/officeDocument/2006/relationships/slideLayout" Target="../slideLayouts/slideLayout1.xml"/><Relationship Id="rId6" Type="http://schemas.openxmlformats.org/officeDocument/2006/relationships/image" Target="../media/image20.png"/><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3.png"/></Relationships>
</file>

<file path=ppt/slides/_rels/slide23.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21.png"/><Relationship Id="rId12" Type="http://schemas.openxmlformats.org/officeDocument/2006/relationships/chart" Target="../charts/chart10.xml"/><Relationship Id="rId2" Type="http://schemas.openxmlformats.org/officeDocument/2006/relationships/image" Target="../media/image16.png"/><Relationship Id="rId1" Type="http://schemas.openxmlformats.org/officeDocument/2006/relationships/slideLayout" Target="../slideLayouts/slideLayout3.xml"/><Relationship Id="rId6" Type="http://schemas.openxmlformats.org/officeDocument/2006/relationships/image" Target="../media/image20.png"/><Relationship Id="rId11" Type="http://schemas.openxmlformats.org/officeDocument/2006/relationships/chart" Target="../charts/chart9.xml"/><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3.png"/></Relationships>
</file>

<file path=ppt/slides/_rels/slide24.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16.png"/><Relationship Id="rId1" Type="http://schemas.openxmlformats.org/officeDocument/2006/relationships/slideLayout" Target="../slideLayouts/slideLayout1.xml"/><Relationship Id="rId6" Type="http://schemas.openxmlformats.org/officeDocument/2006/relationships/image" Target="../media/image20.png"/><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3.png"/></Relationships>
</file>

<file path=ppt/slides/_rels/slide25.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21.png"/><Relationship Id="rId12" Type="http://schemas.openxmlformats.org/officeDocument/2006/relationships/chart" Target="../charts/chart12.xml"/><Relationship Id="rId2" Type="http://schemas.openxmlformats.org/officeDocument/2006/relationships/image" Target="../media/image16.png"/><Relationship Id="rId1" Type="http://schemas.openxmlformats.org/officeDocument/2006/relationships/slideLayout" Target="../slideLayouts/slideLayout3.xml"/><Relationship Id="rId6" Type="http://schemas.openxmlformats.org/officeDocument/2006/relationships/image" Target="../media/image20.png"/><Relationship Id="rId11" Type="http://schemas.openxmlformats.org/officeDocument/2006/relationships/chart" Target="../charts/chart11.xml"/><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3.png"/></Relationships>
</file>

<file path=ppt/slides/_rels/slide26.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16.png"/><Relationship Id="rId1" Type="http://schemas.openxmlformats.org/officeDocument/2006/relationships/slideLayout" Target="../slideLayouts/slideLayout1.xml"/><Relationship Id="rId6" Type="http://schemas.openxmlformats.org/officeDocument/2006/relationships/image" Target="../media/image20.png"/><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3.png"/></Relationships>
</file>

<file path=ppt/slides/_rels/slide27.xml.rels><?xml version="1.0" encoding="UTF-8" standalone="yes"?>
<Relationships xmlns="http://schemas.openxmlformats.org/package/2006/relationships"><Relationship Id="rId8" Type="http://schemas.openxmlformats.org/officeDocument/2006/relationships/image" Target="../media/image22.png"/><Relationship Id="rId13" Type="http://schemas.openxmlformats.org/officeDocument/2006/relationships/chart" Target="../charts/chart15.xml"/><Relationship Id="rId3" Type="http://schemas.openxmlformats.org/officeDocument/2006/relationships/image" Target="../media/image17.png"/><Relationship Id="rId7" Type="http://schemas.openxmlformats.org/officeDocument/2006/relationships/image" Target="../media/image21.png"/><Relationship Id="rId12" Type="http://schemas.openxmlformats.org/officeDocument/2006/relationships/chart" Target="../charts/chart14.xml"/><Relationship Id="rId2" Type="http://schemas.openxmlformats.org/officeDocument/2006/relationships/image" Target="../media/image16.png"/><Relationship Id="rId1" Type="http://schemas.openxmlformats.org/officeDocument/2006/relationships/slideLayout" Target="../slideLayouts/slideLayout1.xml"/><Relationship Id="rId6" Type="http://schemas.openxmlformats.org/officeDocument/2006/relationships/image" Target="../media/image20.png"/><Relationship Id="rId11" Type="http://schemas.openxmlformats.org/officeDocument/2006/relationships/chart" Target="../charts/chart13.xml"/><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3.png"/><Relationship Id="rId14" Type="http://schemas.openxmlformats.org/officeDocument/2006/relationships/chart" Target="../charts/chart16.xml"/></Relationships>
</file>

<file path=ppt/slides/_rels/slide28.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16.png"/><Relationship Id="rId1" Type="http://schemas.openxmlformats.org/officeDocument/2006/relationships/slideLayout" Target="../slideLayouts/slideLayout1.xml"/><Relationship Id="rId6" Type="http://schemas.openxmlformats.org/officeDocument/2006/relationships/image" Target="../media/image20.png"/><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3.png"/></Relationships>
</file>

<file path=ppt/slides/_rels/slide29.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16.png"/><Relationship Id="rId1" Type="http://schemas.openxmlformats.org/officeDocument/2006/relationships/slideLayout" Target="../slideLayouts/slideLayout5.xml"/><Relationship Id="rId6" Type="http://schemas.openxmlformats.org/officeDocument/2006/relationships/image" Target="../media/image20.png"/><Relationship Id="rId11" Type="http://schemas.openxmlformats.org/officeDocument/2006/relationships/chart" Target="../charts/chart17.xml"/><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3.png"/></Relationships>
</file>

<file path=ppt/slides/_rels/slide30.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16.png"/><Relationship Id="rId1" Type="http://schemas.openxmlformats.org/officeDocument/2006/relationships/slideLayout" Target="../slideLayouts/slideLayout1.xml"/><Relationship Id="rId6" Type="http://schemas.openxmlformats.org/officeDocument/2006/relationships/image" Target="../media/image20.png"/><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3.png"/></Relationships>
</file>

<file path=ppt/slides/_rels/slide3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9.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3.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26.png"/><Relationship Id="rId7" Type="http://schemas.openxmlformats.org/officeDocument/2006/relationships/image" Target="../media/image20.png"/><Relationship Id="rId12" Type="http://schemas.openxmlformats.org/officeDocument/2006/relationships/chart" Target="../charts/chart19.xml"/><Relationship Id="rId2" Type="http://schemas.openxmlformats.org/officeDocument/2006/relationships/image" Target="../media/image24.png"/><Relationship Id="rId1" Type="http://schemas.openxmlformats.org/officeDocument/2006/relationships/slideLayout" Target="../slideLayouts/slideLayout3.xml"/><Relationship Id="rId6" Type="http://schemas.openxmlformats.org/officeDocument/2006/relationships/image" Target="../media/image19.png"/><Relationship Id="rId11" Type="http://schemas.openxmlformats.org/officeDocument/2006/relationships/chart" Target="../charts/chart18.xml"/><Relationship Id="rId5" Type="http://schemas.openxmlformats.org/officeDocument/2006/relationships/image" Target="../media/image18.png"/><Relationship Id="rId10" Type="http://schemas.openxmlformats.org/officeDocument/2006/relationships/image" Target="../media/image23.png"/><Relationship Id="rId4" Type="http://schemas.openxmlformats.org/officeDocument/2006/relationships/image" Target="../media/image17.png"/><Relationship Id="rId9" Type="http://schemas.openxmlformats.org/officeDocument/2006/relationships/image" Target="../media/image22.png"/></Relationships>
</file>

<file path=ppt/slides/_rels/slide34.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26.png"/><Relationship Id="rId7" Type="http://schemas.openxmlformats.org/officeDocument/2006/relationships/image" Target="../media/image20.png"/><Relationship Id="rId2" Type="http://schemas.openxmlformats.org/officeDocument/2006/relationships/image" Target="../media/image24.png"/><Relationship Id="rId1" Type="http://schemas.openxmlformats.org/officeDocument/2006/relationships/slideLayout" Target="../slideLayouts/slideLayout1.xml"/><Relationship Id="rId6" Type="http://schemas.openxmlformats.org/officeDocument/2006/relationships/image" Target="../media/image19.png"/><Relationship Id="rId5" Type="http://schemas.openxmlformats.org/officeDocument/2006/relationships/image" Target="../media/image18.png"/><Relationship Id="rId10" Type="http://schemas.openxmlformats.org/officeDocument/2006/relationships/image" Target="../media/image23.png"/><Relationship Id="rId4" Type="http://schemas.openxmlformats.org/officeDocument/2006/relationships/image" Target="../media/image17.png"/><Relationship Id="rId9" Type="http://schemas.openxmlformats.org/officeDocument/2006/relationships/image" Target="../media/image22.png"/></Relationships>
</file>

<file path=ppt/slides/_rels/slide35.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26.png"/><Relationship Id="rId7" Type="http://schemas.openxmlformats.org/officeDocument/2006/relationships/image" Target="../media/image20.png"/><Relationship Id="rId2" Type="http://schemas.openxmlformats.org/officeDocument/2006/relationships/image" Target="../media/image24.png"/><Relationship Id="rId1" Type="http://schemas.openxmlformats.org/officeDocument/2006/relationships/slideLayout" Target="../slideLayouts/slideLayout5.xml"/><Relationship Id="rId6" Type="http://schemas.openxmlformats.org/officeDocument/2006/relationships/image" Target="../media/image19.png"/><Relationship Id="rId11" Type="http://schemas.openxmlformats.org/officeDocument/2006/relationships/chart" Target="../charts/chart20.xml"/><Relationship Id="rId5" Type="http://schemas.openxmlformats.org/officeDocument/2006/relationships/image" Target="../media/image18.png"/><Relationship Id="rId10" Type="http://schemas.openxmlformats.org/officeDocument/2006/relationships/image" Target="../media/image23.png"/><Relationship Id="rId4" Type="http://schemas.openxmlformats.org/officeDocument/2006/relationships/image" Target="../media/image17.png"/><Relationship Id="rId9" Type="http://schemas.openxmlformats.org/officeDocument/2006/relationships/image" Target="../media/image22.png"/></Relationships>
</file>

<file path=ppt/slides/_rels/slide36.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26.png"/><Relationship Id="rId7" Type="http://schemas.openxmlformats.org/officeDocument/2006/relationships/image" Target="../media/image20.png"/><Relationship Id="rId2" Type="http://schemas.openxmlformats.org/officeDocument/2006/relationships/image" Target="../media/image24.png"/><Relationship Id="rId1" Type="http://schemas.openxmlformats.org/officeDocument/2006/relationships/slideLayout" Target="../slideLayouts/slideLayout1.xml"/><Relationship Id="rId6" Type="http://schemas.openxmlformats.org/officeDocument/2006/relationships/image" Target="../media/image19.png"/><Relationship Id="rId5" Type="http://schemas.openxmlformats.org/officeDocument/2006/relationships/image" Target="../media/image18.png"/><Relationship Id="rId10" Type="http://schemas.openxmlformats.org/officeDocument/2006/relationships/image" Target="../media/image23.png"/><Relationship Id="rId4" Type="http://schemas.openxmlformats.org/officeDocument/2006/relationships/image" Target="../media/image17.png"/><Relationship Id="rId9" Type="http://schemas.openxmlformats.org/officeDocument/2006/relationships/image" Target="../media/image22.png"/></Relationships>
</file>

<file path=ppt/slides/_rels/slide37.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26.png"/><Relationship Id="rId7" Type="http://schemas.openxmlformats.org/officeDocument/2006/relationships/image" Target="../media/image20.png"/><Relationship Id="rId2" Type="http://schemas.openxmlformats.org/officeDocument/2006/relationships/image" Target="../media/image24.png"/><Relationship Id="rId1" Type="http://schemas.openxmlformats.org/officeDocument/2006/relationships/slideLayout" Target="../slideLayouts/slideLayout5.xml"/><Relationship Id="rId6" Type="http://schemas.openxmlformats.org/officeDocument/2006/relationships/image" Target="../media/image19.png"/><Relationship Id="rId11" Type="http://schemas.openxmlformats.org/officeDocument/2006/relationships/chart" Target="../charts/chart21.xml"/><Relationship Id="rId5" Type="http://schemas.openxmlformats.org/officeDocument/2006/relationships/image" Target="../media/image18.png"/><Relationship Id="rId10" Type="http://schemas.openxmlformats.org/officeDocument/2006/relationships/image" Target="../media/image23.png"/><Relationship Id="rId4" Type="http://schemas.openxmlformats.org/officeDocument/2006/relationships/image" Target="../media/image17.png"/><Relationship Id="rId9" Type="http://schemas.openxmlformats.org/officeDocument/2006/relationships/image" Target="../media/image22.png"/></Relationships>
</file>

<file path=ppt/slides/_rels/slide38.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26.png"/><Relationship Id="rId7" Type="http://schemas.openxmlformats.org/officeDocument/2006/relationships/image" Target="../media/image20.png"/><Relationship Id="rId2" Type="http://schemas.openxmlformats.org/officeDocument/2006/relationships/image" Target="../media/image24.png"/><Relationship Id="rId1" Type="http://schemas.openxmlformats.org/officeDocument/2006/relationships/slideLayout" Target="../slideLayouts/slideLayout1.xml"/><Relationship Id="rId6" Type="http://schemas.openxmlformats.org/officeDocument/2006/relationships/image" Target="../media/image19.png"/><Relationship Id="rId5" Type="http://schemas.openxmlformats.org/officeDocument/2006/relationships/image" Target="../media/image18.png"/><Relationship Id="rId10" Type="http://schemas.openxmlformats.org/officeDocument/2006/relationships/image" Target="../media/image23.png"/><Relationship Id="rId4" Type="http://schemas.openxmlformats.org/officeDocument/2006/relationships/image" Target="../media/image17.png"/><Relationship Id="rId9" Type="http://schemas.openxmlformats.org/officeDocument/2006/relationships/image" Target="../media/image22.png"/></Relationships>
</file>

<file path=ppt/slides/_rels/slide39.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26.png"/><Relationship Id="rId7" Type="http://schemas.openxmlformats.org/officeDocument/2006/relationships/image" Target="../media/image20.png"/><Relationship Id="rId2" Type="http://schemas.openxmlformats.org/officeDocument/2006/relationships/image" Target="../media/image24.png"/><Relationship Id="rId1" Type="http://schemas.openxmlformats.org/officeDocument/2006/relationships/slideLayout" Target="../slideLayouts/slideLayout5.xml"/><Relationship Id="rId6" Type="http://schemas.openxmlformats.org/officeDocument/2006/relationships/image" Target="../media/image19.png"/><Relationship Id="rId11" Type="http://schemas.openxmlformats.org/officeDocument/2006/relationships/chart" Target="../charts/chart22.xml"/><Relationship Id="rId5" Type="http://schemas.openxmlformats.org/officeDocument/2006/relationships/image" Target="../media/image18.png"/><Relationship Id="rId10" Type="http://schemas.openxmlformats.org/officeDocument/2006/relationships/image" Target="../media/image23.png"/><Relationship Id="rId4" Type="http://schemas.openxmlformats.org/officeDocument/2006/relationships/image" Target="../media/image17.png"/><Relationship Id="rId9" Type="http://schemas.openxmlformats.org/officeDocument/2006/relationships/image" Target="../media/image22.png"/></Relationships>
</file>

<file path=ppt/slides/_rels/slide40.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26.png"/><Relationship Id="rId7" Type="http://schemas.openxmlformats.org/officeDocument/2006/relationships/image" Target="../media/image20.png"/><Relationship Id="rId2" Type="http://schemas.openxmlformats.org/officeDocument/2006/relationships/image" Target="../media/image24.png"/><Relationship Id="rId1" Type="http://schemas.openxmlformats.org/officeDocument/2006/relationships/slideLayout" Target="../slideLayouts/slideLayout1.xml"/><Relationship Id="rId6" Type="http://schemas.openxmlformats.org/officeDocument/2006/relationships/image" Target="../media/image19.png"/><Relationship Id="rId5" Type="http://schemas.openxmlformats.org/officeDocument/2006/relationships/image" Target="../media/image18.png"/><Relationship Id="rId10" Type="http://schemas.openxmlformats.org/officeDocument/2006/relationships/image" Target="../media/image23.png"/><Relationship Id="rId4" Type="http://schemas.openxmlformats.org/officeDocument/2006/relationships/image" Target="../media/image17.png"/><Relationship Id="rId9" Type="http://schemas.openxmlformats.org/officeDocument/2006/relationships/image" Target="../media/image22.png"/></Relationships>
</file>

<file path=ppt/slides/_rels/slide41.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26.png"/><Relationship Id="rId7" Type="http://schemas.openxmlformats.org/officeDocument/2006/relationships/image" Target="../media/image20.png"/><Relationship Id="rId2" Type="http://schemas.openxmlformats.org/officeDocument/2006/relationships/image" Target="../media/image24.png"/><Relationship Id="rId1" Type="http://schemas.openxmlformats.org/officeDocument/2006/relationships/slideLayout" Target="../slideLayouts/slideLayout5.xml"/><Relationship Id="rId6" Type="http://schemas.openxmlformats.org/officeDocument/2006/relationships/image" Target="../media/image19.png"/><Relationship Id="rId11" Type="http://schemas.openxmlformats.org/officeDocument/2006/relationships/chart" Target="../charts/chart23.xml"/><Relationship Id="rId5" Type="http://schemas.openxmlformats.org/officeDocument/2006/relationships/image" Target="../media/image18.png"/><Relationship Id="rId10" Type="http://schemas.openxmlformats.org/officeDocument/2006/relationships/image" Target="../media/image23.png"/><Relationship Id="rId4" Type="http://schemas.openxmlformats.org/officeDocument/2006/relationships/image" Target="../media/image17.png"/><Relationship Id="rId9" Type="http://schemas.openxmlformats.org/officeDocument/2006/relationships/image" Target="../media/image22.png"/></Relationships>
</file>

<file path=ppt/slides/_rels/slide42.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26.png"/><Relationship Id="rId7" Type="http://schemas.openxmlformats.org/officeDocument/2006/relationships/image" Target="../media/image20.png"/><Relationship Id="rId2" Type="http://schemas.openxmlformats.org/officeDocument/2006/relationships/image" Target="../media/image24.png"/><Relationship Id="rId1" Type="http://schemas.openxmlformats.org/officeDocument/2006/relationships/slideLayout" Target="../slideLayouts/slideLayout1.xml"/><Relationship Id="rId6" Type="http://schemas.openxmlformats.org/officeDocument/2006/relationships/image" Target="../media/image19.png"/><Relationship Id="rId5" Type="http://schemas.openxmlformats.org/officeDocument/2006/relationships/image" Target="../media/image18.png"/><Relationship Id="rId10" Type="http://schemas.openxmlformats.org/officeDocument/2006/relationships/image" Target="../media/image23.png"/><Relationship Id="rId4" Type="http://schemas.openxmlformats.org/officeDocument/2006/relationships/image" Target="../media/image17.png"/><Relationship Id="rId9" Type="http://schemas.openxmlformats.org/officeDocument/2006/relationships/image" Target="../media/image22.png"/></Relationships>
</file>

<file path=ppt/slides/_rels/slide43.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26.png"/><Relationship Id="rId7" Type="http://schemas.openxmlformats.org/officeDocument/2006/relationships/image" Target="../media/image20.png"/><Relationship Id="rId2" Type="http://schemas.openxmlformats.org/officeDocument/2006/relationships/image" Target="../media/image24.png"/><Relationship Id="rId1" Type="http://schemas.openxmlformats.org/officeDocument/2006/relationships/slideLayout" Target="../slideLayouts/slideLayout5.xml"/><Relationship Id="rId6" Type="http://schemas.openxmlformats.org/officeDocument/2006/relationships/image" Target="../media/image19.png"/><Relationship Id="rId11" Type="http://schemas.openxmlformats.org/officeDocument/2006/relationships/chart" Target="../charts/chart24.xml"/><Relationship Id="rId5" Type="http://schemas.openxmlformats.org/officeDocument/2006/relationships/image" Target="../media/image18.png"/><Relationship Id="rId10" Type="http://schemas.openxmlformats.org/officeDocument/2006/relationships/image" Target="../media/image23.png"/><Relationship Id="rId4" Type="http://schemas.openxmlformats.org/officeDocument/2006/relationships/image" Target="../media/image17.png"/><Relationship Id="rId9" Type="http://schemas.openxmlformats.org/officeDocument/2006/relationships/image" Target="../media/image22.png"/></Relationships>
</file>

<file path=ppt/slides/_rels/slide44.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26.png"/><Relationship Id="rId7" Type="http://schemas.openxmlformats.org/officeDocument/2006/relationships/image" Target="../media/image20.png"/><Relationship Id="rId2" Type="http://schemas.openxmlformats.org/officeDocument/2006/relationships/image" Target="../media/image24.png"/><Relationship Id="rId1" Type="http://schemas.openxmlformats.org/officeDocument/2006/relationships/slideLayout" Target="../slideLayouts/slideLayout1.xml"/><Relationship Id="rId6" Type="http://schemas.openxmlformats.org/officeDocument/2006/relationships/image" Target="../media/image19.png"/><Relationship Id="rId5" Type="http://schemas.openxmlformats.org/officeDocument/2006/relationships/image" Target="../media/image18.png"/><Relationship Id="rId10" Type="http://schemas.openxmlformats.org/officeDocument/2006/relationships/image" Target="../media/image23.png"/><Relationship Id="rId4" Type="http://schemas.openxmlformats.org/officeDocument/2006/relationships/image" Target="../media/image17.png"/><Relationship Id="rId9" Type="http://schemas.openxmlformats.org/officeDocument/2006/relationships/image" Target="../media/image22.png"/></Relationships>
</file>

<file path=ppt/slides/_rels/slide45.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26.png"/><Relationship Id="rId7" Type="http://schemas.openxmlformats.org/officeDocument/2006/relationships/image" Target="../media/image20.png"/><Relationship Id="rId2" Type="http://schemas.openxmlformats.org/officeDocument/2006/relationships/image" Target="../media/image24.png"/><Relationship Id="rId1" Type="http://schemas.openxmlformats.org/officeDocument/2006/relationships/slideLayout" Target="../slideLayouts/slideLayout5.xml"/><Relationship Id="rId6" Type="http://schemas.openxmlformats.org/officeDocument/2006/relationships/image" Target="../media/image19.png"/><Relationship Id="rId11" Type="http://schemas.openxmlformats.org/officeDocument/2006/relationships/chart" Target="../charts/chart25.xml"/><Relationship Id="rId5" Type="http://schemas.openxmlformats.org/officeDocument/2006/relationships/image" Target="../media/image18.png"/><Relationship Id="rId10" Type="http://schemas.openxmlformats.org/officeDocument/2006/relationships/image" Target="../media/image23.png"/><Relationship Id="rId4" Type="http://schemas.openxmlformats.org/officeDocument/2006/relationships/image" Target="../media/image17.png"/><Relationship Id="rId9" Type="http://schemas.openxmlformats.org/officeDocument/2006/relationships/image" Target="../media/image22.png"/></Relationships>
</file>

<file path=ppt/slides/_rels/slide46.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26.png"/><Relationship Id="rId7" Type="http://schemas.openxmlformats.org/officeDocument/2006/relationships/image" Target="../media/image20.png"/><Relationship Id="rId2" Type="http://schemas.openxmlformats.org/officeDocument/2006/relationships/image" Target="../media/image24.png"/><Relationship Id="rId1" Type="http://schemas.openxmlformats.org/officeDocument/2006/relationships/slideLayout" Target="../slideLayouts/slideLayout1.xml"/><Relationship Id="rId6" Type="http://schemas.openxmlformats.org/officeDocument/2006/relationships/image" Target="../media/image19.png"/><Relationship Id="rId5" Type="http://schemas.openxmlformats.org/officeDocument/2006/relationships/image" Target="../media/image18.png"/><Relationship Id="rId10" Type="http://schemas.openxmlformats.org/officeDocument/2006/relationships/image" Target="../media/image23.png"/><Relationship Id="rId4" Type="http://schemas.openxmlformats.org/officeDocument/2006/relationships/image" Target="../media/image17.png"/><Relationship Id="rId9" Type="http://schemas.openxmlformats.org/officeDocument/2006/relationships/image" Target="../media/image22.png"/></Relationships>
</file>

<file path=ppt/slides/_rels/slide4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9.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49.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6.png"/><Relationship Id="rId7" Type="http://schemas.openxmlformats.org/officeDocument/2006/relationships/image" Target="../media/image21.png"/><Relationship Id="rId2" Type="http://schemas.openxmlformats.org/officeDocument/2006/relationships/image" Target="../media/image24.png"/><Relationship Id="rId1" Type="http://schemas.openxmlformats.org/officeDocument/2006/relationships/slideLayout" Target="../slideLayouts/slideLayout2.xml"/><Relationship Id="rId6" Type="http://schemas.openxmlformats.org/officeDocument/2006/relationships/image" Target="../media/image20.png"/><Relationship Id="rId11" Type="http://schemas.openxmlformats.org/officeDocument/2006/relationships/chart" Target="../charts/chart26.xml"/><Relationship Id="rId5" Type="http://schemas.openxmlformats.org/officeDocument/2006/relationships/image" Target="../media/image19.png"/><Relationship Id="rId10" Type="http://schemas.openxmlformats.org/officeDocument/2006/relationships/image" Target="../media/image26.png"/><Relationship Id="rId4" Type="http://schemas.openxmlformats.org/officeDocument/2006/relationships/image" Target="../media/image18.png"/><Relationship Id="rId9" Type="http://schemas.openxmlformats.org/officeDocument/2006/relationships/image" Target="../media/image23.png"/></Relationships>
</file>

<file path=ppt/slides/_rels/slide50.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6.png"/><Relationship Id="rId7" Type="http://schemas.openxmlformats.org/officeDocument/2006/relationships/image" Target="../media/image21.png"/><Relationship Id="rId2" Type="http://schemas.openxmlformats.org/officeDocument/2006/relationships/image" Target="../media/image24.png"/><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image" Target="../media/image19.png"/><Relationship Id="rId10" Type="http://schemas.openxmlformats.org/officeDocument/2006/relationships/image" Target="../media/image26.png"/><Relationship Id="rId4" Type="http://schemas.openxmlformats.org/officeDocument/2006/relationships/image" Target="../media/image18.png"/><Relationship Id="rId9" Type="http://schemas.openxmlformats.org/officeDocument/2006/relationships/image" Target="../media/image23.png"/></Relationships>
</file>

<file path=ppt/slides/_rels/slide51.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6.png"/><Relationship Id="rId7" Type="http://schemas.openxmlformats.org/officeDocument/2006/relationships/image" Target="../media/image21.png"/><Relationship Id="rId2" Type="http://schemas.openxmlformats.org/officeDocument/2006/relationships/image" Target="../media/image24.png"/><Relationship Id="rId1" Type="http://schemas.openxmlformats.org/officeDocument/2006/relationships/slideLayout" Target="../slideLayouts/slideLayout2.xml"/><Relationship Id="rId6" Type="http://schemas.openxmlformats.org/officeDocument/2006/relationships/image" Target="../media/image20.png"/><Relationship Id="rId11" Type="http://schemas.openxmlformats.org/officeDocument/2006/relationships/chart" Target="../charts/chart27.xml"/><Relationship Id="rId5" Type="http://schemas.openxmlformats.org/officeDocument/2006/relationships/image" Target="../media/image19.png"/><Relationship Id="rId10" Type="http://schemas.openxmlformats.org/officeDocument/2006/relationships/image" Target="../media/image26.png"/><Relationship Id="rId4" Type="http://schemas.openxmlformats.org/officeDocument/2006/relationships/image" Target="../media/image18.png"/><Relationship Id="rId9" Type="http://schemas.openxmlformats.org/officeDocument/2006/relationships/image" Target="../media/image23.png"/></Relationships>
</file>

<file path=ppt/slides/_rels/slide52.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6.png"/><Relationship Id="rId7" Type="http://schemas.openxmlformats.org/officeDocument/2006/relationships/image" Target="../media/image21.png"/><Relationship Id="rId2" Type="http://schemas.openxmlformats.org/officeDocument/2006/relationships/image" Target="../media/image24.png"/><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image" Target="../media/image19.png"/><Relationship Id="rId10" Type="http://schemas.openxmlformats.org/officeDocument/2006/relationships/image" Target="../media/image26.png"/><Relationship Id="rId4" Type="http://schemas.openxmlformats.org/officeDocument/2006/relationships/image" Target="../media/image18.png"/><Relationship Id="rId9" Type="http://schemas.openxmlformats.org/officeDocument/2006/relationships/image" Target="../media/image23.png"/></Relationships>
</file>

<file path=ppt/slides/_rels/slide53.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6.png"/><Relationship Id="rId7" Type="http://schemas.openxmlformats.org/officeDocument/2006/relationships/image" Target="../media/image21.png"/><Relationship Id="rId2" Type="http://schemas.openxmlformats.org/officeDocument/2006/relationships/image" Target="../media/image24.png"/><Relationship Id="rId1" Type="http://schemas.openxmlformats.org/officeDocument/2006/relationships/slideLayout" Target="../slideLayouts/slideLayout2.xml"/><Relationship Id="rId6" Type="http://schemas.openxmlformats.org/officeDocument/2006/relationships/image" Target="../media/image20.png"/><Relationship Id="rId11" Type="http://schemas.openxmlformats.org/officeDocument/2006/relationships/chart" Target="../charts/chart28.xml"/><Relationship Id="rId5" Type="http://schemas.openxmlformats.org/officeDocument/2006/relationships/image" Target="../media/image19.png"/><Relationship Id="rId10" Type="http://schemas.openxmlformats.org/officeDocument/2006/relationships/image" Target="../media/image26.png"/><Relationship Id="rId4" Type="http://schemas.openxmlformats.org/officeDocument/2006/relationships/image" Target="../media/image18.png"/><Relationship Id="rId9" Type="http://schemas.openxmlformats.org/officeDocument/2006/relationships/image" Target="../media/image23.png"/></Relationships>
</file>

<file path=ppt/slides/_rels/slide54.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6.png"/><Relationship Id="rId7" Type="http://schemas.openxmlformats.org/officeDocument/2006/relationships/image" Target="../media/image21.png"/><Relationship Id="rId2" Type="http://schemas.openxmlformats.org/officeDocument/2006/relationships/image" Target="../media/image24.png"/><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image" Target="../media/image19.png"/><Relationship Id="rId10" Type="http://schemas.openxmlformats.org/officeDocument/2006/relationships/image" Target="../media/image26.png"/><Relationship Id="rId4" Type="http://schemas.openxmlformats.org/officeDocument/2006/relationships/image" Target="../media/image18.png"/><Relationship Id="rId9" Type="http://schemas.openxmlformats.org/officeDocument/2006/relationships/image" Target="../media/image23.png"/></Relationships>
</file>

<file path=ppt/slides/_rels/slide55.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6.png"/><Relationship Id="rId7" Type="http://schemas.openxmlformats.org/officeDocument/2006/relationships/image" Target="../media/image21.png"/><Relationship Id="rId2" Type="http://schemas.openxmlformats.org/officeDocument/2006/relationships/image" Target="../media/image24.png"/><Relationship Id="rId1" Type="http://schemas.openxmlformats.org/officeDocument/2006/relationships/slideLayout" Target="../slideLayouts/slideLayout2.xml"/><Relationship Id="rId6" Type="http://schemas.openxmlformats.org/officeDocument/2006/relationships/image" Target="../media/image20.png"/><Relationship Id="rId11" Type="http://schemas.openxmlformats.org/officeDocument/2006/relationships/chart" Target="../charts/chart29.xml"/><Relationship Id="rId5" Type="http://schemas.openxmlformats.org/officeDocument/2006/relationships/image" Target="../media/image19.png"/><Relationship Id="rId10" Type="http://schemas.openxmlformats.org/officeDocument/2006/relationships/image" Target="../media/image26.png"/><Relationship Id="rId4" Type="http://schemas.openxmlformats.org/officeDocument/2006/relationships/image" Target="../media/image18.png"/><Relationship Id="rId9" Type="http://schemas.openxmlformats.org/officeDocument/2006/relationships/image" Target="../media/image23.png"/></Relationships>
</file>

<file path=ppt/slides/_rels/slide56.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6.png"/><Relationship Id="rId7" Type="http://schemas.openxmlformats.org/officeDocument/2006/relationships/image" Target="../media/image21.png"/><Relationship Id="rId2" Type="http://schemas.openxmlformats.org/officeDocument/2006/relationships/image" Target="../media/image24.png"/><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image" Target="../media/image19.png"/><Relationship Id="rId10" Type="http://schemas.openxmlformats.org/officeDocument/2006/relationships/image" Target="../media/image26.png"/><Relationship Id="rId4" Type="http://schemas.openxmlformats.org/officeDocument/2006/relationships/image" Target="../media/image18.png"/><Relationship Id="rId9" Type="http://schemas.openxmlformats.org/officeDocument/2006/relationships/image" Target="../media/image23.png"/></Relationships>
</file>

<file path=ppt/slides/_rels/slide57.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6.png"/><Relationship Id="rId7" Type="http://schemas.openxmlformats.org/officeDocument/2006/relationships/image" Target="../media/image21.png"/><Relationship Id="rId2" Type="http://schemas.openxmlformats.org/officeDocument/2006/relationships/image" Target="../media/image24.png"/><Relationship Id="rId1" Type="http://schemas.openxmlformats.org/officeDocument/2006/relationships/slideLayout" Target="../slideLayouts/slideLayout2.xml"/><Relationship Id="rId6" Type="http://schemas.openxmlformats.org/officeDocument/2006/relationships/image" Target="../media/image20.png"/><Relationship Id="rId11" Type="http://schemas.openxmlformats.org/officeDocument/2006/relationships/chart" Target="../charts/chart30.xml"/><Relationship Id="rId5" Type="http://schemas.openxmlformats.org/officeDocument/2006/relationships/image" Target="../media/image19.png"/><Relationship Id="rId10" Type="http://schemas.openxmlformats.org/officeDocument/2006/relationships/image" Target="../media/image26.png"/><Relationship Id="rId4" Type="http://schemas.openxmlformats.org/officeDocument/2006/relationships/image" Target="../media/image18.png"/><Relationship Id="rId9" Type="http://schemas.openxmlformats.org/officeDocument/2006/relationships/image" Target="../media/image23.png"/></Relationships>
</file>

<file path=ppt/slides/_rels/slide58.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6.png"/><Relationship Id="rId7" Type="http://schemas.openxmlformats.org/officeDocument/2006/relationships/image" Target="../media/image21.png"/><Relationship Id="rId2" Type="http://schemas.openxmlformats.org/officeDocument/2006/relationships/image" Target="../media/image24.png"/><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image" Target="../media/image19.png"/><Relationship Id="rId10" Type="http://schemas.openxmlformats.org/officeDocument/2006/relationships/image" Target="../media/image26.png"/><Relationship Id="rId4" Type="http://schemas.openxmlformats.org/officeDocument/2006/relationships/image" Target="../media/image18.png"/><Relationship Id="rId9" Type="http://schemas.openxmlformats.org/officeDocument/2006/relationships/image" Target="../media/image23.png"/></Relationships>
</file>

<file path=ppt/slides/_rels/slide59.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6.png"/><Relationship Id="rId7" Type="http://schemas.openxmlformats.org/officeDocument/2006/relationships/image" Target="../media/image21.png"/><Relationship Id="rId12" Type="http://schemas.openxmlformats.org/officeDocument/2006/relationships/chart" Target="../charts/chart32.xml"/><Relationship Id="rId2" Type="http://schemas.openxmlformats.org/officeDocument/2006/relationships/image" Target="../media/image24.png"/><Relationship Id="rId1" Type="http://schemas.openxmlformats.org/officeDocument/2006/relationships/slideLayout" Target="../slideLayouts/slideLayout3.xml"/><Relationship Id="rId6" Type="http://schemas.openxmlformats.org/officeDocument/2006/relationships/image" Target="../media/image20.png"/><Relationship Id="rId11" Type="http://schemas.openxmlformats.org/officeDocument/2006/relationships/chart" Target="../charts/chart31.xml"/><Relationship Id="rId5" Type="http://schemas.openxmlformats.org/officeDocument/2006/relationships/image" Target="../media/image19.png"/><Relationship Id="rId10" Type="http://schemas.openxmlformats.org/officeDocument/2006/relationships/image" Target="../media/image26.png"/><Relationship Id="rId4" Type="http://schemas.openxmlformats.org/officeDocument/2006/relationships/image" Target="../media/image18.png"/><Relationship Id="rId9" Type="http://schemas.openxmlformats.org/officeDocument/2006/relationships/image" Target="../media/image23.png"/></Relationships>
</file>

<file path=ppt/slides/_rels/slide60.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6.png"/><Relationship Id="rId7" Type="http://schemas.openxmlformats.org/officeDocument/2006/relationships/image" Target="../media/image21.png"/><Relationship Id="rId2" Type="http://schemas.openxmlformats.org/officeDocument/2006/relationships/image" Target="../media/image24.png"/><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image" Target="../media/image19.png"/><Relationship Id="rId10" Type="http://schemas.openxmlformats.org/officeDocument/2006/relationships/image" Target="../media/image26.png"/><Relationship Id="rId4" Type="http://schemas.openxmlformats.org/officeDocument/2006/relationships/image" Target="../media/image18.png"/><Relationship Id="rId9" Type="http://schemas.openxmlformats.org/officeDocument/2006/relationships/image" Target="../media/image23.png"/></Relationships>
</file>

<file path=ppt/slides/_rels/slide6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9.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63.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7.png"/><Relationship Id="rId7" Type="http://schemas.openxmlformats.org/officeDocument/2006/relationships/image" Target="../media/image22.png"/><Relationship Id="rId2" Type="http://schemas.openxmlformats.org/officeDocument/2006/relationships/image" Target="../media/image16.png"/><Relationship Id="rId1" Type="http://schemas.openxmlformats.org/officeDocument/2006/relationships/slideLayout" Target="../slideLayouts/slideLayout5.xml"/><Relationship Id="rId6" Type="http://schemas.openxmlformats.org/officeDocument/2006/relationships/image" Target="../media/image21.png"/><Relationship Id="rId11" Type="http://schemas.openxmlformats.org/officeDocument/2006/relationships/chart" Target="../charts/chart33.xml"/><Relationship Id="rId5" Type="http://schemas.openxmlformats.org/officeDocument/2006/relationships/image" Target="../media/image20.png"/><Relationship Id="rId10" Type="http://schemas.openxmlformats.org/officeDocument/2006/relationships/image" Target="../media/image24.png"/><Relationship Id="rId4" Type="http://schemas.openxmlformats.org/officeDocument/2006/relationships/image" Target="../media/image19.png"/><Relationship Id="rId9" Type="http://schemas.openxmlformats.org/officeDocument/2006/relationships/image" Target="../media/image26.png"/></Relationships>
</file>

<file path=ppt/slides/_rels/slide64.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7.png"/><Relationship Id="rId7" Type="http://schemas.openxmlformats.org/officeDocument/2006/relationships/image" Target="../media/image22.png"/><Relationship Id="rId2" Type="http://schemas.openxmlformats.org/officeDocument/2006/relationships/image" Target="../media/image16.png"/><Relationship Id="rId1" Type="http://schemas.openxmlformats.org/officeDocument/2006/relationships/slideLayout" Target="../slideLayouts/slideLayout1.xml"/><Relationship Id="rId6" Type="http://schemas.openxmlformats.org/officeDocument/2006/relationships/image" Target="../media/image21.png"/><Relationship Id="rId5" Type="http://schemas.openxmlformats.org/officeDocument/2006/relationships/image" Target="../media/image20.png"/><Relationship Id="rId10" Type="http://schemas.openxmlformats.org/officeDocument/2006/relationships/image" Target="../media/image24.png"/><Relationship Id="rId4" Type="http://schemas.openxmlformats.org/officeDocument/2006/relationships/image" Target="../media/image19.png"/><Relationship Id="rId9" Type="http://schemas.openxmlformats.org/officeDocument/2006/relationships/image" Target="../media/image26.png"/></Relationships>
</file>

<file path=ppt/slides/_rels/slide65.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7.png"/><Relationship Id="rId7" Type="http://schemas.openxmlformats.org/officeDocument/2006/relationships/image" Target="../media/image22.png"/><Relationship Id="rId12" Type="http://schemas.openxmlformats.org/officeDocument/2006/relationships/chart" Target="../charts/chart35.xml"/><Relationship Id="rId2" Type="http://schemas.openxmlformats.org/officeDocument/2006/relationships/image" Target="../media/image16.png"/><Relationship Id="rId1" Type="http://schemas.openxmlformats.org/officeDocument/2006/relationships/slideLayout" Target="../slideLayouts/slideLayout3.xml"/><Relationship Id="rId6" Type="http://schemas.openxmlformats.org/officeDocument/2006/relationships/image" Target="../media/image21.png"/><Relationship Id="rId11" Type="http://schemas.openxmlformats.org/officeDocument/2006/relationships/chart" Target="../charts/chart34.xml"/><Relationship Id="rId5" Type="http://schemas.openxmlformats.org/officeDocument/2006/relationships/image" Target="../media/image20.png"/><Relationship Id="rId10" Type="http://schemas.openxmlformats.org/officeDocument/2006/relationships/image" Target="../media/image24.png"/><Relationship Id="rId4" Type="http://schemas.openxmlformats.org/officeDocument/2006/relationships/image" Target="../media/image19.png"/><Relationship Id="rId9" Type="http://schemas.openxmlformats.org/officeDocument/2006/relationships/image" Target="../media/image26.png"/></Relationships>
</file>

<file path=ppt/slides/_rels/slide66.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7.png"/><Relationship Id="rId7" Type="http://schemas.openxmlformats.org/officeDocument/2006/relationships/image" Target="../media/image22.png"/><Relationship Id="rId2" Type="http://schemas.openxmlformats.org/officeDocument/2006/relationships/image" Target="../media/image16.png"/><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image" Target="../media/image20.png"/><Relationship Id="rId10" Type="http://schemas.openxmlformats.org/officeDocument/2006/relationships/image" Target="../media/image24.png"/><Relationship Id="rId4" Type="http://schemas.openxmlformats.org/officeDocument/2006/relationships/image" Target="../media/image19.png"/><Relationship Id="rId9" Type="http://schemas.openxmlformats.org/officeDocument/2006/relationships/image" Target="../media/image26.png"/></Relationships>
</file>

<file path=ppt/slides/_rels/slide67.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7.png"/><Relationship Id="rId7" Type="http://schemas.openxmlformats.org/officeDocument/2006/relationships/image" Target="../media/image22.png"/><Relationship Id="rId2" Type="http://schemas.openxmlformats.org/officeDocument/2006/relationships/image" Target="../media/image16.png"/><Relationship Id="rId1" Type="http://schemas.openxmlformats.org/officeDocument/2006/relationships/slideLayout" Target="../slideLayouts/slideLayout5.xml"/><Relationship Id="rId6" Type="http://schemas.openxmlformats.org/officeDocument/2006/relationships/image" Target="../media/image21.png"/><Relationship Id="rId11" Type="http://schemas.openxmlformats.org/officeDocument/2006/relationships/chart" Target="../charts/chart36.xml"/><Relationship Id="rId5" Type="http://schemas.openxmlformats.org/officeDocument/2006/relationships/image" Target="../media/image20.png"/><Relationship Id="rId10" Type="http://schemas.openxmlformats.org/officeDocument/2006/relationships/image" Target="../media/image24.png"/><Relationship Id="rId4" Type="http://schemas.openxmlformats.org/officeDocument/2006/relationships/image" Target="../media/image19.png"/><Relationship Id="rId9" Type="http://schemas.openxmlformats.org/officeDocument/2006/relationships/image" Target="../media/image26.png"/></Relationships>
</file>

<file path=ppt/slides/_rels/slide68.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7.png"/><Relationship Id="rId7" Type="http://schemas.openxmlformats.org/officeDocument/2006/relationships/image" Target="../media/image22.png"/><Relationship Id="rId2" Type="http://schemas.openxmlformats.org/officeDocument/2006/relationships/image" Target="../media/image16.png"/><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image" Target="../media/image20.png"/><Relationship Id="rId10" Type="http://schemas.openxmlformats.org/officeDocument/2006/relationships/image" Target="../media/image24.png"/><Relationship Id="rId4" Type="http://schemas.openxmlformats.org/officeDocument/2006/relationships/image" Target="../media/image19.png"/><Relationship Id="rId9" Type="http://schemas.openxmlformats.org/officeDocument/2006/relationships/image" Target="../media/image26.png"/></Relationships>
</file>

<file path=ppt/slides/_rels/slide69.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7.png"/><Relationship Id="rId7" Type="http://schemas.openxmlformats.org/officeDocument/2006/relationships/image" Target="../media/image22.png"/><Relationship Id="rId12" Type="http://schemas.openxmlformats.org/officeDocument/2006/relationships/chart" Target="../charts/chart38.xml"/><Relationship Id="rId2" Type="http://schemas.openxmlformats.org/officeDocument/2006/relationships/image" Target="../media/image16.png"/><Relationship Id="rId1" Type="http://schemas.openxmlformats.org/officeDocument/2006/relationships/slideLayout" Target="../slideLayouts/slideLayout3.xml"/><Relationship Id="rId6" Type="http://schemas.openxmlformats.org/officeDocument/2006/relationships/image" Target="../media/image21.png"/><Relationship Id="rId11" Type="http://schemas.openxmlformats.org/officeDocument/2006/relationships/chart" Target="../charts/chart37.xml"/><Relationship Id="rId5" Type="http://schemas.openxmlformats.org/officeDocument/2006/relationships/image" Target="../media/image20.png"/><Relationship Id="rId10" Type="http://schemas.openxmlformats.org/officeDocument/2006/relationships/image" Target="../media/image24.png"/><Relationship Id="rId4" Type="http://schemas.openxmlformats.org/officeDocument/2006/relationships/image" Target="../media/image19.png"/><Relationship Id="rId9" Type="http://schemas.openxmlformats.org/officeDocument/2006/relationships/image" Target="../media/image26.png"/></Relationships>
</file>

<file path=ppt/slides/_rels/slide70.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7.png"/><Relationship Id="rId7" Type="http://schemas.openxmlformats.org/officeDocument/2006/relationships/image" Target="../media/image22.png"/><Relationship Id="rId2" Type="http://schemas.openxmlformats.org/officeDocument/2006/relationships/image" Target="../media/image16.png"/><Relationship Id="rId1" Type="http://schemas.openxmlformats.org/officeDocument/2006/relationships/slideLayout" Target="../slideLayouts/slideLayout1.xml"/><Relationship Id="rId6" Type="http://schemas.openxmlformats.org/officeDocument/2006/relationships/image" Target="../media/image21.png"/><Relationship Id="rId5" Type="http://schemas.openxmlformats.org/officeDocument/2006/relationships/image" Target="../media/image20.png"/><Relationship Id="rId10" Type="http://schemas.openxmlformats.org/officeDocument/2006/relationships/image" Target="../media/image24.png"/><Relationship Id="rId4" Type="http://schemas.openxmlformats.org/officeDocument/2006/relationships/image" Target="../media/image19.png"/><Relationship Id="rId9" Type="http://schemas.openxmlformats.org/officeDocument/2006/relationships/image" Target="../media/image26.png"/></Relationships>
</file>

<file path=ppt/slides/_rels/slide71.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7.png"/><Relationship Id="rId7" Type="http://schemas.openxmlformats.org/officeDocument/2006/relationships/image" Target="../media/image22.png"/><Relationship Id="rId2" Type="http://schemas.openxmlformats.org/officeDocument/2006/relationships/image" Target="../media/image16.png"/><Relationship Id="rId1" Type="http://schemas.openxmlformats.org/officeDocument/2006/relationships/slideLayout" Target="../slideLayouts/slideLayout5.xml"/><Relationship Id="rId6" Type="http://schemas.openxmlformats.org/officeDocument/2006/relationships/image" Target="../media/image21.png"/><Relationship Id="rId11" Type="http://schemas.openxmlformats.org/officeDocument/2006/relationships/chart" Target="../charts/chart39.xml"/><Relationship Id="rId5" Type="http://schemas.openxmlformats.org/officeDocument/2006/relationships/image" Target="../media/image20.png"/><Relationship Id="rId10" Type="http://schemas.openxmlformats.org/officeDocument/2006/relationships/image" Target="../media/image24.png"/><Relationship Id="rId4" Type="http://schemas.openxmlformats.org/officeDocument/2006/relationships/image" Target="../media/image19.png"/><Relationship Id="rId9" Type="http://schemas.openxmlformats.org/officeDocument/2006/relationships/image" Target="../media/image26.png"/></Relationships>
</file>

<file path=ppt/slides/_rels/slide72.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7.png"/><Relationship Id="rId7" Type="http://schemas.openxmlformats.org/officeDocument/2006/relationships/image" Target="../media/image22.png"/><Relationship Id="rId2" Type="http://schemas.openxmlformats.org/officeDocument/2006/relationships/image" Target="../media/image16.png"/><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image" Target="../media/image20.png"/><Relationship Id="rId10" Type="http://schemas.openxmlformats.org/officeDocument/2006/relationships/image" Target="../media/image24.png"/><Relationship Id="rId4" Type="http://schemas.openxmlformats.org/officeDocument/2006/relationships/image" Target="../media/image19.png"/><Relationship Id="rId9" Type="http://schemas.openxmlformats.org/officeDocument/2006/relationships/image" Target="../media/image26.png"/></Relationships>
</file>

<file path=ppt/slides/_rels/slide73.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7.png"/><Relationship Id="rId7" Type="http://schemas.openxmlformats.org/officeDocument/2006/relationships/image" Target="../media/image22.png"/><Relationship Id="rId12" Type="http://schemas.openxmlformats.org/officeDocument/2006/relationships/chart" Target="../charts/chart41.xml"/><Relationship Id="rId2" Type="http://schemas.openxmlformats.org/officeDocument/2006/relationships/image" Target="../media/image16.png"/><Relationship Id="rId1" Type="http://schemas.openxmlformats.org/officeDocument/2006/relationships/slideLayout" Target="../slideLayouts/slideLayout3.xml"/><Relationship Id="rId6" Type="http://schemas.openxmlformats.org/officeDocument/2006/relationships/image" Target="../media/image21.png"/><Relationship Id="rId11" Type="http://schemas.openxmlformats.org/officeDocument/2006/relationships/chart" Target="../charts/chart40.xml"/><Relationship Id="rId5" Type="http://schemas.openxmlformats.org/officeDocument/2006/relationships/image" Target="../media/image20.png"/><Relationship Id="rId10" Type="http://schemas.openxmlformats.org/officeDocument/2006/relationships/image" Target="../media/image24.png"/><Relationship Id="rId4" Type="http://schemas.openxmlformats.org/officeDocument/2006/relationships/image" Target="../media/image19.png"/><Relationship Id="rId9" Type="http://schemas.openxmlformats.org/officeDocument/2006/relationships/image" Target="../media/image26.png"/></Relationships>
</file>

<file path=ppt/slides/_rels/slide74.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7.png"/><Relationship Id="rId7" Type="http://schemas.openxmlformats.org/officeDocument/2006/relationships/image" Target="../media/image22.png"/><Relationship Id="rId2" Type="http://schemas.openxmlformats.org/officeDocument/2006/relationships/image" Target="../media/image16.png"/><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image" Target="../media/image20.png"/><Relationship Id="rId10" Type="http://schemas.openxmlformats.org/officeDocument/2006/relationships/image" Target="../media/image24.png"/><Relationship Id="rId4" Type="http://schemas.openxmlformats.org/officeDocument/2006/relationships/image" Target="../media/image19.png"/><Relationship Id="rId9" Type="http://schemas.openxmlformats.org/officeDocument/2006/relationships/image" Target="../media/image26.png"/></Relationships>
</file>

<file path=ppt/slides/_rels/slide75.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9.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77.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7.png"/><Relationship Id="rId7" Type="http://schemas.openxmlformats.org/officeDocument/2006/relationships/image" Target="../media/image22.png"/><Relationship Id="rId12" Type="http://schemas.openxmlformats.org/officeDocument/2006/relationships/chart" Target="../charts/chart43.xml"/><Relationship Id="rId2" Type="http://schemas.openxmlformats.org/officeDocument/2006/relationships/image" Target="../media/image16.png"/><Relationship Id="rId1" Type="http://schemas.openxmlformats.org/officeDocument/2006/relationships/slideLayout" Target="../slideLayouts/slideLayout3.xml"/><Relationship Id="rId6" Type="http://schemas.openxmlformats.org/officeDocument/2006/relationships/image" Target="../media/image21.png"/><Relationship Id="rId11" Type="http://schemas.openxmlformats.org/officeDocument/2006/relationships/chart" Target="../charts/chart42.xml"/><Relationship Id="rId5" Type="http://schemas.openxmlformats.org/officeDocument/2006/relationships/image" Target="../media/image20.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6.png"/></Relationships>
</file>

<file path=ppt/slides/_rels/slide78.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7.png"/><Relationship Id="rId7" Type="http://schemas.openxmlformats.org/officeDocument/2006/relationships/image" Target="../media/image22.png"/><Relationship Id="rId2" Type="http://schemas.openxmlformats.org/officeDocument/2006/relationships/image" Target="../media/image16.png"/><Relationship Id="rId1" Type="http://schemas.openxmlformats.org/officeDocument/2006/relationships/slideLayout" Target="../slideLayouts/slideLayout1.xml"/><Relationship Id="rId6" Type="http://schemas.openxmlformats.org/officeDocument/2006/relationships/image" Target="../media/image21.png"/><Relationship Id="rId5" Type="http://schemas.openxmlformats.org/officeDocument/2006/relationships/image" Target="../media/image20.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6.png"/></Relationships>
</file>

<file path=ppt/slides/_rels/slide79.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7.png"/><Relationship Id="rId7" Type="http://schemas.openxmlformats.org/officeDocument/2006/relationships/image" Target="../media/image22.png"/><Relationship Id="rId12" Type="http://schemas.openxmlformats.org/officeDocument/2006/relationships/chart" Target="../charts/chart45.xml"/><Relationship Id="rId2" Type="http://schemas.openxmlformats.org/officeDocument/2006/relationships/image" Target="../media/image16.png"/><Relationship Id="rId1" Type="http://schemas.openxmlformats.org/officeDocument/2006/relationships/slideLayout" Target="../slideLayouts/slideLayout3.xml"/><Relationship Id="rId6" Type="http://schemas.openxmlformats.org/officeDocument/2006/relationships/image" Target="../media/image21.png"/><Relationship Id="rId11" Type="http://schemas.openxmlformats.org/officeDocument/2006/relationships/chart" Target="../charts/chart44.xml"/><Relationship Id="rId5" Type="http://schemas.openxmlformats.org/officeDocument/2006/relationships/image" Target="../media/image20.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6.png"/></Relationships>
</file>

<file path=ppt/slides/_rels/slide80.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7.png"/><Relationship Id="rId7" Type="http://schemas.openxmlformats.org/officeDocument/2006/relationships/image" Target="../media/image22.png"/><Relationship Id="rId2" Type="http://schemas.openxmlformats.org/officeDocument/2006/relationships/image" Target="../media/image16.png"/><Relationship Id="rId1" Type="http://schemas.openxmlformats.org/officeDocument/2006/relationships/slideLayout" Target="../slideLayouts/slideLayout1.xml"/><Relationship Id="rId6" Type="http://schemas.openxmlformats.org/officeDocument/2006/relationships/image" Target="../media/image21.png"/><Relationship Id="rId5" Type="http://schemas.openxmlformats.org/officeDocument/2006/relationships/image" Target="../media/image20.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6.png"/></Relationships>
</file>

<file path=ppt/slides/_rels/slide81.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11.xml"/></Relationships>
</file>

<file path=ppt/slides/_rels/slide82.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7.png"/><Relationship Id="rId7" Type="http://schemas.openxmlformats.org/officeDocument/2006/relationships/image" Target="../media/image22.png"/><Relationship Id="rId2" Type="http://schemas.openxmlformats.org/officeDocument/2006/relationships/image" Target="../media/image16.png"/><Relationship Id="rId1" Type="http://schemas.openxmlformats.org/officeDocument/2006/relationships/slideLayout" Target="../slideLayouts/slideLayout1.xml"/><Relationship Id="rId6" Type="http://schemas.openxmlformats.org/officeDocument/2006/relationships/image" Target="../media/image21.png"/><Relationship Id="rId5" Type="http://schemas.openxmlformats.org/officeDocument/2006/relationships/image" Target="../media/image20.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6.png"/></Relationships>
</file>

<file path=ppt/slides/_rels/slide83.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6.png"/><Relationship Id="rId7" Type="http://schemas.openxmlformats.org/officeDocument/2006/relationships/image" Target="../media/image21.png"/><Relationship Id="rId12" Type="http://schemas.openxmlformats.org/officeDocument/2006/relationships/chart" Target="../charts/chart49.xml"/><Relationship Id="rId2" Type="http://schemas.openxmlformats.org/officeDocument/2006/relationships/chart" Target="../charts/chart48.xml"/><Relationship Id="rId1" Type="http://schemas.openxmlformats.org/officeDocument/2006/relationships/slideLayout" Target="../slideLayouts/slideLayout3.xml"/><Relationship Id="rId6" Type="http://schemas.openxmlformats.org/officeDocument/2006/relationships/image" Target="../media/image20.png"/><Relationship Id="rId11" Type="http://schemas.openxmlformats.org/officeDocument/2006/relationships/image" Target="../media/image24.png"/><Relationship Id="rId5" Type="http://schemas.openxmlformats.org/officeDocument/2006/relationships/image" Target="../media/image18.png"/><Relationship Id="rId10" Type="http://schemas.openxmlformats.org/officeDocument/2006/relationships/image" Target="../media/image26.png"/><Relationship Id="rId4" Type="http://schemas.openxmlformats.org/officeDocument/2006/relationships/image" Target="../media/image17.png"/><Relationship Id="rId9" Type="http://schemas.openxmlformats.org/officeDocument/2006/relationships/image" Target="../media/image23.png"/></Relationships>
</file>

<file path=ppt/slides/_rels/slide84.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7.png"/><Relationship Id="rId7" Type="http://schemas.openxmlformats.org/officeDocument/2006/relationships/image" Target="../media/image22.png"/><Relationship Id="rId2" Type="http://schemas.openxmlformats.org/officeDocument/2006/relationships/image" Target="../media/image16.png"/><Relationship Id="rId1" Type="http://schemas.openxmlformats.org/officeDocument/2006/relationships/slideLayout" Target="../slideLayouts/slideLayout1.xml"/><Relationship Id="rId6" Type="http://schemas.openxmlformats.org/officeDocument/2006/relationships/image" Target="../media/image21.png"/><Relationship Id="rId5" Type="http://schemas.openxmlformats.org/officeDocument/2006/relationships/image" Target="../media/image20.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6.png"/></Relationships>
</file>

<file path=ppt/slides/_rels/slide85.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6.png"/><Relationship Id="rId7" Type="http://schemas.openxmlformats.org/officeDocument/2006/relationships/image" Target="../media/image21.png"/><Relationship Id="rId12" Type="http://schemas.openxmlformats.org/officeDocument/2006/relationships/chart" Target="../charts/chart51.xml"/><Relationship Id="rId2" Type="http://schemas.openxmlformats.org/officeDocument/2006/relationships/chart" Target="../charts/chart50.xml"/><Relationship Id="rId1" Type="http://schemas.openxmlformats.org/officeDocument/2006/relationships/slideLayout" Target="../slideLayouts/slideLayout3.xml"/><Relationship Id="rId6" Type="http://schemas.openxmlformats.org/officeDocument/2006/relationships/image" Target="../media/image20.png"/><Relationship Id="rId11" Type="http://schemas.openxmlformats.org/officeDocument/2006/relationships/image" Target="../media/image24.png"/><Relationship Id="rId5" Type="http://schemas.openxmlformats.org/officeDocument/2006/relationships/image" Target="../media/image18.png"/><Relationship Id="rId10" Type="http://schemas.openxmlformats.org/officeDocument/2006/relationships/image" Target="../media/image26.png"/><Relationship Id="rId4" Type="http://schemas.openxmlformats.org/officeDocument/2006/relationships/image" Target="../media/image17.png"/><Relationship Id="rId9" Type="http://schemas.openxmlformats.org/officeDocument/2006/relationships/image" Target="../media/image23.png"/></Relationships>
</file>

<file path=ppt/slides/_rels/slide86.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7.png"/><Relationship Id="rId7" Type="http://schemas.openxmlformats.org/officeDocument/2006/relationships/image" Target="../media/image22.png"/><Relationship Id="rId2" Type="http://schemas.openxmlformats.org/officeDocument/2006/relationships/image" Target="../media/image16.png"/><Relationship Id="rId1" Type="http://schemas.openxmlformats.org/officeDocument/2006/relationships/slideLayout" Target="../slideLayouts/slideLayout1.xml"/><Relationship Id="rId6" Type="http://schemas.openxmlformats.org/officeDocument/2006/relationships/image" Target="../media/image21.png"/><Relationship Id="rId5" Type="http://schemas.openxmlformats.org/officeDocument/2006/relationships/image" Target="../media/image20.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6.png"/></Relationships>
</file>

<file path=ppt/slides/_rels/slide87.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7.png"/><Relationship Id="rId7" Type="http://schemas.openxmlformats.org/officeDocument/2006/relationships/image" Target="../media/image22.png"/><Relationship Id="rId12" Type="http://schemas.openxmlformats.org/officeDocument/2006/relationships/chart" Target="../charts/chart53.xml"/><Relationship Id="rId2" Type="http://schemas.openxmlformats.org/officeDocument/2006/relationships/image" Target="../media/image16.png"/><Relationship Id="rId1" Type="http://schemas.openxmlformats.org/officeDocument/2006/relationships/slideLayout" Target="../slideLayouts/slideLayout3.xml"/><Relationship Id="rId6" Type="http://schemas.openxmlformats.org/officeDocument/2006/relationships/image" Target="../media/image21.png"/><Relationship Id="rId11" Type="http://schemas.openxmlformats.org/officeDocument/2006/relationships/chart" Target="../charts/chart52.xml"/><Relationship Id="rId5" Type="http://schemas.openxmlformats.org/officeDocument/2006/relationships/image" Target="../media/image20.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6.png"/></Relationships>
</file>

<file path=ppt/slides/_rels/slide88.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7.png"/><Relationship Id="rId7" Type="http://schemas.openxmlformats.org/officeDocument/2006/relationships/image" Target="../media/image22.png"/><Relationship Id="rId2" Type="http://schemas.openxmlformats.org/officeDocument/2006/relationships/image" Target="../media/image16.png"/><Relationship Id="rId1" Type="http://schemas.openxmlformats.org/officeDocument/2006/relationships/slideLayout" Target="../slideLayouts/slideLayout1.xml"/><Relationship Id="rId6" Type="http://schemas.openxmlformats.org/officeDocument/2006/relationships/image" Target="../media/image21.png"/><Relationship Id="rId5" Type="http://schemas.openxmlformats.org/officeDocument/2006/relationships/image" Target="../media/image20.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6.png"/></Relationships>
</file>

<file path=ppt/slides/_rels/slide89.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6.png"/><Relationship Id="rId7" Type="http://schemas.openxmlformats.org/officeDocument/2006/relationships/image" Target="../media/image21.png"/><Relationship Id="rId12" Type="http://schemas.openxmlformats.org/officeDocument/2006/relationships/chart" Target="../charts/chart55.xml"/><Relationship Id="rId2" Type="http://schemas.openxmlformats.org/officeDocument/2006/relationships/chart" Target="../charts/chart54.xml"/><Relationship Id="rId1" Type="http://schemas.openxmlformats.org/officeDocument/2006/relationships/slideLayout" Target="../slideLayouts/slideLayout3.xml"/><Relationship Id="rId6" Type="http://schemas.openxmlformats.org/officeDocument/2006/relationships/image" Target="../media/image20.png"/><Relationship Id="rId11" Type="http://schemas.openxmlformats.org/officeDocument/2006/relationships/image" Target="../media/image24.png"/><Relationship Id="rId5" Type="http://schemas.openxmlformats.org/officeDocument/2006/relationships/image" Target="../media/image18.png"/><Relationship Id="rId10" Type="http://schemas.openxmlformats.org/officeDocument/2006/relationships/image" Target="../media/image26.png"/><Relationship Id="rId4" Type="http://schemas.openxmlformats.org/officeDocument/2006/relationships/image" Target="../media/image17.png"/><Relationship Id="rId9" Type="http://schemas.openxmlformats.org/officeDocument/2006/relationships/image" Target="../media/image23.png"/></Relationships>
</file>

<file path=ppt/slides/_rels/slide90.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7.png"/><Relationship Id="rId7" Type="http://schemas.openxmlformats.org/officeDocument/2006/relationships/image" Target="../media/image22.png"/><Relationship Id="rId2" Type="http://schemas.openxmlformats.org/officeDocument/2006/relationships/image" Target="../media/image16.png"/><Relationship Id="rId1" Type="http://schemas.openxmlformats.org/officeDocument/2006/relationships/slideLayout" Target="../slideLayouts/slideLayout1.xml"/><Relationship Id="rId6" Type="http://schemas.openxmlformats.org/officeDocument/2006/relationships/image" Target="../media/image21.png"/><Relationship Id="rId5" Type="http://schemas.openxmlformats.org/officeDocument/2006/relationships/image" Target="../media/image20.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6.png"/></Relationships>
</file>

<file path=ppt/slides/_rels/slide91.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9.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93.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7.png"/><Relationship Id="rId7" Type="http://schemas.openxmlformats.org/officeDocument/2006/relationships/image" Target="../media/image22.png"/><Relationship Id="rId12" Type="http://schemas.openxmlformats.org/officeDocument/2006/relationships/chart" Target="../charts/chart57.xml"/><Relationship Id="rId2" Type="http://schemas.openxmlformats.org/officeDocument/2006/relationships/image" Target="../media/image16.png"/><Relationship Id="rId1" Type="http://schemas.openxmlformats.org/officeDocument/2006/relationships/slideLayout" Target="../slideLayouts/slideLayout3.xml"/><Relationship Id="rId6" Type="http://schemas.openxmlformats.org/officeDocument/2006/relationships/image" Target="../media/image21.png"/><Relationship Id="rId11" Type="http://schemas.openxmlformats.org/officeDocument/2006/relationships/chart" Target="../charts/chart56.xml"/><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6.png"/></Relationships>
</file>

<file path=ppt/slides/_rels/slide94.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7.png"/><Relationship Id="rId7" Type="http://schemas.openxmlformats.org/officeDocument/2006/relationships/image" Target="../media/image22.png"/><Relationship Id="rId2" Type="http://schemas.openxmlformats.org/officeDocument/2006/relationships/image" Target="../media/image16.png"/><Relationship Id="rId1" Type="http://schemas.openxmlformats.org/officeDocument/2006/relationships/slideLayout" Target="../slideLayouts/slideLayout1.xml"/><Relationship Id="rId6" Type="http://schemas.openxmlformats.org/officeDocument/2006/relationships/image" Target="../media/image21.png"/><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6.png"/></Relationships>
</file>

<file path=ppt/slides/_rels/slide95.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7.png"/><Relationship Id="rId7" Type="http://schemas.openxmlformats.org/officeDocument/2006/relationships/image" Target="../media/image22.png"/><Relationship Id="rId12" Type="http://schemas.openxmlformats.org/officeDocument/2006/relationships/chart" Target="../charts/chart59.xml"/><Relationship Id="rId2" Type="http://schemas.openxmlformats.org/officeDocument/2006/relationships/image" Target="../media/image16.png"/><Relationship Id="rId1" Type="http://schemas.openxmlformats.org/officeDocument/2006/relationships/slideLayout" Target="../slideLayouts/slideLayout3.xml"/><Relationship Id="rId6" Type="http://schemas.openxmlformats.org/officeDocument/2006/relationships/image" Target="../media/image21.png"/><Relationship Id="rId11" Type="http://schemas.openxmlformats.org/officeDocument/2006/relationships/chart" Target="../charts/chart58.xml"/><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6.png"/></Relationships>
</file>

<file path=ppt/slides/_rels/slide96.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7.png"/><Relationship Id="rId7" Type="http://schemas.openxmlformats.org/officeDocument/2006/relationships/image" Target="../media/image22.png"/><Relationship Id="rId2" Type="http://schemas.openxmlformats.org/officeDocument/2006/relationships/image" Target="../media/image16.png"/><Relationship Id="rId1" Type="http://schemas.openxmlformats.org/officeDocument/2006/relationships/slideLayout" Target="../slideLayouts/slideLayout1.xml"/><Relationship Id="rId6" Type="http://schemas.openxmlformats.org/officeDocument/2006/relationships/image" Target="../media/image21.png"/><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6.png"/></Relationships>
</file>

<file path=ppt/slides/_rels/slide97.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7.png"/><Relationship Id="rId7" Type="http://schemas.openxmlformats.org/officeDocument/2006/relationships/image" Target="../media/image22.png"/><Relationship Id="rId12" Type="http://schemas.openxmlformats.org/officeDocument/2006/relationships/chart" Target="../charts/chart61.xml"/><Relationship Id="rId2" Type="http://schemas.openxmlformats.org/officeDocument/2006/relationships/image" Target="../media/image16.png"/><Relationship Id="rId1" Type="http://schemas.openxmlformats.org/officeDocument/2006/relationships/slideLayout" Target="../slideLayouts/slideLayout3.xml"/><Relationship Id="rId6" Type="http://schemas.openxmlformats.org/officeDocument/2006/relationships/image" Target="../media/image21.png"/><Relationship Id="rId11" Type="http://schemas.openxmlformats.org/officeDocument/2006/relationships/chart" Target="../charts/chart60.xml"/><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6.png"/></Relationships>
</file>

<file path=ppt/slides/_rels/slide98.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7.png"/><Relationship Id="rId7" Type="http://schemas.openxmlformats.org/officeDocument/2006/relationships/image" Target="../media/image22.png"/><Relationship Id="rId2" Type="http://schemas.openxmlformats.org/officeDocument/2006/relationships/image" Target="../media/image16.png"/><Relationship Id="rId1" Type="http://schemas.openxmlformats.org/officeDocument/2006/relationships/slideLayout" Target="../slideLayouts/slideLayout1.xml"/><Relationship Id="rId6" Type="http://schemas.openxmlformats.org/officeDocument/2006/relationships/image" Target="../media/image21.png"/><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6.png"/></Relationships>
</file>

<file path=ppt/slides/_rels/slide99.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7.png"/><Relationship Id="rId7" Type="http://schemas.openxmlformats.org/officeDocument/2006/relationships/image" Target="../media/image22.png"/><Relationship Id="rId12" Type="http://schemas.openxmlformats.org/officeDocument/2006/relationships/chart" Target="../charts/chart63.xml"/><Relationship Id="rId2" Type="http://schemas.openxmlformats.org/officeDocument/2006/relationships/image" Target="../media/image16.png"/><Relationship Id="rId1" Type="http://schemas.openxmlformats.org/officeDocument/2006/relationships/slideLayout" Target="../slideLayouts/slideLayout3.xml"/><Relationship Id="rId6" Type="http://schemas.openxmlformats.org/officeDocument/2006/relationships/image" Target="../media/image21.png"/><Relationship Id="rId11" Type="http://schemas.openxmlformats.org/officeDocument/2006/relationships/chart" Target="../charts/chart62.xml"/><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6.png"/></Relationships>
</file>

<file path=ppt/slides/_rels/slide100.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7.png"/><Relationship Id="rId7" Type="http://schemas.openxmlformats.org/officeDocument/2006/relationships/image" Target="../media/image22.png"/><Relationship Id="rId2" Type="http://schemas.openxmlformats.org/officeDocument/2006/relationships/image" Target="../media/image16.png"/><Relationship Id="rId1" Type="http://schemas.openxmlformats.org/officeDocument/2006/relationships/slideLayout" Target="../slideLayouts/slideLayout1.xml"/><Relationship Id="rId6" Type="http://schemas.openxmlformats.org/officeDocument/2006/relationships/image" Target="../media/image21.png"/><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6.png"/></Relationships>
</file>

<file path=ppt/slides/_rels/slide101.xml.rels><?xml version="1.0" encoding="UTF-8" standalone="yes"?>
<Relationships xmlns="http://schemas.openxmlformats.org/package/2006/relationships"><Relationship Id="rId8" Type="http://schemas.openxmlformats.org/officeDocument/2006/relationships/image" Target="../media/image22.png"/><Relationship Id="rId13" Type="http://schemas.openxmlformats.org/officeDocument/2006/relationships/chart" Target="../charts/chart66.xml"/><Relationship Id="rId3" Type="http://schemas.openxmlformats.org/officeDocument/2006/relationships/image" Target="../media/image16.png"/><Relationship Id="rId7" Type="http://schemas.openxmlformats.org/officeDocument/2006/relationships/image" Target="../media/image21.png"/><Relationship Id="rId12" Type="http://schemas.openxmlformats.org/officeDocument/2006/relationships/chart" Target="../charts/chart65.xml"/><Relationship Id="rId2" Type="http://schemas.openxmlformats.org/officeDocument/2006/relationships/chart" Target="../charts/chart64.xml"/><Relationship Id="rId1" Type="http://schemas.openxmlformats.org/officeDocument/2006/relationships/slideLayout" Target="../slideLayouts/slideLayout4.xml"/><Relationship Id="rId6" Type="http://schemas.openxmlformats.org/officeDocument/2006/relationships/image" Target="../media/image19.png"/><Relationship Id="rId11" Type="http://schemas.openxmlformats.org/officeDocument/2006/relationships/image" Target="../media/image24.png"/><Relationship Id="rId5" Type="http://schemas.openxmlformats.org/officeDocument/2006/relationships/image" Target="../media/image18.png"/><Relationship Id="rId10" Type="http://schemas.openxmlformats.org/officeDocument/2006/relationships/image" Target="../media/image26.png"/><Relationship Id="rId4" Type="http://schemas.openxmlformats.org/officeDocument/2006/relationships/image" Target="../media/image17.png"/><Relationship Id="rId9" Type="http://schemas.openxmlformats.org/officeDocument/2006/relationships/image" Target="../media/image23.png"/></Relationships>
</file>

<file path=ppt/slides/_rels/slide102.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7.png"/><Relationship Id="rId7" Type="http://schemas.openxmlformats.org/officeDocument/2006/relationships/image" Target="../media/image22.png"/><Relationship Id="rId2" Type="http://schemas.openxmlformats.org/officeDocument/2006/relationships/image" Target="../media/image16.png"/><Relationship Id="rId1" Type="http://schemas.openxmlformats.org/officeDocument/2006/relationships/slideLayout" Target="../slideLayouts/slideLayout1.xml"/><Relationship Id="rId6" Type="http://schemas.openxmlformats.org/officeDocument/2006/relationships/image" Target="../media/image21.png"/><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6.png"/></Relationships>
</file>

<file path=ppt/slides/_rels/slide103.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7.png"/><Relationship Id="rId7" Type="http://schemas.openxmlformats.org/officeDocument/2006/relationships/image" Target="../media/image22.png"/><Relationship Id="rId12" Type="http://schemas.openxmlformats.org/officeDocument/2006/relationships/chart" Target="../charts/chart68.xml"/><Relationship Id="rId2" Type="http://schemas.openxmlformats.org/officeDocument/2006/relationships/image" Target="../media/image16.png"/><Relationship Id="rId1" Type="http://schemas.openxmlformats.org/officeDocument/2006/relationships/slideLayout" Target="../slideLayouts/slideLayout3.xml"/><Relationship Id="rId6" Type="http://schemas.openxmlformats.org/officeDocument/2006/relationships/image" Target="../media/image21.png"/><Relationship Id="rId11" Type="http://schemas.openxmlformats.org/officeDocument/2006/relationships/chart" Target="../charts/chart67.xml"/><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6.png"/></Relationships>
</file>

<file path=ppt/slides/_rels/slide104.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7.png"/><Relationship Id="rId7" Type="http://schemas.openxmlformats.org/officeDocument/2006/relationships/image" Target="../media/image22.png"/><Relationship Id="rId2" Type="http://schemas.openxmlformats.org/officeDocument/2006/relationships/image" Target="../media/image16.png"/><Relationship Id="rId1" Type="http://schemas.openxmlformats.org/officeDocument/2006/relationships/slideLayout" Target="../slideLayouts/slideLayout1.xml"/><Relationship Id="rId6" Type="http://schemas.openxmlformats.org/officeDocument/2006/relationships/image" Target="../media/image21.png"/><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6.png"/></Relationships>
</file>

<file path=ppt/slides/_rels/slide105.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9.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07.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7.png"/><Relationship Id="rId7" Type="http://schemas.openxmlformats.org/officeDocument/2006/relationships/image" Target="../media/image22.png"/><Relationship Id="rId12" Type="http://schemas.openxmlformats.org/officeDocument/2006/relationships/chart" Target="../charts/chart70.xml"/><Relationship Id="rId2" Type="http://schemas.openxmlformats.org/officeDocument/2006/relationships/image" Target="../media/image16.png"/><Relationship Id="rId1" Type="http://schemas.openxmlformats.org/officeDocument/2006/relationships/slideLayout" Target="../slideLayouts/slideLayout3.xml"/><Relationship Id="rId6" Type="http://schemas.openxmlformats.org/officeDocument/2006/relationships/image" Target="../media/image20.png"/><Relationship Id="rId11" Type="http://schemas.openxmlformats.org/officeDocument/2006/relationships/chart" Target="../charts/chart69.xml"/><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6.png"/></Relationships>
</file>

<file path=ppt/slides/_rels/slide108.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7.png"/><Relationship Id="rId7" Type="http://schemas.openxmlformats.org/officeDocument/2006/relationships/image" Target="../media/image22.png"/><Relationship Id="rId2" Type="http://schemas.openxmlformats.org/officeDocument/2006/relationships/image" Target="../media/image16.png"/><Relationship Id="rId1" Type="http://schemas.openxmlformats.org/officeDocument/2006/relationships/slideLayout" Target="../slideLayouts/slideLayout1.xml"/><Relationship Id="rId6" Type="http://schemas.openxmlformats.org/officeDocument/2006/relationships/image" Target="../media/image20.png"/><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6.png"/></Relationships>
</file>

<file path=ppt/slides/_rels/slide109.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7.png"/><Relationship Id="rId7" Type="http://schemas.openxmlformats.org/officeDocument/2006/relationships/image" Target="../media/image22.png"/><Relationship Id="rId12" Type="http://schemas.openxmlformats.org/officeDocument/2006/relationships/chart" Target="../charts/chart72.xml"/><Relationship Id="rId2" Type="http://schemas.openxmlformats.org/officeDocument/2006/relationships/image" Target="../media/image16.png"/><Relationship Id="rId1" Type="http://schemas.openxmlformats.org/officeDocument/2006/relationships/slideLayout" Target="../slideLayouts/slideLayout3.xml"/><Relationship Id="rId6" Type="http://schemas.openxmlformats.org/officeDocument/2006/relationships/image" Target="../media/image20.png"/><Relationship Id="rId11" Type="http://schemas.openxmlformats.org/officeDocument/2006/relationships/chart" Target="../charts/chart71.xml"/><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6.png"/></Relationships>
</file>

<file path=ppt/slides/_rels/slide110.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7.png"/><Relationship Id="rId7" Type="http://schemas.openxmlformats.org/officeDocument/2006/relationships/image" Target="../media/image22.png"/><Relationship Id="rId2" Type="http://schemas.openxmlformats.org/officeDocument/2006/relationships/image" Target="../media/image16.png"/><Relationship Id="rId1" Type="http://schemas.openxmlformats.org/officeDocument/2006/relationships/slideLayout" Target="../slideLayouts/slideLayout1.xml"/><Relationship Id="rId6" Type="http://schemas.openxmlformats.org/officeDocument/2006/relationships/image" Target="../media/image20.png"/><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6.png"/></Relationships>
</file>

<file path=ppt/slides/_rels/slide111.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7.png"/><Relationship Id="rId7" Type="http://schemas.openxmlformats.org/officeDocument/2006/relationships/image" Target="../media/image22.png"/><Relationship Id="rId12" Type="http://schemas.openxmlformats.org/officeDocument/2006/relationships/chart" Target="../charts/chart74.xml"/><Relationship Id="rId2" Type="http://schemas.openxmlformats.org/officeDocument/2006/relationships/image" Target="../media/image16.png"/><Relationship Id="rId1" Type="http://schemas.openxmlformats.org/officeDocument/2006/relationships/slideLayout" Target="../slideLayouts/slideLayout3.xml"/><Relationship Id="rId6" Type="http://schemas.openxmlformats.org/officeDocument/2006/relationships/image" Target="../media/image20.png"/><Relationship Id="rId11" Type="http://schemas.openxmlformats.org/officeDocument/2006/relationships/chart" Target="../charts/chart73.xml"/><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6.png"/></Relationships>
</file>

<file path=ppt/slides/_rels/slide112.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7.png"/><Relationship Id="rId7" Type="http://schemas.openxmlformats.org/officeDocument/2006/relationships/image" Target="../media/image22.png"/><Relationship Id="rId2" Type="http://schemas.openxmlformats.org/officeDocument/2006/relationships/image" Target="../media/image16.png"/><Relationship Id="rId1" Type="http://schemas.openxmlformats.org/officeDocument/2006/relationships/slideLayout" Target="../slideLayouts/slideLayout1.xml"/><Relationship Id="rId6" Type="http://schemas.openxmlformats.org/officeDocument/2006/relationships/image" Target="../media/image20.png"/><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6.png"/></Relationships>
</file>

<file path=ppt/slides/_rels/slide113.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7.png"/><Relationship Id="rId7" Type="http://schemas.openxmlformats.org/officeDocument/2006/relationships/image" Target="../media/image22.png"/><Relationship Id="rId12" Type="http://schemas.openxmlformats.org/officeDocument/2006/relationships/chart" Target="../charts/chart76.xml"/><Relationship Id="rId2" Type="http://schemas.openxmlformats.org/officeDocument/2006/relationships/image" Target="../media/image16.png"/><Relationship Id="rId1" Type="http://schemas.openxmlformats.org/officeDocument/2006/relationships/slideLayout" Target="../slideLayouts/slideLayout3.xml"/><Relationship Id="rId6" Type="http://schemas.openxmlformats.org/officeDocument/2006/relationships/image" Target="../media/image20.png"/><Relationship Id="rId11" Type="http://schemas.openxmlformats.org/officeDocument/2006/relationships/chart" Target="../charts/chart75.xml"/><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6.png"/></Relationships>
</file>

<file path=ppt/slides/_rels/slide114.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7.png"/><Relationship Id="rId7" Type="http://schemas.openxmlformats.org/officeDocument/2006/relationships/image" Target="../media/image22.png"/><Relationship Id="rId2" Type="http://schemas.openxmlformats.org/officeDocument/2006/relationships/image" Target="../media/image16.png"/><Relationship Id="rId1" Type="http://schemas.openxmlformats.org/officeDocument/2006/relationships/slideLayout" Target="../slideLayouts/slideLayout1.xml"/><Relationship Id="rId6" Type="http://schemas.openxmlformats.org/officeDocument/2006/relationships/image" Target="../media/image20.png"/><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6.png"/></Relationships>
</file>

<file path=ppt/slides/_rels/slide115.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7.png"/><Relationship Id="rId7" Type="http://schemas.openxmlformats.org/officeDocument/2006/relationships/image" Target="../media/image22.png"/><Relationship Id="rId12" Type="http://schemas.openxmlformats.org/officeDocument/2006/relationships/chart" Target="../charts/chart78.xml"/><Relationship Id="rId2" Type="http://schemas.openxmlformats.org/officeDocument/2006/relationships/image" Target="../media/image16.png"/><Relationship Id="rId1" Type="http://schemas.openxmlformats.org/officeDocument/2006/relationships/slideLayout" Target="../slideLayouts/slideLayout3.xml"/><Relationship Id="rId6" Type="http://schemas.openxmlformats.org/officeDocument/2006/relationships/image" Target="../media/image20.png"/><Relationship Id="rId11" Type="http://schemas.openxmlformats.org/officeDocument/2006/relationships/chart" Target="../charts/chart77.xml"/><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6.png"/></Relationships>
</file>

<file path=ppt/slides/_rels/slide116.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7.png"/><Relationship Id="rId7" Type="http://schemas.openxmlformats.org/officeDocument/2006/relationships/image" Target="../media/image22.png"/><Relationship Id="rId2" Type="http://schemas.openxmlformats.org/officeDocument/2006/relationships/image" Target="../media/image16.png"/><Relationship Id="rId1" Type="http://schemas.openxmlformats.org/officeDocument/2006/relationships/slideLayout" Target="../slideLayouts/slideLayout1.xml"/><Relationship Id="rId6" Type="http://schemas.openxmlformats.org/officeDocument/2006/relationships/image" Target="../media/image20.png"/><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6.png"/></Relationships>
</file>

<file path=ppt/slides/_rels/slide117.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9.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19.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chart" Target="../charts/chart79.xml"/><Relationship Id="rId1" Type="http://schemas.openxmlformats.org/officeDocument/2006/relationships/slideLayout" Target="../slideLayouts/slideLayout5.xml"/><Relationship Id="rId6" Type="http://schemas.openxmlformats.org/officeDocument/2006/relationships/image" Target="../media/image19.png"/><Relationship Id="rId11" Type="http://schemas.openxmlformats.org/officeDocument/2006/relationships/image" Target="../media/image24.png"/><Relationship Id="rId5" Type="http://schemas.openxmlformats.org/officeDocument/2006/relationships/image" Target="../media/image18.png"/><Relationship Id="rId10" Type="http://schemas.openxmlformats.org/officeDocument/2006/relationships/image" Target="../media/image26.png"/><Relationship Id="rId4" Type="http://schemas.openxmlformats.org/officeDocument/2006/relationships/image" Target="../media/image17.png"/><Relationship Id="rId9" Type="http://schemas.openxmlformats.org/officeDocument/2006/relationships/image" Target="../media/image23.png"/></Relationships>
</file>

<file path=ppt/slides/_rels/slide120.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16.png"/><Relationship Id="rId1" Type="http://schemas.openxmlformats.org/officeDocument/2006/relationships/slideLayout" Target="../slideLayouts/slideLayout1.xml"/><Relationship Id="rId6" Type="http://schemas.openxmlformats.org/officeDocument/2006/relationships/image" Target="../media/image20.png"/><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6.png"/></Relationships>
</file>

<file path=ppt/slides/_rels/slide121.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chart" Target="../charts/chart80.xml"/><Relationship Id="rId1" Type="http://schemas.openxmlformats.org/officeDocument/2006/relationships/slideLayout" Target="../slideLayouts/slideLayout5.xml"/><Relationship Id="rId6" Type="http://schemas.openxmlformats.org/officeDocument/2006/relationships/image" Target="../media/image19.png"/><Relationship Id="rId11" Type="http://schemas.openxmlformats.org/officeDocument/2006/relationships/image" Target="../media/image24.png"/><Relationship Id="rId5" Type="http://schemas.openxmlformats.org/officeDocument/2006/relationships/image" Target="../media/image18.png"/><Relationship Id="rId10" Type="http://schemas.openxmlformats.org/officeDocument/2006/relationships/image" Target="../media/image26.png"/><Relationship Id="rId4" Type="http://schemas.openxmlformats.org/officeDocument/2006/relationships/image" Target="../media/image17.png"/><Relationship Id="rId9" Type="http://schemas.openxmlformats.org/officeDocument/2006/relationships/image" Target="../media/image23.png"/></Relationships>
</file>

<file path=ppt/slides/_rels/slide122.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16.png"/><Relationship Id="rId1" Type="http://schemas.openxmlformats.org/officeDocument/2006/relationships/slideLayout" Target="../slideLayouts/slideLayout1.xml"/><Relationship Id="rId6" Type="http://schemas.openxmlformats.org/officeDocument/2006/relationships/image" Target="../media/image20.png"/><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6.png"/></Relationships>
</file>

<file path=ppt/slides/_rels/slide123.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chart" Target="../charts/chart81.xml"/><Relationship Id="rId1" Type="http://schemas.openxmlformats.org/officeDocument/2006/relationships/slideLayout" Target="../slideLayouts/slideLayout5.xml"/><Relationship Id="rId6" Type="http://schemas.openxmlformats.org/officeDocument/2006/relationships/image" Target="../media/image19.png"/><Relationship Id="rId11" Type="http://schemas.openxmlformats.org/officeDocument/2006/relationships/image" Target="../media/image24.png"/><Relationship Id="rId5" Type="http://schemas.openxmlformats.org/officeDocument/2006/relationships/image" Target="../media/image18.png"/><Relationship Id="rId10" Type="http://schemas.openxmlformats.org/officeDocument/2006/relationships/image" Target="../media/image26.png"/><Relationship Id="rId4" Type="http://schemas.openxmlformats.org/officeDocument/2006/relationships/image" Target="../media/image17.png"/><Relationship Id="rId9" Type="http://schemas.openxmlformats.org/officeDocument/2006/relationships/image" Target="../media/image23.png"/></Relationships>
</file>

<file path=ppt/slides/_rels/slide124.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16.png"/><Relationship Id="rId1" Type="http://schemas.openxmlformats.org/officeDocument/2006/relationships/slideLayout" Target="../slideLayouts/slideLayout1.xml"/><Relationship Id="rId6" Type="http://schemas.openxmlformats.org/officeDocument/2006/relationships/image" Target="../media/image20.png"/><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6.png"/></Relationships>
</file>

<file path=ppt/slides/_rels/slide125.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16.png"/><Relationship Id="rId1" Type="http://schemas.openxmlformats.org/officeDocument/2006/relationships/slideLayout" Target="../slideLayouts/slideLayout5.xml"/><Relationship Id="rId6" Type="http://schemas.openxmlformats.org/officeDocument/2006/relationships/image" Target="../media/image20.png"/><Relationship Id="rId11" Type="http://schemas.openxmlformats.org/officeDocument/2006/relationships/chart" Target="../charts/chart82.xml"/><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6.png"/></Relationships>
</file>

<file path=ppt/slides/_rels/slide126.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16.png"/><Relationship Id="rId1" Type="http://schemas.openxmlformats.org/officeDocument/2006/relationships/slideLayout" Target="../slideLayouts/slideLayout1.xml"/><Relationship Id="rId6" Type="http://schemas.openxmlformats.org/officeDocument/2006/relationships/image" Target="../media/image20.png"/><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6.png"/></Relationships>
</file>

<file path=ppt/slides/_rels/slide127.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7.png"/><Relationship Id="rId7" Type="http://schemas.openxmlformats.org/officeDocument/2006/relationships/image" Target="../media/image21.png"/><Relationship Id="rId12" Type="http://schemas.openxmlformats.org/officeDocument/2006/relationships/chart" Target="../charts/chart84.xml"/><Relationship Id="rId2" Type="http://schemas.openxmlformats.org/officeDocument/2006/relationships/image" Target="../media/image16.png"/><Relationship Id="rId1" Type="http://schemas.openxmlformats.org/officeDocument/2006/relationships/slideLayout" Target="../slideLayouts/slideLayout3.xml"/><Relationship Id="rId6" Type="http://schemas.openxmlformats.org/officeDocument/2006/relationships/image" Target="../media/image20.png"/><Relationship Id="rId11" Type="http://schemas.openxmlformats.org/officeDocument/2006/relationships/chart" Target="../charts/chart83.xml"/><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6.png"/></Relationships>
</file>

<file path=ppt/slides/_rels/slide128.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16.png"/><Relationship Id="rId1" Type="http://schemas.openxmlformats.org/officeDocument/2006/relationships/slideLayout" Target="../slideLayouts/slideLayout1.xml"/><Relationship Id="rId6" Type="http://schemas.openxmlformats.org/officeDocument/2006/relationships/image" Target="../media/image20.png"/><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6.png"/></Relationships>
</file>

<file path=ppt/slides/_rels/slide129.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7.png"/><Relationship Id="rId7" Type="http://schemas.openxmlformats.org/officeDocument/2006/relationships/image" Target="../media/image21.png"/><Relationship Id="rId12" Type="http://schemas.openxmlformats.org/officeDocument/2006/relationships/chart" Target="../charts/chart86.xml"/><Relationship Id="rId2" Type="http://schemas.openxmlformats.org/officeDocument/2006/relationships/image" Target="../media/image16.png"/><Relationship Id="rId1" Type="http://schemas.openxmlformats.org/officeDocument/2006/relationships/slideLayout" Target="../slideLayouts/slideLayout3.xml"/><Relationship Id="rId6" Type="http://schemas.openxmlformats.org/officeDocument/2006/relationships/image" Target="../media/image20.png"/><Relationship Id="rId11" Type="http://schemas.openxmlformats.org/officeDocument/2006/relationships/chart" Target="../charts/chart85.xml"/><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6.png"/></Relationships>
</file>

<file path=ppt/slides/_rels/slide130.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16.png"/><Relationship Id="rId1" Type="http://schemas.openxmlformats.org/officeDocument/2006/relationships/slideLayout" Target="../slideLayouts/slideLayout1.xml"/><Relationship Id="rId6" Type="http://schemas.openxmlformats.org/officeDocument/2006/relationships/image" Target="../media/image20.png"/><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6.png"/></Relationships>
</file>

<file path=ppt/slides/_rels/slide131.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9.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33.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16.png"/><Relationship Id="rId1" Type="http://schemas.openxmlformats.org/officeDocument/2006/relationships/slideLayout" Target="../slideLayouts/slideLayout5.xml"/><Relationship Id="rId6" Type="http://schemas.openxmlformats.org/officeDocument/2006/relationships/image" Target="../media/image20.png"/><Relationship Id="rId11" Type="http://schemas.openxmlformats.org/officeDocument/2006/relationships/chart" Target="../charts/chart87.xml"/><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6.png"/></Relationships>
</file>

<file path=ppt/slides/_rels/slide134.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16.png"/><Relationship Id="rId1" Type="http://schemas.openxmlformats.org/officeDocument/2006/relationships/slideLayout" Target="../slideLayouts/slideLayout1.xml"/><Relationship Id="rId6" Type="http://schemas.openxmlformats.org/officeDocument/2006/relationships/image" Target="../media/image20.png"/><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6.png"/></Relationships>
</file>

<file path=ppt/slides/_rels/slide135.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16.png"/><Relationship Id="rId1" Type="http://schemas.openxmlformats.org/officeDocument/2006/relationships/slideLayout" Target="../slideLayouts/slideLayout5.xml"/><Relationship Id="rId6" Type="http://schemas.openxmlformats.org/officeDocument/2006/relationships/image" Target="../media/image20.png"/><Relationship Id="rId11" Type="http://schemas.openxmlformats.org/officeDocument/2006/relationships/chart" Target="../charts/chart88.xml"/><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6.png"/></Relationships>
</file>

<file path=ppt/slides/_rels/slide136.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16.png"/><Relationship Id="rId1" Type="http://schemas.openxmlformats.org/officeDocument/2006/relationships/slideLayout" Target="../slideLayouts/slideLayout1.xml"/><Relationship Id="rId6" Type="http://schemas.openxmlformats.org/officeDocument/2006/relationships/image" Target="../media/image20.png"/><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6.png"/></Relationships>
</file>

<file path=ppt/slides/_rels/slide137.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16.png"/><Relationship Id="rId1" Type="http://schemas.openxmlformats.org/officeDocument/2006/relationships/slideLayout" Target="../slideLayouts/slideLayout5.xml"/><Relationship Id="rId6" Type="http://schemas.openxmlformats.org/officeDocument/2006/relationships/image" Target="../media/image20.png"/><Relationship Id="rId11" Type="http://schemas.openxmlformats.org/officeDocument/2006/relationships/chart" Target="../charts/chart89.xml"/><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6.png"/></Relationships>
</file>

<file path=ppt/slides/_rels/slide138.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16.png"/><Relationship Id="rId1" Type="http://schemas.openxmlformats.org/officeDocument/2006/relationships/slideLayout" Target="../slideLayouts/slideLayout1.xml"/><Relationship Id="rId6" Type="http://schemas.openxmlformats.org/officeDocument/2006/relationships/image" Target="../media/image20.png"/><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6.png"/></Relationships>
</file>

<file path=ppt/slides/_rels/slide139.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16.png"/><Relationship Id="rId1" Type="http://schemas.openxmlformats.org/officeDocument/2006/relationships/slideLayout" Target="../slideLayouts/slideLayout2.xml"/><Relationship Id="rId6" Type="http://schemas.openxmlformats.org/officeDocument/2006/relationships/image" Target="../media/image20.png"/><Relationship Id="rId11" Type="http://schemas.openxmlformats.org/officeDocument/2006/relationships/chart" Target="../charts/chart90.xml"/><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6.png"/></Relationships>
</file>

<file path=ppt/slides/_rels/slide140.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16.png"/><Relationship Id="rId1" Type="http://schemas.openxmlformats.org/officeDocument/2006/relationships/slideLayout" Target="../slideLayouts/slideLayout1.xml"/><Relationship Id="rId6" Type="http://schemas.openxmlformats.org/officeDocument/2006/relationships/image" Target="../media/image20.png"/><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6.png"/></Relationships>
</file>

<file path=ppt/slides/_rels/slide141.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16.png"/><Relationship Id="rId1" Type="http://schemas.openxmlformats.org/officeDocument/2006/relationships/slideLayout" Target="../slideLayouts/slideLayout2.xml"/><Relationship Id="rId6" Type="http://schemas.openxmlformats.org/officeDocument/2006/relationships/image" Target="../media/image20.png"/><Relationship Id="rId11" Type="http://schemas.openxmlformats.org/officeDocument/2006/relationships/chart" Target="../charts/chart91.xml"/><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6.png"/></Relationships>
</file>

<file path=ppt/slides/_rels/slide142.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16.png"/><Relationship Id="rId1" Type="http://schemas.openxmlformats.org/officeDocument/2006/relationships/slideLayout" Target="../slideLayouts/slideLayout1.xml"/><Relationship Id="rId6" Type="http://schemas.openxmlformats.org/officeDocument/2006/relationships/image" Target="../media/image20.png"/><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6.png"/></Relationships>
</file>

<file path=ppt/slides/_rels/slide143.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9.xml"/></Relationships>
</file>

<file path=ppt/slides/_rels/slide144.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16.png"/><Relationship Id="rId1" Type="http://schemas.openxmlformats.org/officeDocument/2006/relationships/slideLayout" Target="../slideLayouts/slideLayout3.xml"/><Relationship Id="rId6" Type="http://schemas.openxmlformats.org/officeDocument/2006/relationships/image" Target="../media/image20.png"/><Relationship Id="rId5" Type="http://schemas.openxmlformats.org/officeDocument/2006/relationships/image" Target="../media/image19.png"/><Relationship Id="rId10" Type="http://schemas.openxmlformats.org/officeDocument/2006/relationships/image" Target="../media/image26.png"/><Relationship Id="rId4" Type="http://schemas.openxmlformats.org/officeDocument/2006/relationships/image" Target="../media/image18.png"/><Relationship Id="rId9" Type="http://schemas.openxmlformats.org/officeDocument/2006/relationships/image" Target="../media/image23.png"/></Relationships>
</file>

<file path=ppt/slides/_rels/slide145.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16.png"/><Relationship Id="rId1" Type="http://schemas.openxmlformats.org/officeDocument/2006/relationships/slideLayout" Target="../slideLayouts/slideLayout3.xml"/><Relationship Id="rId6" Type="http://schemas.openxmlformats.org/officeDocument/2006/relationships/image" Target="../media/image20.png"/><Relationship Id="rId5" Type="http://schemas.openxmlformats.org/officeDocument/2006/relationships/image" Target="../media/image19.png"/><Relationship Id="rId10" Type="http://schemas.openxmlformats.org/officeDocument/2006/relationships/image" Target="../media/image26.png"/><Relationship Id="rId4" Type="http://schemas.openxmlformats.org/officeDocument/2006/relationships/image" Target="../media/image18.png"/><Relationship Id="rId9" Type="http://schemas.openxmlformats.org/officeDocument/2006/relationships/image" Target="../media/image23.png"/></Relationships>
</file>

<file path=ppt/slides/_rels/slide146.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16.png"/><Relationship Id="rId1" Type="http://schemas.openxmlformats.org/officeDocument/2006/relationships/slideLayout" Target="../slideLayouts/slideLayout1.xml"/><Relationship Id="rId6" Type="http://schemas.openxmlformats.org/officeDocument/2006/relationships/image" Target="../media/image20.png"/><Relationship Id="rId5" Type="http://schemas.openxmlformats.org/officeDocument/2006/relationships/image" Target="../media/image19.png"/><Relationship Id="rId10" Type="http://schemas.openxmlformats.org/officeDocument/2006/relationships/image" Target="../media/image26.png"/><Relationship Id="rId4" Type="http://schemas.openxmlformats.org/officeDocument/2006/relationships/image" Target="../media/image18.png"/><Relationship Id="rId9" Type="http://schemas.openxmlformats.org/officeDocument/2006/relationships/image" Target="../media/image23.png"/></Relationships>
</file>

<file path=ppt/slides/_rels/slide147.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16.png"/><Relationship Id="rId1" Type="http://schemas.openxmlformats.org/officeDocument/2006/relationships/slideLayout" Target="../slideLayouts/slideLayout1.xml"/><Relationship Id="rId6" Type="http://schemas.openxmlformats.org/officeDocument/2006/relationships/image" Target="../media/image20.png"/><Relationship Id="rId5" Type="http://schemas.openxmlformats.org/officeDocument/2006/relationships/image" Target="../media/image19.png"/><Relationship Id="rId10" Type="http://schemas.openxmlformats.org/officeDocument/2006/relationships/image" Target="../media/image26.png"/><Relationship Id="rId4" Type="http://schemas.openxmlformats.org/officeDocument/2006/relationships/image" Target="../media/image18.png"/><Relationship Id="rId9" Type="http://schemas.openxmlformats.org/officeDocument/2006/relationships/image" Target="../media/image23.png"/></Relationships>
</file>

<file path=ppt/slides/_rels/slide148.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16.png"/><Relationship Id="rId1" Type="http://schemas.openxmlformats.org/officeDocument/2006/relationships/slideLayout" Target="../slideLayouts/slideLayout1.xml"/><Relationship Id="rId6" Type="http://schemas.openxmlformats.org/officeDocument/2006/relationships/image" Target="../media/image20.png"/><Relationship Id="rId5" Type="http://schemas.openxmlformats.org/officeDocument/2006/relationships/image" Target="../media/image19.png"/><Relationship Id="rId10" Type="http://schemas.openxmlformats.org/officeDocument/2006/relationships/image" Target="../media/image26.png"/><Relationship Id="rId4" Type="http://schemas.openxmlformats.org/officeDocument/2006/relationships/image" Target="../media/image18.png"/><Relationship Id="rId9" Type="http://schemas.openxmlformats.org/officeDocument/2006/relationships/image" Target="../media/image23.png"/></Relationships>
</file>

<file path=ppt/slides/_rels/slide149.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16.png"/><Relationship Id="rId1" Type="http://schemas.openxmlformats.org/officeDocument/2006/relationships/slideLayout" Target="../slideLayouts/slideLayout2.xml"/><Relationship Id="rId6" Type="http://schemas.openxmlformats.org/officeDocument/2006/relationships/image" Target="../media/image20.png"/><Relationship Id="rId11" Type="http://schemas.openxmlformats.org/officeDocument/2006/relationships/image" Target="../media/image35.png"/><Relationship Id="rId5" Type="http://schemas.openxmlformats.org/officeDocument/2006/relationships/image" Target="../media/image19.png"/><Relationship Id="rId10" Type="http://schemas.openxmlformats.org/officeDocument/2006/relationships/image" Target="../media/image26.png"/><Relationship Id="rId4" Type="http://schemas.openxmlformats.org/officeDocument/2006/relationships/image" Target="../media/image18.png"/><Relationship Id="rId9" Type="http://schemas.openxmlformats.org/officeDocument/2006/relationships/image" Target="../media/image23.png"/></Relationships>
</file>

<file path=ppt/slides/_rels/slide150.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16.png"/><Relationship Id="rId1" Type="http://schemas.openxmlformats.org/officeDocument/2006/relationships/slideLayout" Target="../slideLayouts/slideLayout2.xml"/><Relationship Id="rId6" Type="http://schemas.openxmlformats.org/officeDocument/2006/relationships/image" Target="../media/image20.png"/><Relationship Id="rId11" Type="http://schemas.openxmlformats.org/officeDocument/2006/relationships/hyperlink" Target="http://www.eia.gov/ieo" TargetMode="External"/><Relationship Id="rId5" Type="http://schemas.openxmlformats.org/officeDocument/2006/relationships/image" Target="../media/image19.png"/><Relationship Id="rId10" Type="http://schemas.openxmlformats.org/officeDocument/2006/relationships/image" Target="../media/image26.png"/><Relationship Id="rId4" Type="http://schemas.openxmlformats.org/officeDocument/2006/relationships/image" Target="../media/image18.png"/><Relationship Id="rId9" Type="http://schemas.openxmlformats.org/officeDocument/2006/relationships/image" Target="../media/image23.png"/></Relationships>
</file>

<file path=ppt/slides/_rels/slide151.xml.rels><?xml version="1.0" encoding="UTF-8" standalone="yes"?>
<Relationships xmlns="http://schemas.openxmlformats.org/package/2006/relationships"><Relationship Id="rId8" Type="http://schemas.openxmlformats.org/officeDocument/2006/relationships/image" Target="../media/image22.png"/><Relationship Id="rId13" Type="http://schemas.openxmlformats.org/officeDocument/2006/relationships/hyperlink" Target="mailto:laura.singer@eia.gov" TargetMode="External"/><Relationship Id="rId18" Type="http://schemas.openxmlformats.org/officeDocument/2006/relationships/hyperlink" Target="mailto:slade.johnson@eia.gov" TargetMode="External"/><Relationship Id="rId3" Type="http://schemas.openxmlformats.org/officeDocument/2006/relationships/image" Target="../media/image17.png"/><Relationship Id="rId21" Type="http://schemas.openxmlformats.org/officeDocument/2006/relationships/hyperlink" Target="mailto:kelly.perl@eia.gov" TargetMode="External"/><Relationship Id="rId7" Type="http://schemas.openxmlformats.org/officeDocument/2006/relationships/image" Target="../media/image21.png"/><Relationship Id="rId12" Type="http://schemas.openxmlformats.org/officeDocument/2006/relationships/hyperlink" Target="mailto:vipin.arora@eia.gov" TargetMode="External"/><Relationship Id="rId17" Type="http://schemas.openxmlformats.org/officeDocument/2006/relationships/hyperlink" Target="mailto:michelle.bowman@eia.gov" TargetMode="External"/><Relationship Id="rId2" Type="http://schemas.openxmlformats.org/officeDocument/2006/relationships/image" Target="../media/image16.png"/><Relationship Id="rId16" Type="http://schemas.openxmlformats.org/officeDocument/2006/relationships/hyperlink" Target="mailto:kenneth.dubin@eia.gov" TargetMode="External"/><Relationship Id="rId20" Type="http://schemas.openxmlformats.org/officeDocument/2006/relationships/hyperlink" Target="mailto:meera.fickling@eia.gov" TargetMode="External"/><Relationship Id="rId1" Type="http://schemas.openxmlformats.org/officeDocument/2006/relationships/slideLayout" Target="../slideLayouts/slideLayout2.xml"/><Relationship Id="rId6" Type="http://schemas.openxmlformats.org/officeDocument/2006/relationships/image" Target="../media/image20.png"/><Relationship Id="rId11" Type="http://schemas.openxmlformats.org/officeDocument/2006/relationships/hyperlink" Target="mailto:linda.doman@eia.gov" TargetMode="External"/><Relationship Id="rId5" Type="http://schemas.openxmlformats.org/officeDocument/2006/relationships/image" Target="../media/image19.png"/><Relationship Id="rId15" Type="http://schemas.openxmlformats.org/officeDocument/2006/relationships/hyperlink" Target="mailto:bonnie.west@eia.gov" TargetMode="External"/><Relationship Id="rId23" Type="http://schemas.openxmlformats.org/officeDocument/2006/relationships/hyperlink" Target="mailto:perry.lindstrom@eia.gov" TargetMode="External"/><Relationship Id="rId10" Type="http://schemas.openxmlformats.org/officeDocument/2006/relationships/image" Target="../media/image26.png"/><Relationship Id="rId19" Type="http://schemas.openxmlformats.org/officeDocument/2006/relationships/hyperlink" Target="mailto:behjat.hojjati@eia.gov" TargetMode="External"/><Relationship Id="rId4" Type="http://schemas.openxmlformats.org/officeDocument/2006/relationships/image" Target="../media/image18.png"/><Relationship Id="rId9" Type="http://schemas.openxmlformats.org/officeDocument/2006/relationships/image" Target="../media/image23.png"/><Relationship Id="rId14" Type="http://schemas.openxmlformats.org/officeDocument/2006/relationships/hyperlink" Target="file:///C:\Users\ldg\AppData\Local\Microsoft\Windows\Temporary%20Internet%20Files\Content.Outlook\G9JZEN7E\victoria.zaretskaya@eia.gov" TargetMode="External"/><Relationship Id="rId22" Type="http://schemas.openxmlformats.org/officeDocument/2006/relationships/hyperlink" Target="mailto:melissa.lynes@eia.gov" TargetMode="External"/></Relationships>
</file>

<file path=ppt/slides/_rels/slide152.xml.rels><?xml version="1.0" encoding="UTF-8" standalone="yes"?>
<Relationships xmlns="http://schemas.openxmlformats.org/package/2006/relationships"><Relationship Id="rId8" Type="http://schemas.openxmlformats.org/officeDocument/2006/relationships/image" Target="../media/image36.jpeg"/><Relationship Id="rId3" Type="http://schemas.openxmlformats.org/officeDocument/2006/relationships/hyperlink" Target="http://www.eia.gov/outlooks/steo" TargetMode="External"/><Relationship Id="rId7" Type="http://schemas.openxmlformats.org/officeDocument/2006/relationships/hyperlink" Target="http://www.eia.gov/todayinenergy" TargetMode="External"/><Relationship Id="rId2" Type="http://schemas.openxmlformats.org/officeDocument/2006/relationships/hyperlink" Target="http://www.eia.gov/" TargetMode="External"/><Relationship Id="rId1" Type="http://schemas.openxmlformats.org/officeDocument/2006/relationships/slideLayout" Target="../slideLayouts/slideLayout1.xml"/><Relationship Id="rId6" Type="http://schemas.openxmlformats.org/officeDocument/2006/relationships/hyperlink" Target="http://www.eia.gov/mer" TargetMode="External"/><Relationship Id="rId5" Type="http://schemas.openxmlformats.org/officeDocument/2006/relationships/hyperlink" Target="http://www.eia.gov/ieo" TargetMode="External"/><Relationship Id="rId4" Type="http://schemas.openxmlformats.org/officeDocument/2006/relationships/hyperlink" Target="http://www.eia.gov/aeo"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6232207" y="5938314"/>
            <a:ext cx="2802430" cy="584776"/>
          </a:xfrm>
          <a:prstGeom prst="rect">
            <a:avLst/>
          </a:prstGeom>
          <a:noFill/>
        </p:spPr>
        <p:txBody>
          <a:bodyPr wrap="square" rtlCol="0">
            <a:spAutoFit/>
          </a:bodyPr>
          <a:lstStyle/>
          <a:p>
            <a:pPr algn="r"/>
            <a:r>
              <a:rPr lang="en-US" sz="1600" dirty="0" smtClean="0"/>
              <a:t>September 14, 2017</a:t>
            </a:r>
            <a:endParaRPr lang="en-US" sz="1600" dirty="0"/>
          </a:p>
          <a:p>
            <a:pPr algn="r"/>
            <a:r>
              <a:rPr lang="en-US" sz="1600" smtClean="0">
                <a:latin typeface="+mn-lt"/>
              </a:rPr>
              <a:t>www.eia.gov/ieo</a:t>
            </a:r>
            <a:endParaRPr lang="en-US" sz="1600" dirty="0">
              <a:latin typeface="+mn-lt"/>
            </a:endParaRP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5900" y="5976874"/>
            <a:ext cx="2485097" cy="507163"/>
          </a:xfrm>
          <a:prstGeom prst="rect">
            <a:avLst/>
          </a:prstGeom>
        </p:spPr>
      </p:pic>
      <p:sp>
        <p:nvSpPr>
          <p:cNvPr id="12" name="TextBox 11"/>
          <p:cNvSpPr txBox="1"/>
          <p:nvPr/>
        </p:nvSpPr>
        <p:spPr>
          <a:xfrm>
            <a:off x="215900" y="566888"/>
            <a:ext cx="8764528" cy="769441"/>
          </a:xfrm>
          <a:prstGeom prst="rect">
            <a:avLst/>
          </a:prstGeom>
          <a:noFill/>
        </p:spPr>
        <p:txBody>
          <a:bodyPr wrap="square" rtlCol="0">
            <a:spAutoFit/>
          </a:bodyPr>
          <a:lstStyle/>
          <a:p>
            <a:r>
              <a:rPr lang="en-US" sz="4400" i="1" dirty="0" smtClean="0">
                <a:solidFill>
                  <a:schemeClr val="accent1"/>
                </a:solidFill>
                <a:latin typeface="+mj-lt"/>
              </a:rPr>
              <a:t>International Energy </a:t>
            </a:r>
            <a:r>
              <a:rPr lang="en-US" sz="4400" i="1" dirty="0">
                <a:solidFill>
                  <a:srgbClr val="0096D7"/>
                </a:solidFill>
                <a:latin typeface="+mj-lt"/>
              </a:rPr>
              <a:t>Outlook </a:t>
            </a:r>
            <a:r>
              <a:rPr lang="en-US" sz="4400" dirty="0" smtClean="0">
                <a:solidFill>
                  <a:srgbClr val="0096D7"/>
                </a:solidFill>
                <a:latin typeface="+mj-lt"/>
              </a:rPr>
              <a:t>2017</a:t>
            </a:r>
            <a:endParaRPr lang="en-US" sz="2800" dirty="0">
              <a:solidFill>
                <a:srgbClr val="0096D7"/>
              </a:solidFill>
              <a:latin typeface="+mj-lt"/>
            </a:endParaRPr>
          </a:p>
        </p:txBody>
      </p:sp>
      <p:cxnSp>
        <p:nvCxnSpPr>
          <p:cNvPr id="13" name="Straight Connector 12"/>
          <p:cNvCxnSpPr/>
          <p:nvPr/>
        </p:nvCxnSpPr>
        <p:spPr bwMode="auto">
          <a:xfrm flipV="1">
            <a:off x="0" y="5707747"/>
            <a:ext cx="9144000" cy="3586"/>
          </a:xfrm>
          <a:prstGeom prst="line">
            <a:avLst/>
          </a:prstGeom>
          <a:solidFill>
            <a:schemeClr val="accent1"/>
          </a:solidFill>
          <a:ln w="38100" cap="flat" cmpd="sng" algn="ctr">
            <a:solidFill>
              <a:srgbClr val="0096D7"/>
            </a:solidFill>
            <a:prstDash val="solid"/>
            <a:round/>
            <a:headEnd type="none" w="med" len="med"/>
            <a:tailEnd type="none" w="med" len="med"/>
          </a:ln>
          <a:effectLst/>
        </p:spPr>
      </p:cxnSp>
      <p:sp>
        <p:nvSpPr>
          <p:cNvPr id="14" name="TextBox 13"/>
          <p:cNvSpPr txBox="1"/>
          <p:nvPr/>
        </p:nvSpPr>
        <p:spPr>
          <a:xfrm>
            <a:off x="3170785" y="6196995"/>
            <a:ext cx="3037904" cy="338554"/>
          </a:xfrm>
          <a:prstGeom prst="rect">
            <a:avLst/>
          </a:prstGeom>
          <a:noFill/>
          <a:ln>
            <a:noFill/>
          </a:ln>
        </p:spPr>
        <p:txBody>
          <a:bodyPr wrap="square" rtlCol="0">
            <a:spAutoFit/>
          </a:bodyPr>
          <a:lstStyle/>
          <a:p>
            <a:pPr algn="ctr"/>
            <a:r>
              <a:rPr lang="en-US" sz="1600" b="1" dirty="0" smtClean="0">
                <a:solidFill>
                  <a:srgbClr val="0096D7"/>
                </a:solidFill>
              </a:rPr>
              <a:t>#</a:t>
            </a:r>
            <a:r>
              <a:rPr lang="en-US" sz="1600" dirty="0">
                <a:solidFill>
                  <a:srgbClr val="0096D7"/>
                </a:solidFill>
              </a:rPr>
              <a:t>I</a:t>
            </a:r>
            <a:r>
              <a:rPr lang="en-US" sz="1600" dirty="0" smtClean="0">
                <a:solidFill>
                  <a:srgbClr val="0096D7"/>
                </a:solidFill>
              </a:rPr>
              <a:t>EO2017</a:t>
            </a:r>
            <a:endParaRPr lang="en-US" sz="1600" dirty="0">
              <a:solidFill>
                <a:srgbClr val="0096D7"/>
              </a:solidFill>
            </a:endParaRPr>
          </a:p>
        </p:txBody>
      </p:sp>
      <p:cxnSp>
        <p:nvCxnSpPr>
          <p:cNvPr id="15" name="Straight Connector 14"/>
          <p:cNvCxnSpPr/>
          <p:nvPr/>
        </p:nvCxnSpPr>
        <p:spPr bwMode="auto">
          <a:xfrm flipV="1">
            <a:off x="0" y="1524390"/>
            <a:ext cx="9144000" cy="3586"/>
          </a:xfrm>
          <a:prstGeom prst="line">
            <a:avLst/>
          </a:prstGeom>
          <a:solidFill>
            <a:schemeClr val="accent1"/>
          </a:solidFill>
          <a:ln w="38100" cap="flat" cmpd="sng" algn="ctr">
            <a:solidFill>
              <a:srgbClr val="0096D7"/>
            </a:solidFill>
            <a:prstDash val="solid"/>
            <a:round/>
            <a:headEnd type="none" w="med" len="med"/>
            <a:tailEnd type="none" w="med" len="med"/>
          </a:ln>
          <a:effectLst/>
        </p:spPr>
      </p:cxnSp>
      <p:pic>
        <p:nvPicPr>
          <p:cNvPr id="16" name="Picture 1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1539325"/>
            <a:ext cx="9167425" cy="4161226"/>
          </a:xfrm>
          <a:prstGeom prst="rect">
            <a:avLst/>
          </a:prstGeom>
        </p:spPr>
      </p:pic>
    </p:spTree>
    <p:extLst>
      <p:ext uri="{BB962C8B-B14F-4D97-AF65-F5344CB8AC3E}">
        <p14:creationId xmlns:p14="http://schemas.microsoft.com/office/powerpoint/2010/main" val="109690037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4"/>
          </p:nvPr>
        </p:nvSpPr>
        <p:spPr>
          <a:xfrm>
            <a:off x="8686800" y="6030300"/>
            <a:ext cx="384048" cy="365125"/>
          </a:xfrm>
        </p:spPr>
        <p:txBody>
          <a:bodyPr/>
          <a:lstStyle/>
          <a:p>
            <a:fld id="{2D80C5C9-96E0-47EC-B500-37C5FE284639}" type="slidenum">
              <a:rPr lang="en-US" smtClean="0"/>
              <a:pPr/>
              <a:t>2</a:t>
            </a:fld>
            <a:endParaRPr lang="en-US" dirty="0"/>
          </a:p>
        </p:txBody>
      </p:sp>
      <p:sp>
        <p:nvSpPr>
          <p:cNvPr id="6" name="Text Placeholder 5"/>
          <p:cNvSpPr>
            <a:spLocks noGrp="1"/>
          </p:cNvSpPr>
          <p:nvPr>
            <p:ph type="body" sz="quarter" idx="12"/>
          </p:nvPr>
        </p:nvSpPr>
        <p:spPr>
          <a:xfrm>
            <a:off x="231820" y="1689100"/>
            <a:ext cx="8839028" cy="4487863"/>
          </a:xfrm>
        </p:spPr>
        <p:txBody>
          <a:bodyPr numCol="1"/>
          <a:lstStyle/>
          <a:p>
            <a:pPr marL="0" indent="0">
              <a:lnSpc>
                <a:spcPct val="200000"/>
              </a:lnSpc>
              <a:buNone/>
              <a:tabLst>
                <a:tab pos="8345488" algn="l"/>
              </a:tabLst>
            </a:pPr>
            <a:r>
              <a:rPr lang="en-US" dirty="0" smtClean="0">
                <a:hlinkClick r:id="rId3" action="ppaction://hlinksldjump"/>
              </a:rPr>
              <a:t>Overview	</a:t>
            </a:r>
            <a:r>
              <a:rPr lang="en-US" u="sng" dirty="0">
                <a:solidFill>
                  <a:schemeClr val="accent1"/>
                </a:solidFill>
              </a:rPr>
              <a:t>3</a:t>
            </a:r>
            <a:r>
              <a:rPr lang="en-US" dirty="0" smtClean="0">
                <a:hlinkClick r:id="rId4" action="ppaction://hlinksldjump"/>
              </a:rPr>
              <a:t/>
            </a:r>
            <a:br>
              <a:rPr lang="en-US" dirty="0" smtClean="0">
                <a:hlinkClick r:id="rId4" action="ppaction://hlinksldjump"/>
              </a:rPr>
            </a:br>
            <a:r>
              <a:rPr lang="en-US" dirty="0" smtClean="0">
                <a:hlinkClick r:id="rId5" action="ppaction://hlinksldjump"/>
              </a:rPr>
              <a:t>Petroleum and other liquids______________________________________________________________31</a:t>
            </a:r>
            <a:br>
              <a:rPr lang="en-US" dirty="0" smtClean="0">
                <a:hlinkClick r:id="rId5" action="ppaction://hlinksldjump"/>
              </a:rPr>
            </a:br>
            <a:r>
              <a:rPr lang="en-US" dirty="0" smtClean="0">
                <a:hlinkClick r:id="rId5" action="ppaction://hlinksldjump"/>
              </a:rPr>
              <a:t>Natural gas__________________________________________________________________________ 47</a:t>
            </a:r>
            <a:br>
              <a:rPr lang="en-US" dirty="0" smtClean="0">
                <a:hlinkClick r:id="rId5" action="ppaction://hlinksldjump"/>
              </a:rPr>
            </a:br>
            <a:r>
              <a:rPr lang="en-US" dirty="0" smtClean="0">
                <a:hlinkClick r:id="rId5" action="ppaction://hlinksldjump"/>
              </a:rPr>
              <a:t>Coal________________________________________________________________________________61 </a:t>
            </a:r>
            <a:r>
              <a:rPr lang="en-US" dirty="0" smtClean="0">
                <a:hlinkClick r:id="rId6" action="ppaction://hlinksldjump"/>
              </a:rPr>
              <a:t>Electricity ______________                                                                                                                           75</a:t>
            </a:r>
            <a:br>
              <a:rPr lang="en-US" dirty="0" smtClean="0">
                <a:hlinkClick r:id="rId6" action="ppaction://hlinksldjump"/>
              </a:rPr>
            </a:br>
            <a:r>
              <a:rPr lang="en-US" dirty="0" smtClean="0">
                <a:hlinkClick r:id="rId7" action="ppaction://hlinksldjump"/>
              </a:rPr>
              <a:t>Buildings</a:t>
            </a:r>
            <a:r>
              <a:rPr lang="en-US" dirty="0">
                <a:hlinkClick r:id="rId7" action="ppaction://hlinksldjump"/>
              </a:rPr>
              <a:t> </a:t>
            </a:r>
            <a:r>
              <a:rPr lang="en-US" dirty="0" smtClean="0">
                <a:hlinkClick r:id="rId7" action="ppaction://hlinksldjump"/>
              </a:rPr>
              <a:t>                                                                                                                                                        91</a:t>
            </a:r>
            <a:br>
              <a:rPr lang="en-US" dirty="0" smtClean="0">
                <a:hlinkClick r:id="rId7" action="ppaction://hlinksldjump"/>
              </a:rPr>
            </a:br>
            <a:r>
              <a:rPr lang="en-US" dirty="0" smtClean="0">
                <a:hlinkClick r:id="rId8" action="ppaction://hlinksldjump"/>
              </a:rPr>
              <a:t>Industrial</a:t>
            </a:r>
            <a:r>
              <a:rPr lang="en-US" u="sng" dirty="0" smtClean="0">
                <a:solidFill>
                  <a:schemeClr val="accent1"/>
                </a:solidFill>
              </a:rPr>
              <a:t>                                                                                                                                                       105</a:t>
            </a:r>
            <a:r>
              <a:rPr lang="en-US" dirty="0" smtClean="0"/>
              <a:t/>
            </a:r>
            <a:br>
              <a:rPr lang="en-US" dirty="0" smtClean="0"/>
            </a:br>
            <a:r>
              <a:rPr lang="en-US" dirty="0" smtClean="0">
                <a:hlinkClick r:id="rId9" action="ppaction://hlinksldjump"/>
              </a:rPr>
              <a:t>Transportation                                                                                                                                               117</a:t>
            </a:r>
            <a:r>
              <a:rPr lang="en-US" dirty="0" smtClean="0"/>
              <a:t> </a:t>
            </a:r>
            <a:r>
              <a:rPr lang="en-US" u="sng" dirty="0" smtClean="0">
                <a:solidFill>
                  <a:schemeClr val="accent1"/>
                </a:solidFill>
              </a:rPr>
              <a:t>Energy-related carbon dioxide</a:t>
            </a:r>
            <a:r>
              <a:rPr lang="en-US" u="sng" dirty="0">
                <a:solidFill>
                  <a:schemeClr val="accent1"/>
                </a:solidFill>
              </a:rPr>
              <a:t> </a:t>
            </a:r>
            <a:r>
              <a:rPr lang="en-US" u="sng" dirty="0" smtClean="0">
                <a:solidFill>
                  <a:schemeClr val="accent1"/>
                </a:solidFill>
              </a:rPr>
              <a:t>                                                                                                                     131</a:t>
            </a:r>
            <a:r>
              <a:rPr lang="en-US" dirty="0" smtClean="0">
                <a:hlinkClick r:id="rId9" action="ppaction://hlinksldjump"/>
              </a:rPr>
              <a:t/>
            </a:r>
            <a:br>
              <a:rPr lang="en-US" dirty="0" smtClean="0">
                <a:hlinkClick r:id="rId9" action="ppaction://hlinksldjump"/>
              </a:rPr>
            </a:br>
            <a:r>
              <a:rPr lang="en-US" u="sng" dirty="0" smtClean="0">
                <a:solidFill>
                  <a:schemeClr val="accent1"/>
                </a:solidFill>
              </a:rPr>
              <a:t>References                                                                                                                                                    143</a:t>
            </a:r>
            <a:r>
              <a:rPr lang="en-US" dirty="0"/>
              <a:t/>
            </a:r>
            <a:br>
              <a:rPr lang="en-US" dirty="0"/>
            </a:br>
            <a:endParaRPr lang="en-US" altLang="en-US" dirty="0"/>
          </a:p>
        </p:txBody>
      </p:sp>
      <p:sp>
        <p:nvSpPr>
          <p:cNvPr id="2" name="Title 1"/>
          <p:cNvSpPr>
            <a:spLocks noGrp="1"/>
          </p:cNvSpPr>
          <p:nvPr>
            <p:ph type="title"/>
          </p:nvPr>
        </p:nvSpPr>
        <p:spPr>
          <a:xfrm>
            <a:off x="231820" y="755506"/>
            <a:ext cx="8699678" cy="755794"/>
          </a:xfrm>
        </p:spPr>
        <p:txBody>
          <a:bodyPr/>
          <a:lstStyle/>
          <a:p>
            <a:pPr>
              <a:tabLst>
                <a:tab pos="7483475" algn="l"/>
              </a:tabLst>
            </a:pPr>
            <a:r>
              <a:rPr lang="en-US" sz="3200" dirty="0" smtClean="0"/>
              <a:t>Table of contents</a:t>
            </a:r>
            <a:r>
              <a:rPr lang="en-US" dirty="0" smtClean="0"/>
              <a:t>	</a:t>
            </a:r>
            <a:r>
              <a:rPr lang="en-US" dirty="0"/>
              <a:t> </a:t>
            </a:r>
            <a:r>
              <a:rPr lang="en-US" dirty="0" smtClean="0"/>
              <a:t>     </a:t>
            </a:r>
            <a:r>
              <a:rPr lang="en-US" sz="2000" dirty="0" smtClean="0">
                <a:solidFill>
                  <a:schemeClr val="tx1">
                    <a:lumMod val="65000"/>
                    <a:lumOff val="35000"/>
                  </a:schemeClr>
                </a:solidFill>
              </a:rPr>
              <a:t>Page</a:t>
            </a:r>
            <a:endParaRPr lang="en-US" sz="2000" dirty="0">
              <a:solidFill>
                <a:schemeClr val="tx1">
                  <a:lumMod val="65000"/>
                  <a:lumOff val="35000"/>
                </a:schemeClr>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 Placeholder 10"/>
          <p:cNvSpPr>
            <a:spLocks noGrp="1"/>
          </p:cNvSpPr>
          <p:nvPr>
            <p:ph type="body" sz="quarter" idx="13"/>
          </p:nvPr>
        </p:nvSpPr>
        <p:spPr>
          <a:xfrm>
            <a:off x="2370862" y="3260468"/>
            <a:ext cx="4511843" cy="3164555"/>
          </a:xfrm>
        </p:spPr>
        <p:txBody>
          <a:bodyPr/>
          <a:lstStyle/>
          <a:p>
            <a:endParaRPr lang="en-US" dirty="0"/>
          </a:p>
        </p:txBody>
      </p:sp>
      <p:sp>
        <p:nvSpPr>
          <p:cNvPr id="3" name="Title 2"/>
          <p:cNvSpPr>
            <a:spLocks noGrp="1"/>
          </p:cNvSpPr>
          <p:nvPr>
            <p:ph type="title"/>
          </p:nvPr>
        </p:nvSpPr>
        <p:spPr/>
        <p:txBody>
          <a:bodyPr/>
          <a:lstStyle/>
          <a:p>
            <a:r>
              <a:rPr lang="en-US" dirty="0" smtClean="0"/>
              <a:t>Overview</a:t>
            </a:r>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1207" y="1385040"/>
            <a:ext cx="1709928" cy="1709928"/>
          </a:xfrm>
          <a:prstGeom prst="rect">
            <a:avLst/>
          </a:prstGeom>
        </p:spPr>
      </p:pic>
    </p:spTree>
    <p:extLst>
      <p:ext uri="{BB962C8B-B14F-4D97-AF65-F5344CB8AC3E}">
        <p14:creationId xmlns:p14="http://schemas.microsoft.com/office/powerpoint/2010/main" val="296530639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Text Placeholder 2"/>
          <p:cNvSpPr>
            <a:spLocks noGrp="1"/>
          </p:cNvSpPr>
          <p:nvPr>
            <p:ph type="body" sz="quarter" idx="13"/>
          </p:nvPr>
        </p:nvSpPr>
        <p:spPr/>
        <p:txBody>
          <a:bodyPr/>
          <a:lstStyle/>
          <a:p>
            <a:endParaRPr lang="en-US"/>
          </a:p>
        </p:txBody>
      </p:sp>
    </p:spTree>
    <p:extLst>
      <p:ext uri="{BB962C8B-B14F-4D97-AF65-F5344CB8AC3E}">
        <p14:creationId xmlns:p14="http://schemas.microsoft.com/office/powerpoint/2010/main" val="4594936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8"/>
          <p:cNvSpPr>
            <a:spLocks noGrp="1"/>
          </p:cNvSpPr>
          <p:nvPr>
            <p:ph type="body" sz="quarter" idx="12"/>
          </p:nvPr>
        </p:nvSpPr>
        <p:spPr/>
        <p:txBody>
          <a:bodyPr/>
          <a:lstStyle/>
          <a:p>
            <a:r>
              <a:rPr lang="en-US" dirty="0"/>
              <a:t>EIA’s </a:t>
            </a:r>
            <a:r>
              <a:rPr lang="en-US" i="1" dirty="0"/>
              <a:t>International Energy Outlook 2017</a:t>
            </a:r>
            <a:r>
              <a:rPr lang="en-US" dirty="0"/>
              <a:t> (IEO2017) presents an assessment of long-term world energy markets. The IEO2017 is the first edition of this report to include model results through 2050, which are available on the </a:t>
            </a:r>
            <a:r>
              <a:rPr lang="en-US" dirty="0">
                <a:solidFill>
                  <a:schemeClr val="accent1"/>
                </a:solidFill>
                <a:hlinkClick r:id="rId2"/>
              </a:rPr>
              <a:t>IEO page of the EIA website</a:t>
            </a:r>
            <a:r>
              <a:rPr lang="en-US" dirty="0"/>
              <a:t>.  The graphics in this presentation focus on projections through 2040.  IEO2017 energy consumption projections are provided for 16 world regions, divided according to Organization for Economic Cooperation and Development (OECD) members and nonmembers (non-OECD). </a:t>
            </a:r>
          </a:p>
          <a:p>
            <a:r>
              <a:rPr lang="en-US" dirty="0"/>
              <a:t>U.S. projections appearing in IEO2017 are consistent with those released in the </a:t>
            </a:r>
            <a:r>
              <a:rPr lang="en-US" i="1" dirty="0"/>
              <a:t>Annual Energy Outlook 2017</a:t>
            </a:r>
            <a:r>
              <a:rPr lang="en-US" dirty="0"/>
              <a:t>. Between 2015 and 2040, world energy consumption increases by 28% in the IEO2017 Reference case, with more than half of the increase attributed to non-OECD Asia (including China and India), where strong economic growth drives increasing demand for energy.</a:t>
            </a:r>
          </a:p>
          <a:p>
            <a:pPr marL="0" indent="0">
              <a:buNone/>
            </a:pPr>
            <a:endParaRPr lang="en-US" dirty="0"/>
          </a:p>
        </p:txBody>
      </p:sp>
      <p:sp>
        <p:nvSpPr>
          <p:cNvPr id="8" name="Title 7"/>
          <p:cNvSpPr>
            <a:spLocks noGrp="1"/>
          </p:cNvSpPr>
          <p:nvPr>
            <p:ph type="title"/>
          </p:nvPr>
        </p:nvSpPr>
        <p:spPr/>
        <p:txBody>
          <a:bodyPr/>
          <a:lstStyle/>
          <a:p>
            <a:r>
              <a:rPr lang="en-US" dirty="0"/>
              <a:t>Overview/key </a:t>
            </a:r>
            <a:r>
              <a:rPr lang="en-US" dirty="0" smtClean="0"/>
              <a:t>takeaways</a:t>
            </a:r>
            <a:endParaRPr lang="en-US" dirty="0"/>
          </a:p>
        </p:txBody>
      </p:sp>
      <p:sp>
        <p:nvSpPr>
          <p:cNvPr id="3" name="Slide Number Placeholder 2"/>
          <p:cNvSpPr>
            <a:spLocks noGrp="1"/>
          </p:cNvSpPr>
          <p:nvPr>
            <p:ph type="sldNum" sz="quarter" idx="4"/>
          </p:nvPr>
        </p:nvSpPr>
        <p:spPr/>
        <p:txBody>
          <a:bodyPr/>
          <a:lstStyle/>
          <a:p>
            <a:fld id="{2D80C5C9-96E0-47EC-B500-37C5FE284639}" type="slidenum">
              <a:rPr lang="en-US" smtClean="0"/>
              <a:pPr/>
              <a:t>5</a:t>
            </a:fld>
            <a:endParaRPr lang="en-US" dirty="0"/>
          </a:p>
        </p:txBody>
      </p:sp>
      <p:grpSp>
        <p:nvGrpSpPr>
          <p:cNvPr id="48" name="Group 47"/>
          <p:cNvGrpSpPr/>
          <p:nvPr/>
        </p:nvGrpSpPr>
        <p:grpSpPr>
          <a:xfrm>
            <a:off x="1113952" y="99552"/>
            <a:ext cx="7838024" cy="545720"/>
            <a:chOff x="1113952" y="99552"/>
            <a:chExt cx="7838024" cy="545720"/>
          </a:xfrm>
        </p:grpSpPr>
        <p:pic>
          <p:nvPicPr>
            <p:cNvPr id="30" name="Picture 2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31" name="Picture 3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32" name="Picture 3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33" name="Picture 3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53402" y="99552"/>
              <a:ext cx="530352" cy="530352"/>
            </a:xfrm>
            <a:prstGeom prst="rect">
              <a:avLst/>
            </a:prstGeom>
          </p:spPr>
        </p:pic>
        <p:pic>
          <p:nvPicPr>
            <p:cNvPr id="34" name="Picture 3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766552" y="114920"/>
              <a:ext cx="530352" cy="530352"/>
            </a:xfrm>
            <a:prstGeom prst="rect">
              <a:avLst/>
            </a:prstGeom>
          </p:spPr>
        </p:pic>
        <p:pic>
          <p:nvPicPr>
            <p:cNvPr id="35" name="Picture 3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36" name="Picture 3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611046" y="99552"/>
              <a:ext cx="530352" cy="530352"/>
            </a:xfrm>
            <a:prstGeom prst="rect">
              <a:avLst/>
            </a:prstGeom>
          </p:spPr>
        </p:pic>
        <p:pic>
          <p:nvPicPr>
            <p:cNvPr id="37" name="Picture 36"/>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47" name="Picture 46"/>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spTree>
    <p:extLst>
      <p:ext uri="{BB962C8B-B14F-4D97-AF65-F5344CB8AC3E}">
        <p14:creationId xmlns:p14="http://schemas.microsoft.com/office/powerpoint/2010/main" val="379966121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8"/>
          <p:cNvSpPr>
            <a:spLocks noGrp="1"/>
          </p:cNvSpPr>
          <p:nvPr>
            <p:ph type="body" sz="quarter" idx="12"/>
          </p:nvPr>
        </p:nvSpPr>
        <p:spPr/>
        <p:txBody>
          <a:bodyPr/>
          <a:lstStyle/>
          <a:p>
            <a:pPr lvl="0"/>
            <a:r>
              <a:rPr lang="en-US" dirty="0"/>
              <a:t>Projections in </a:t>
            </a:r>
            <a:r>
              <a:rPr lang="en-US" i="1" dirty="0"/>
              <a:t>International Energy Outlook</a:t>
            </a:r>
            <a:r>
              <a:rPr lang="en-US" dirty="0"/>
              <a:t> </a:t>
            </a:r>
            <a:r>
              <a:rPr lang="en-US" i="1" dirty="0"/>
              <a:t>2017 </a:t>
            </a:r>
            <a:r>
              <a:rPr lang="en-US" dirty="0"/>
              <a:t>(IEO2017) are not predictions of what will happen, but rather modeled projections of what may happen given certain assumptions under different scenarios.</a:t>
            </a:r>
          </a:p>
          <a:p>
            <a:pPr lvl="0"/>
            <a:r>
              <a:rPr lang="en-US" dirty="0"/>
              <a:t>The IEO is developed using the World Energy Projection System Plus (WEPS+), an integrated model that aims to capture various interactions of economic changes and energy supply, demand, and prices across regional markets.</a:t>
            </a:r>
          </a:p>
          <a:p>
            <a:pPr lvl="0"/>
            <a:r>
              <a:rPr lang="en-US" dirty="0"/>
              <a:t>Energy market projections are subject to much uncertainty, as the events that shape future developments in technology, demographic changes, economic trends, and resource availability that drive energy use cannot be foreseen with certainty.</a:t>
            </a:r>
          </a:p>
          <a:p>
            <a:r>
              <a:rPr lang="en-US" dirty="0"/>
              <a:t>The IEO projections are published under to the Department of Energy Organization Act of 1977, which requires the U.S. Energy Information Administration (EIA) to prepare reports on trends and projections for energy use and supply. </a:t>
            </a:r>
          </a:p>
        </p:txBody>
      </p:sp>
      <p:sp>
        <p:nvSpPr>
          <p:cNvPr id="8" name="Title 7"/>
          <p:cNvSpPr>
            <a:spLocks noGrp="1"/>
          </p:cNvSpPr>
          <p:nvPr>
            <p:ph type="title"/>
          </p:nvPr>
        </p:nvSpPr>
        <p:spPr/>
        <p:txBody>
          <a:bodyPr/>
          <a:lstStyle/>
          <a:p>
            <a:r>
              <a:rPr lang="en-US" dirty="0"/>
              <a:t>The </a:t>
            </a:r>
            <a:r>
              <a:rPr lang="en-US" i="1" dirty="0"/>
              <a:t>International Energy Outlook 2017</a:t>
            </a:r>
            <a:r>
              <a:rPr lang="en-US" dirty="0"/>
              <a:t> provides long-term energy projections for the major world regions </a:t>
            </a:r>
          </a:p>
        </p:txBody>
      </p:sp>
      <p:sp>
        <p:nvSpPr>
          <p:cNvPr id="3" name="Slide Number Placeholder 2"/>
          <p:cNvSpPr>
            <a:spLocks noGrp="1"/>
          </p:cNvSpPr>
          <p:nvPr>
            <p:ph type="sldNum" sz="quarter" idx="4"/>
          </p:nvPr>
        </p:nvSpPr>
        <p:spPr/>
        <p:txBody>
          <a:bodyPr/>
          <a:lstStyle/>
          <a:p>
            <a:fld id="{2D80C5C9-96E0-47EC-B500-37C5FE284639}" type="slidenum">
              <a:rPr lang="en-US" smtClean="0"/>
              <a:pPr/>
              <a:t>6</a:t>
            </a:fld>
            <a:endParaRPr lang="en-US" dirty="0"/>
          </a:p>
        </p:txBody>
      </p:sp>
      <p:grpSp>
        <p:nvGrpSpPr>
          <p:cNvPr id="48" name="Group 47"/>
          <p:cNvGrpSpPr/>
          <p:nvPr/>
        </p:nvGrpSpPr>
        <p:grpSpPr>
          <a:xfrm>
            <a:off x="1113952" y="99552"/>
            <a:ext cx="7838024" cy="545720"/>
            <a:chOff x="1113952" y="99552"/>
            <a:chExt cx="7838024" cy="545720"/>
          </a:xfrm>
        </p:grpSpPr>
        <p:pic>
          <p:nvPicPr>
            <p:cNvPr id="30" name="Picture 2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31" name="Picture 3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32" name="Picture 3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33" name="Picture 3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3402" y="99552"/>
              <a:ext cx="530352" cy="530352"/>
            </a:xfrm>
            <a:prstGeom prst="rect">
              <a:avLst/>
            </a:prstGeom>
          </p:spPr>
        </p:pic>
        <p:pic>
          <p:nvPicPr>
            <p:cNvPr id="34" name="Picture 3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6552" y="114920"/>
              <a:ext cx="530352" cy="530352"/>
            </a:xfrm>
            <a:prstGeom prst="rect">
              <a:avLst/>
            </a:prstGeom>
          </p:spPr>
        </p:pic>
        <p:pic>
          <p:nvPicPr>
            <p:cNvPr id="35" name="Picture 3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36" name="Picture 3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611046" y="99552"/>
              <a:ext cx="530352" cy="530352"/>
            </a:xfrm>
            <a:prstGeom prst="rect">
              <a:avLst/>
            </a:prstGeom>
          </p:spPr>
        </p:pic>
        <p:pic>
          <p:nvPicPr>
            <p:cNvPr id="37" name="Picture 36"/>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47" name="Picture 46"/>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spTree>
    <p:extLst>
      <p:ext uri="{BB962C8B-B14F-4D97-AF65-F5344CB8AC3E}">
        <p14:creationId xmlns:p14="http://schemas.microsoft.com/office/powerpoint/2010/main" val="23437526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8"/>
          <p:cNvSpPr>
            <a:spLocks noGrp="1"/>
          </p:cNvSpPr>
          <p:nvPr>
            <p:ph type="body" sz="quarter" idx="12"/>
          </p:nvPr>
        </p:nvSpPr>
        <p:spPr/>
        <p:txBody>
          <a:bodyPr/>
          <a:lstStyle/>
          <a:p>
            <a:r>
              <a:rPr lang="en-US" dirty="0"/>
              <a:t> </a:t>
            </a:r>
            <a:r>
              <a:rPr lang="en-US" dirty="0" smtClean="0"/>
              <a:t>The </a:t>
            </a:r>
            <a:r>
              <a:rPr lang="en-US" dirty="0"/>
              <a:t>Reference case assumes continual improvement in known technologies based on current trends and relies on the views of leading economic forecasters and demographers related to economic and demographic trends for 16 world regions based on OECD membership status.  </a:t>
            </a:r>
          </a:p>
          <a:p>
            <a:pPr lvl="0"/>
            <a:r>
              <a:rPr lang="en-US" dirty="0"/>
              <a:t>The IEO2017 considers current policies—as reflected in current laws, regulations, and stated targets that are judged to reflect an actual policy commitment—for major countries with the goal of realistically capturing their effects in the projections.</a:t>
            </a:r>
          </a:p>
          <a:p>
            <a:r>
              <a:rPr lang="en-US" dirty="0"/>
              <a:t>Projections in the IEO should be interpreted with a clear understanding of the assumptions that inform them (e.g., economic growth, population, world oil prices, and existing government regulations and policies) and the limitations inherent in any modeling effort.</a:t>
            </a:r>
          </a:p>
        </p:txBody>
      </p:sp>
      <p:sp>
        <p:nvSpPr>
          <p:cNvPr id="8" name="Title 7"/>
          <p:cNvSpPr>
            <a:spLocks noGrp="1"/>
          </p:cNvSpPr>
          <p:nvPr>
            <p:ph type="title"/>
          </p:nvPr>
        </p:nvSpPr>
        <p:spPr/>
        <p:txBody>
          <a:bodyPr/>
          <a:lstStyle/>
          <a:p>
            <a:r>
              <a:rPr lang="en-US" dirty="0"/>
              <a:t>What is the Reference case?</a:t>
            </a:r>
          </a:p>
        </p:txBody>
      </p:sp>
      <p:sp>
        <p:nvSpPr>
          <p:cNvPr id="3" name="Slide Number Placeholder 2"/>
          <p:cNvSpPr>
            <a:spLocks noGrp="1"/>
          </p:cNvSpPr>
          <p:nvPr>
            <p:ph type="sldNum" sz="quarter" idx="4"/>
          </p:nvPr>
        </p:nvSpPr>
        <p:spPr/>
        <p:txBody>
          <a:bodyPr/>
          <a:lstStyle/>
          <a:p>
            <a:fld id="{2D80C5C9-96E0-47EC-B500-37C5FE284639}" type="slidenum">
              <a:rPr lang="en-US" smtClean="0"/>
              <a:pPr/>
              <a:t>7</a:t>
            </a:fld>
            <a:endParaRPr lang="en-US" dirty="0"/>
          </a:p>
        </p:txBody>
      </p:sp>
      <p:grpSp>
        <p:nvGrpSpPr>
          <p:cNvPr id="48" name="Group 47"/>
          <p:cNvGrpSpPr/>
          <p:nvPr/>
        </p:nvGrpSpPr>
        <p:grpSpPr>
          <a:xfrm>
            <a:off x="1113952" y="99552"/>
            <a:ext cx="7838024" cy="545720"/>
            <a:chOff x="1113952" y="99552"/>
            <a:chExt cx="7838024" cy="545720"/>
          </a:xfrm>
        </p:grpSpPr>
        <p:pic>
          <p:nvPicPr>
            <p:cNvPr id="30" name="Picture 2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31" name="Picture 3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32" name="Picture 3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33" name="Picture 3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3402" y="99552"/>
              <a:ext cx="530352" cy="530352"/>
            </a:xfrm>
            <a:prstGeom prst="rect">
              <a:avLst/>
            </a:prstGeom>
          </p:spPr>
        </p:pic>
        <p:pic>
          <p:nvPicPr>
            <p:cNvPr id="34" name="Picture 3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6552" y="114920"/>
              <a:ext cx="530352" cy="530352"/>
            </a:xfrm>
            <a:prstGeom prst="rect">
              <a:avLst/>
            </a:prstGeom>
          </p:spPr>
        </p:pic>
        <p:pic>
          <p:nvPicPr>
            <p:cNvPr id="35" name="Picture 3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36" name="Picture 3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611046" y="99552"/>
              <a:ext cx="530352" cy="530352"/>
            </a:xfrm>
            <a:prstGeom prst="rect">
              <a:avLst/>
            </a:prstGeom>
          </p:spPr>
        </p:pic>
        <p:pic>
          <p:nvPicPr>
            <p:cNvPr id="37" name="Picture 36"/>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47" name="Picture 46"/>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spTree>
    <p:extLst>
      <p:ext uri="{BB962C8B-B14F-4D97-AF65-F5344CB8AC3E}">
        <p14:creationId xmlns:p14="http://schemas.microsoft.com/office/powerpoint/2010/main" val="259551284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8"/>
          <p:cNvSpPr>
            <a:spLocks noGrp="1"/>
          </p:cNvSpPr>
          <p:nvPr>
            <p:ph type="body" sz="quarter" idx="12"/>
          </p:nvPr>
        </p:nvSpPr>
        <p:spPr/>
        <p:txBody>
          <a:bodyPr/>
          <a:lstStyle/>
          <a:p>
            <a:pPr lvl="0"/>
            <a:r>
              <a:rPr lang="en-US" dirty="0"/>
              <a:t>EIA addresses the uncertainty inherent in energy projections by developing side cases reflecting different economic growth rates and world oil prices. </a:t>
            </a:r>
          </a:p>
          <a:p>
            <a:pPr lvl="0"/>
            <a:r>
              <a:rPr lang="en-US" dirty="0"/>
              <a:t>The effects of economic growth assumptions on energy consumption are addressed in the High and Low Economic Growth cases.  World gross domestic product (GDP) increases by 3.3%/year from 2015 to 2040 in the High Economic Growth case and by 2.7%/year in the Low Economic Growth case, compared with 3.0%/year in the Reference case.</a:t>
            </a:r>
          </a:p>
          <a:p>
            <a:pPr lvl="0"/>
            <a:r>
              <a:rPr lang="en-US" dirty="0"/>
              <a:t>The High and Low Oil Price cases address the uncertainty associated with the trajectory of world energy prices.  In the Low Oil Price case, the price of North Sea Brent crude in 2016 dollars reaches $43/barrel by 2040, compared with $109/barrel in the Reference case and $226/barrel in the High Oil Price case.</a:t>
            </a:r>
          </a:p>
        </p:txBody>
      </p:sp>
      <p:sp>
        <p:nvSpPr>
          <p:cNvPr id="8" name="Title 7"/>
          <p:cNvSpPr>
            <a:spLocks noGrp="1"/>
          </p:cNvSpPr>
          <p:nvPr>
            <p:ph type="title"/>
          </p:nvPr>
        </p:nvSpPr>
        <p:spPr/>
        <p:txBody>
          <a:bodyPr/>
          <a:lstStyle/>
          <a:p>
            <a:r>
              <a:rPr lang="en-US" dirty="0"/>
              <a:t>What are the side cases?</a:t>
            </a:r>
          </a:p>
        </p:txBody>
      </p:sp>
      <p:sp>
        <p:nvSpPr>
          <p:cNvPr id="3" name="Slide Number Placeholder 2"/>
          <p:cNvSpPr>
            <a:spLocks noGrp="1"/>
          </p:cNvSpPr>
          <p:nvPr>
            <p:ph type="sldNum" sz="quarter" idx="4"/>
          </p:nvPr>
        </p:nvSpPr>
        <p:spPr/>
        <p:txBody>
          <a:bodyPr/>
          <a:lstStyle/>
          <a:p>
            <a:fld id="{2D80C5C9-96E0-47EC-B500-37C5FE284639}" type="slidenum">
              <a:rPr lang="en-US" smtClean="0"/>
              <a:pPr/>
              <a:t>8</a:t>
            </a:fld>
            <a:endParaRPr lang="en-US" dirty="0"/>
          </a:p>
        </p:txBody>
      </p:sp>
      <p:grpSp>
        <p:nvGrpSpPr>
          <p:cNvPr id="48" name="Group 47"/>
          <p:cNvGrpSpPr/>
          <p:nvPr/>
        </p:nvGrpSpPr>
        <p:grpSpPr>
          <a:xfrm>
            <a:off x="1113952" y="99552"/>
            <a:ext cx="7838024" cy="545720"/>
            <a:chOff x="1113952" y="99552"/>
            <a:chExt cx="7838024" cy="545720"/>
          </a:xfrm>
        </p:grpSpPr>
        <p:pic>
          <p:nvPicPr>
            <p:cNvPr id="30" name="Picture 2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31" name="Picture 3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32" name="Picture 3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33" name="Picture 3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3402" y="99552"/>
              <a:ext cx="530352" cy="530352"/>
            </a:xfrm>
            <a:prstGeom prst="rect">
              <a:avLst/>
            </a:prstGeom>
          </p:spPr>
        </p:pic>
        <p:pic>
          <p:nvPicPr>
            <p:cNvPr id="34" name="Picture 3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6552" y="114920"/>
              <a:ext cx="530352" cy="530352"/>
            </a:xfrm>
            <a:prstGeom prst="rect">
              <a:avLst/>
            </a:prstGeom>
          </p:spPr>
        </p:pic>
        <p:pic>
          <p:nvPicPr>
            <p:cNvPr id="35" name="Picture 3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36" name="Picture 3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611046" y="99552"/>
              <a:ext cx="530352" cy="530352"/>
            </a:xfrm>
            <a:prstGeom prst="rect">
              <a:avLst/>
            </a:prstGeom>
          </p:spPr>
        </p:pic>
        <p:pic>
          <p:nvPicPr>
            <p:cNvPr id="37" name="Picture 36"/>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47" name="Picture 46"/>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spTree>
    <p:extLst>
      <p:ext uri="{BB962C8B-B14F-4D97-AF65-F5344CB8AC3E}">
        <p14:creationId xmlns:p14="http://schemas.microsoft.com/office/powerpoint/2010/main" val="8389112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quarter" idx="13"/>
          </p:nvPr>
        </p:nvSpPr>
        <p:spPr/>
        <p:txBody>
          <a:bodyPr/>
          <a:lstStyle/>
          <a:p>
            <a:pPr>
              <a:defRPr sz="1400" b="0" i="0" u="none" strike="noStrike" kern="1200" spc="0" baseline="0">
                <a:solidFill>
                  <a:prstClr val="black">
                    <a:lumMod val="65000"/>
                    <a:lumOff val="35000"/>
                  </a:prstClr>
                </a:solidFill>
                <a:latin typeface="+mn-lt"/>
                <a:ea typeface="+mn-ea"/>
                <a:cs typeface="+mn-cs"/>
              </a:defRPr>
            </a:pPr>
            <a:r>
              <a:rPr lang="en-US" b="1" dirty="0">
                <a:solidFill>
                  <a:sysClr val="windowText" lastClr="000000"/>
                </a:solidFill>
                <a:latin typeface="Arial" panose="020B0604020202020204" pitchFamily="34" charset="0"/>
                <a:cs typeface="Arial" panose="020B0604020202020204" pitchFamily="34" charset="0"/>
              </a:rPr>
              <a:t>World energy consumption</a:t>
            </a:r>
          </a:p>
          <a:p>
            <a:pPr>
              <a:defRPr sz="1400" b="0" i="0" u="none" strike="noStrike" kern="1200" spc="0" baseline="0">
                <a:solidFill>
                  <a:prstClr val="black">
                    <a:lumMod val="65000"/>
                    <a:lumOff val="35000"/>
                  </a:prstClr>
                </a:solidFill>
                <a:latin typeface="+mn-lt"/>
                <a:ea typeface="+mn-ea"/>
                <a:cs typeface="+mn-cs"/>
              </a:defRPr>
            </a:pPr>
            <a:r>
              <a:rPr lang="en-US" dirty="0">
                <a:solidFill>
                  <a:sysClr val="windowText" lastClr="000000"/>
                </a:solidFill>
                <a:latin typeface="Arial" panose="020B0604020202020204" pitchFamily="34" charset="0"/>
                <a:cs typeface="Arial" panose="020B0604020202020204" pitchFamily="34" charset="0"/>
              </a:rPr>
              <a:t>quadrillion </a:t>
            </a:r>
            <a:r>
              <a:rPr lang="en-US" dirty="0" smtClean="0">
                <a:solidFill>
                  <a:sysClr val="windowText" lastClr="000000"/>
                </a:solidFill>
                <a:latin typeface="Arial" panose="020B0604020202020204" pitchFamily="34" charset="0"/>
                <a:cs typeface="Arial" panose="020B0604020202020204" pitchFamily="34" charset="0"/>
              </a:rPr>
              <a:t>Btu</a:t>
            </a:r>
            <a:endParaRPr lang="en-US" dirty="0">
              <a:solidFill>
                <a:sysClr val="windowText" lastClr="000000"/>
              </a:solidFill>
              <a:latin typeface="Arial" panose="020B0604020202020204" pitchFamily="34" charset="0"/>
              <a:cs typeface="Arial" panose="020B0604020202020204" pitchFamily="34" charset="0"/>
            </a:endParaRPr>
          </a:p>
        </p:txBody>
      </p:sp>
      <p:sp>
        <p:nvSpPr>
          <p:cNvPr id="2" name="Title 1"/>
          <p:cNvSpPr>
            <a:spLocks noGrp="1"/>
          </p:cNvSpPr>
          <p:nvPr>
            <p:ph type="title"/>
          </p:nvPr>
        </p:nvSpPr>
        <p:spPr/>
        <p:txBody>
          <a:bodyPr/>
          <a:lstStyle/>
          <a:p>
            <a:r>
              <a:rPr lang="en-US" dirty="0"/>
              <a:t>World energy consumption rises 28% between 2015 and 2040 in the Reference case</a:t>
            </a:r>
            <a:r>
              <a:rPr lang="en-US" dirty="0" smtClean="0"/>
              <a:t>—</a:t>
            </a:r>
            <a:endParaRPr lang="en-US" dirty="0"/>
          </a:p>
        </p:txBody>
      </p:sp>
      <p:sp>
        <p:nvSpPr>
          <p:cNvPr id="3" name="Slide Number Placeholder 2"/>
          <p:cNvSpPr>
            <a:spLocks noGrp="1"/>
          </p:cNvSpPr>
          <p:nvPr>
            <p:ph type="sldNum" sz="quarter" idx="4"/>
          </p:nvPr>
        </p:nvSpPr>
        <p:spPr/>
        <p:txBody>
          <a:bodyPr/>
          <a:lstStyle/>
          <a:p>
            <a:fld id="{2D80C5C9-96E0-47EC-B500-37C5FE284639}" type="slidenum">
              <a:rPr lang="en-US" smtClean="0"/>
              <a:pPr/>
              <a:t>9</a:t>
            </a:fld>
            <a:endParaRPr lang="en-US" dirty="0"/>
          </a:p>
        </p:txBody>
      </p:sp>
      <p:grpSp>
        <p:nvGrpSpPr>
          <p:cNvPr id="48" name="Group 47"/>
          <p:cNvGrpSpPr/>
          <p:nvPr/>
        </p:nvGrpSpPr>
        <p:grpSpPr>
          <a:xfrm>
            <a:off x="1113952" y="99552"/>
            <a:ext cx="7838024" cy="545720"/>
            <a:chOff x="1113952" y="99552"/>
            <a:chExt cx="7838024" cy="545720"/>
          </a:xfrm>
        </p:grpSpPr>
        <p:pic>
          <p:nvPicPr>
            <p:cNvPr id="30" name="Picture 2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31" name="Picture 3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32" name="Picture 3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33" name="Picture 3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3402" y="99552"/>
              <a:ext cx="530352" cy="530352"/>
            </a:xfrm>
            <a:prstGeom prst="rect">
              <a:avLst/>
            </a:prstGeom>
          </p:spPr>
        </p:pic>
        <p:pic>
          <p:nvPicPr>
            <p:cNvPr id="34" name="Picture 3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6552" y="114920"/>
              <a:ext cx="530352" cy="530352"/>
            </a:xfrm>
            <a:prstGeom prst="rect">
              <a:avLst/>
            </a:prstGeom>
          </p:spPr>
        </p:pic>
        <p:pic>
          <p:nvPicPr>
            <p:cNvPr id="35" name="Picture 3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36" name="Picture 3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611046" y="99552"/>
              <a:ext cx="530352" cy="530352"/>
            </a:xfrm>
            <a:prstGeom prst="rect">
              <a:avLst/>
            </a:prstGeom>
          </p:spPr>
        </p:pic>
        <p:pic>
          <p:nvPicPr>
            <p:cNvPr id="37" name="Picture 36"/>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47" name="Picture 46"/>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graphicFrame>
        <p:nvGraphicFramePr>
          <p:cNvPr id="19" name="Chart Placeholder 18"/>
          <p:cNvGraphicFramePr>
            <a:graphicFrameLocks noGrp="1"/>
          </p:cNvGraphicFramePr>
          <p:nvPr>
            <p:ph type="chart" sz="quarter" idx="12"/>
            <p:extLst>
              <p:ext uri="{D42A27DB-BD31-4B8C-83A1-F6EECF244321}">
                <p14:modId xmlns:p14="http://schemas.microsoft.com/office/powerpoint/2010/main" val="3877464927"/>
              </p:ext>
            </p:extLst>
          </p:nvPr>
        </p:nvGraphicFramePr>
        <p:xfrm>
          <a:off x="231775" y="2286000"/>
          <a:ext cx="8683625" cy="3374967"/>
        </p:xfrm>
        <a:graphic>
          <a:graphicData uri="http://schemas.openxmlformats.org/drawingml/2006/chart">
            <c:chart xmlns:c="http://schemas.openxmlformats.org/drawingml/2006/chart" xmlns:r="http://schemas.openxmlformats.org/officeDocument/2006/relationships" r:id="rId11"/>
          </a:graphicData>
        </a:graphic>
      </p:graphicFrame>
      <p:cxnSp>
        <p:nvCxnSpPr>
          <p:cNvPr id="16" name="Straight Connector 15"/>
          <p:cNvCxnSpPr/>
          <p:nvPr/>
        </p:nvCxnSpPr>
        <p:spPr>
          <a:xfrm>
            <a:off x="4692733" y="2658938"/>
            <a:ext cx="18867" cy="2629089"/>
          </a:xfrm>
          <a:prstGeom prst="line">
            <a:avLst/>
          </a:prstGeom>
          <a:ln w="12700">
            <a:solidFill>
              <a:schemeClr val="bg1">
                <a:lumMod val="65000"/>
              </a:schemeClr>
            </a:solidFill>
            <a:prstDash val="lgDash"/>
          </a:ln>
        </p:spPr>
        <p:style>
          <a:lnRef idx="1">
            <a:schemeClr val="accent3"/>
          </a:lnRef>
          <a:fillRef idx="0">
            <a:schemeClr val="accent3"/>
          </a:fillRef>
          <a:effectRef idx="0">
            <a:schemeClr val="accent3"/>
          </a:effectRef>
          <a:fontRef idx="minor">
            <a:schemeClr val="tx1"/>
          </a:fontRef>
        </p:style>
      </p:cxnSp>
      <p:sp>
        <p:nvSpPr>
          <p:cNvPr id="17" name="TextBox 3"/>
          <p:cNvSpPr txBox="1"/>
          <p:nvPr/>
        </p:nvSpPr>
        <p:spPr>
          <a:xfrm>
            <a:off x="4429939" y="2385822"/>
            <a:ext cx="469872" cy="273116"/>
          </a:xfrm>
          <a:prstGeom prst="rect">
            <a:avLst/>
          </a:prstGeom>
          <a:noFill/>
        </p:spPr>
        <p:style>
          <a:lnRef idx="0">
            <a:scrgbClr r="0" g="0" b="0"/>
          </a:lnRef>
          <a:fillRef idx="0">
            <a:scrgbClr r="0" g="0" b="0"/>
          </a:fillRef>
          <a:effectRef idx="0">
            <a:scrgbClr r="0" g="0" b="0"/>
          </a:effectRef>
          <a:fontRef idx="minor">
            <a:schemeClr val="tx1"/>
          </a:fontRef>
        </p:style>
        <p:txBody>
          <a:bodyPr wrap="none" rtlCol="0" anchor="t">
            <a:noAutofit/>
          </a:bodyPr>
          <a:lstStyle>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a:r>
              <a:rPr lang="en-US" sz="1400" b="1" dirty="0">
                <a:latin typeface="Arial" panose="020B0604020202020204" pitchFamily="34" charset="0"/>
                <a:cs typeface="Arial" panose="020B0604020202020204" pitchFamily="34" charset="0"/>
              </a:rPr>
              <a:t>2015</a:t>
            </a:r>
          </a:p>
        </p:txBody>
      </p:sp>
    </p:spTree>
    <p:extLst>
      <p:ext uri="{BB962C8B-B14F-4D97-AF65-F5344CB8AC3E}">
        <p14:creationId xmlns:p14="http://schemas.microsoft.com/office/powerpoint/2010/main" val="347298051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8"/>
          <p:cNvSpPr>
            <a:spLocks noGrp="1"/>
          </p:cNvSpPr>
          <p:nvPr>
            <p:ph type="body" sz="quarter" idx="12"/>
          </p:nvPr>
        </p:nvSpPr>
        <p:spPr/>
        <p:txBody>
          <a:bodyPr/>
          <a:lstStyle/>
          <a:p>
            <a:pPr lvl="0"/>
            <a:r>
              <a:rPr lang="en-US" dirty="0"/>
              <a:t>In the Reference case, world energy consumption increases from 575 quadrillion British thermal units (Btu) in 2015 to 663 quadrillion Btu by 2030 and then to </a:t>
            </a:r>
            <a:r>
              <a:rPr lang="en-US" dirty="0" smtClean="0"/>
              <a:t>736 </a:t>
            </a:r>
            <a:r>
              <a:rPr lang="en-US" dirty="0"/>
              <a:t>quadrillion Btu by 2040.</a:t>
            </a:r>
          </a:p>
          <a:p>
            <a:pPr lvl="0"/>
            <a:r>
              <a:rPr lang="en-US" dirty="0"/>
              <a:t>Most of the increase in energy demand is expected to come from non-OECD countries, where strong economic growth, increased access to marketed energy, and quickly growing populations lead to rising demand for energy.</a:t>
            </a:r>
          </a:p>
          <a:p>
            <a:r>
              <a:rPr lang="en-US" dirty="0"/>
              <a:t>Energy consumption in non-OECD countries increases 41% between 2015 and 2040 in contrast to a 9% increase in OECD countries.</a:t>
            </a:r>
          </a:p>
        </p:txBody>
      </p:sp>
      <p:sp>
        <p:nvSpPr>
          <p:cNvPr id="8" name="Title 7"/>
          <p:cNvSpPr>
            <a:spLocks noGrp="1"/>
          </p:cNvSpPr>
          <p:nvPr>
            <p:ph type="title"/>
          </p:nvPr>
        </p:nvSpPr>
        <p:spPr/>
        <p:txBody>
          <a:bodyPr/>
          <a:lstStyle/>
          <a:p>
            <a:r>
              <a:rPr lang="en-US" dirty="0"/>
              <a:t>—with most of the increase occurring in non-OECD countries</a:t>
            </a:r>
            <a:endParaRPr lang="en-US" b="1" dirty="0"/>
          </a:p>
        </p:txBody>
      </p:sp>
      <p:sp>
        <p:nvSpPr>
          <p:cNvPr id="3" name="Slide Number Placeholder 2"/>
          <p:cNvSpPr>
            <a:spLocks noGrp="1"/>
          </p:cNvSpPr>
          <p:nvPr>
            <p:ph type="sldNum" sz="quarter" idx="4"/>
          </p:nvPr>
        </p:nvSpPr>
        <p:spPr/>
        <p:txBody>
          <a:bodyPr/>
          <a:lstStyle/>
          <a:p>
            <a:fld id="{2D80C5C9-96E0-47EC-B500-37C5FE284639}" type="slidenum">
              <a:rPr lang="en-US" smtClean="0"/>
              <a:pPr/>
              <a:t>10</a:t>
            </a:fld>
            <a:endParaRPr lang="en-US" dirty="0"/>
          </a:p>
        </p:txBody>
      </p:sp>
      <p:grpSp>
        <p:nvGrpSpPr>
          <p:cNvPr id="48" name="Group 47"/>
          <p:cNvGrpSpPr/>
          <p:nvPr/>
        </p:nvGrpSpPr>
        <p:grpSpPr>
          <a:xfrm>
            <a:off x="1113952" y="99552"/>
            <a:ext cx="7838024" cy="545720"/>
            <a:chOff x="1113952" y="99552"/>
            <a:chExt cx="7838024" cy="545720"/>
          </a:xfrm>
        </p:grpSpPr>
        <p:pic>
          <p:nvPicPr>
            <p:cNvPr id="30" name="Picture 2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31" name="Picture 3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32" name="Picture 3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33" name="Picture 3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3402" y="99552"/>
              <a:ext cx="530352" cy="530352"/>
            </a:xfrm>
            <a:prstGeom prst="rect">
              <a:avLst/>
            </a:prstGeom>
          </p:spPr>
        </p:pic>
        <p:pic>
          <p:nvPicPr>
            <p:cNvPr id="34" name="Picture 3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6552" y="114920"/>
              <a:ext cx="530352" cy="530352"/>
            </a:xfrm>
            <a:prstGeom prst="rect">
              <a:avLst/>
            </a:prstGeom>
          </p:spPr>
        </p:pic>
        <p:pic>
          <p:nvPicPr>
            <p:cNvPr id="35" name="Picture 3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36" name="Picture 3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611046" y="99552"/>
              <a:ext cx="530352" cy="530352"/>
            </a:xfrm>
            <a:prstGeom prst="rect">
              <a:avLst/>
            </a:prstGeom>
          </p:spPr>
        </p:pic>
        <p:pic>
          <p:nvPicPr>
            <p:cNvPr id="37" name="Picture 36"/>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47" name="Picture 46"/>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spTree>
    <p:extLst>
      <p:ext uri="{BB962C8B-B14F-4D97-AF65-F5344CB8AC3E}">
        <p14:creationId xmlns:p14="http://schemas.microsoft.com/office/powerpoint/2010/main" val="203636127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 name="Chart Placeholder 45"/>
          <p:cNvGraphicFramePr>
            <a:graphicFrameLocks noGrp="1"/>
          </p:cNvGraphicFramePr>
          <p:nvPr>
            <p:ph type="chart" sz="quarter" idx="12"/>
            <p:extLst>
              <p:ext uri="{D42A27DB-BD31-4B8C-83A1-F6EECF244321}">
                <p14:modId xmlns:p14="http://schemas.microsoft.com/office/powerpoint/2010/main" val="781091802"/>
              </p:ext>
            </p:extLst>
          </p:nvPr>
        </p:nvGraphicFramePr>
        <p:xfrm>
          <a:off x="231775" y="2286000"/>
          <a:ext cx="8683625" cy="3391593"/>
        </p:xfrm>
        <a:graphic>
          <a:graphicData uri="http://schemas.openxmlformats.org/drawingml/2006/chart">
            <c:chart xmlns:c="http://schemas.openxmlformats.org/drawingml/2006/chart" xmlns:r="http://schemas.openxmlformats.org/officeDocument/2006/relationships" r:id="rId2"/>
          </a:graphicData>
        </a:graphic>
      </p:graphicFrame>
      <p:sp>
        <p:nvSpPr>
          <p:cNvPr id="5" name="Text Placeholder 4"/>
          <p:cNvSpPr>
            <a:spLocks noGrp="1"/>
          </p:cNvSpPr>
          <p:nvPr>
            <p:ph type="body" sz="quarter" idx="13"/>
          </p:nvPr>
        </p:nvSpPr>
        <p:spPr>
          <a:xfrm>
            <a:off x="233660" y="1691005"/>
            <a:ext cx="5446042" cy="548640"/>
          </a:xfrm>
        </p:spPr>
        <p:txBody>
          <a:bodyPr/>
          <a:lstStyle/>
          <a:p>
            <a:r>
              <a:rPr lang="en-US" b="1" dirty="0">
                <a:latin typeface="Arial" panose="020B0604020202020204" pitchFamily="34" charset="0"/>
                <a:cs typeface="Arial" panose="020B0604020202020204" pitchFamily="34" charset="0"/>
              </a:rPr>
              <a:t>World energy consumption in three economic growth cases</a:t>
            </a:r>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quadrillion </a:t>
            </a:r>
            <a:r>
              <a:rPr lang="en-US" dirty="0" smtClean="0">
                <a:latin typeface="Arial" panose="020B0604020202020204" pitchFamily="34" charset="0"/>
                <a:cs typeface="Arial" panose="020B0604020202020204" pitchFamily="34" charset="0"/>
              </a:rPr>
              <a:t>Btu</a:t>
            </a:r>
            <a:endParaRPr lang="en-US" dirty="0">
              <a:latin typeface="Arial" panose="020B0604020202020204" pitchFamily="34" charset="0"/>
              <a:cs typeface="Arial" panose="020B0604020202020204" pitchFamily="34" charset="0"/>
            </a:endParaRPr>
          </a:p>
        </p:txBody>
      </p:sp>
      <p:sp>
        <p:nvSpPr>
          <p:cNvPr id="2" name="Title 1"/>
          <p:cNvSpPr>
            <a:spLocks noGrp="1"/>
          </p:cNvSpPr>
          <p:nvPr>
            <p:ph type="title"/>
          </p:nvPr>
        </p:nvSpPr>
        <p:spPr/>
        <p:txBody>
          <a:bodyPr/>
          <a:lstStyle/>
          <a:p>
            <a:r>
              <a:rPr lang="en-US" dirty="0"/>
              <a:t>Energy consumption varies </a:t>
            </a:r>
            <a:r>
              <a:rPr lang="en-US" dirty="0" smtClean="0"/>
              <a:t>across </a:t>
            </a:r>
            <a:r>
              <a:rPr lang="en-US" dirty="0"/>
              <a:t>the High and Low Economic Growth cases</a:t>
            </a:r>
            <a:r>
              <a:rPr lang="en-US" dirty="0" smtClean="0"/>
              <a:t>—</a:t>
            </a:r>
            <a:endParaRPr lang="en-US" dirty="0"/>
          </a:p>
        </p:txBody>
      </p:sp>
      <p:sp>
        <p:nvSpPr>
          <p:cNvPr id="3" name="Slide Number Placeholder 2"/>
          <p:cNvSpPr>
            <a:spLocks noGrp="1"/>
          </p:cNvSpPr>
          <p:nvPr>
            <p:ph type="sldNum" sz="quarter" idx="4"/>
          </p:nvPr>
        </p:nvSpPr>
        <p:spPr/>
        <p:txBody>
          <a:bodyPr/>
          <a:lstStyle/>
          <a:p>
            <a:fld id="{2D80C5C9-96E0-47EC-B500-37C5FE284639}" type="slidenum">
              <a:rPr lang="en-US" smtClean="0"/>
              <a:pPr/>
              <a:t>11</a:t>
            </a:fld>
            <a:endParaRPr lang="en-US" dirty="0"/>
          </a:p>
        </p:txBody>
      </p:sp>
      <p:grpSp>
        <p:nvGrpSpPr>
          <p:cNvPr id="48" name="Group 47"/>
          <p:cNvGrpSpPr/>
          <p:nvPr/>
        </p:nvGrpSpPr>
        <p:grpSpPr>
          <a:xfrm>
            <a:off x="1113952" y="99552"/>
            <a:ext cx="7838024" cy="545720"/>
            <a:chOff x="1113952" y="99552"/>
            <a:chExt cx="7838024" cy="545720"/>
          </a:xfrm>
        </p:grpSpPr>
        <p:pic>
          <p:nvPicPr>
            <p:cNvPr id="30" name="Picture 2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31" name="Picture 3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32" name="Picture 3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33" name="Picture 3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53402" y="99552"/>
              <a:ext cx="530352" cy="530352"/>
            </a:xfrm>
            <a:prstGeom prst="rect">
              <a:avLst/>
            </a:prstGeom>
          </p:spPr>
        </p:pic>
        <p:pic>
          <p:nvPicPr>
            <p:cNvPr id="34" name="Picture 3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766552" y="114920"/>
              <a:ext cx="530352" cy="530352"/>
            </a:xfrm>
            <a:prstGeom prst="rect">
              <a:avLst/>
            </a:prstGeom>
          </p:spPr>
        </p:pic>
        <p:pic>
          <p:nvPicPr>
            <p:cNvPr id="35" name="Picture 3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36" name="Picture 3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611046" y="99552"/>
              <a:ext cx="530352" cy="530352"/>
            </a:xfrm>
            <a:prstGeom prst="rect">
              <a:avLst/>
            </a:prstGeom>
          </p:spPr>
        </p:pic>
        <p:pic>
          <p:nvPicPr>
            <p:cNvPr id="37" name="Picture 36"/>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47" name="Picture 46"/>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sp>
        <p:nvSpPr>
          <p:cNvPr id="42" name="TextBox 3"/>
          <p:cNvSpPr txBox="1"/>
          <p:nvPr/>
        </p:nvSpPr>
        <p:spPr>
          <a:xfrm>
            <a:off x="1113952" y="2467026"/>
            <a:ext cx="469872" cy="273116"/>
          </a:xfrm>
          <a:prstGeom prst="rect">
            <a:avLst/>
          </a:prstGeom>
          <a:noFill/>
        </p:spPr>
        <p:style>
          <a:lnRef idx="0">
            <a:scrgbClr r="0" g="0" b="0"/>
          </a:lnRef>
          <a:fillRef idx="0">
            <a:scrgbClr r="0" g="0" b="0"/>
          </a:fillRef>
          <a:effectRef idx="0">
            <a:scrgbClr r="0" g="0" b="0"/>
          </a:effectRef>
          <a:fontRef idx="minor">
            <a:schemeClr val="tx1"/>
          </a:fontRef>
        </p:style>
        <p:txBody>
          <a:bodyPr wrap="none" rtlCol="0" anchor="t">
            <a:noAutofit/>
          </a:bodyPr>
          <a:lstStyle>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a:r>
              <a:rPr lang="en-US" sz="1400" b="1" dirty="0">
                <a:latin typeface="Arial" panose="020B0604020202020204" pitchFamily="34" charset="0"/>
                <a:cs typeface="Arial" panose="020B0604020202020204" pitchFamily="34" charset="0"/>
              </a:rPr>
              <a:t>2015</a:t>
            </a:r>
          </a:p>
        </p:txBody>
      </p:sp>
      <p:sp>
        <p:nvSpPr>
          <p:cNvPr id="43" name="TextBox 4"/>
          <p:cNvSpPr txBox="1"/>
          <p:nvPr/>
        </p:nvSpPr>
        <p:spPr>
          <a:xfrm>
            <a:off x="3192131" y="2452713"/>
            <a:ext cx="469872" cy="273116"/>
          </a:xfrm>
          <a:prstGeom prst="rect">
            <a:avLst/>
          </a:prstGeom>
          <a:noFill/>
        </p:spPr>
        <p:style>
          <a:lnRef idx="0">
            <a:scrgbClr r="0" g="0" b="0"/>
          </a:lnRef>
          <a:fillRef idx="0">
            <a:scrgbClr r="0" g="0" b="0"/>
          </a:fillRef>
          <a:effectRef idx="0">
            <a:scrgbClr r="0" g="0" b="0"/>
          </a:effectRef>
          <a:fontRef idx="minor">
            <a:schemeClr val="tx1"/>
          </a:fontRef>
        </p:style>
        <p:txBody>
          <a:bodyPr wrap="none" rtlCol="0" anchor="t">
            <a:noAutofit/>
          </a:bodyPr>
          <a:lstStyle>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a:r>
              <a:rPr lang="en-US" sz="1400" b="1" dirty="0">
                <a:latin typeface="Arial" panose="020B0604020202020204" pitchFamily="34" charset="0"/>
                <a:cs typeface="Arial" panose="020B0604020202020204" pitchFamily="34" charset="0"/>
              </a:rPr>
              <a:t>2030</a:t>
            </a:r>
          </a:p>
        </p:txBody>
      </p:sp>
      <p:sp>
        <p:nvSpPr>
          <p:cNvPr id="44" name="TextBox 5"/>
          <p:cNvSpPr txBox="1"/>
          <p:nvPr/>
        </p:nvSpPr>
        <p:spPr>
          <a:xfrm>
            <a:off x="6210054" y="2452713"/>
            <a:ext cx="1030039" cy="273116"/>
          </a:xfrm>
          <a:prstGeom prst="rect">
            <a:avLst/>
          </a:prstGeom>
          <a:noFill/>
        </p:spPr>
        <p:style>
          <a:lnRef idx="0">
            <a:scrgbClr r="0" g="0" b="0"/>
          </a:lnRef>
          <a:fillRef idx="0">
            <a:scrgbClr r="0" g="0" b="0"/>
          </a:fillRef>
          <a:effectRef idx="0">
            <a:scrgbClr r="0" g="0" b="0"/>
          </a:effectRef>
          <a:fontRef idx="minor">
            <a:schemeClr val="tx1"/>
          </a:fontRef>
        </p:style>
        <p:txBody>
          <a:bodyPr wrap="none" rtlCol="0" anchor="t">
            <a:noAutofit/>
          </a:bodyPr>
          <a:lstStyle>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a:r>
              <a:rPr lang="en-US" sz="1400" b="1" dirty="0">
                <a:latin typeface="Arial" panose="020B0604020202020204" pitchFamily="34" charset="0"/>
                <a:cs typeface="Arial" panose="020B0604020202020204" pitchFamily="34" charset="0"/>
              </a:rPr>
              <a:t>2040</a:t>
            </a:r>
          </a:p>
        </p:txBody>
      </p:sp>
    </p:spTree>
    <p:extLst>
      <p:ext uri="{BB962C8B-B14F-4D97-AF65-F5344CB8AC3E}">
        <p14:creationId xmlns:p14="http://schemas.microsoft.com/office/powerpoint/2010/main" val="255447843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8"/>
          <p:cNvSpPr>
            <a:spLocks noGrp="1"/>
          </p:cNvSpPr>
          <p:nvPr>
            <p:ph type="body" sz="quarter" idx="12"/>
          </p:nvPr>
        </p:nvSpPr>
        <p:spPr/>
        <p:txBody>
          <a:bodyPr/>
          <a:lstStyle/>
          <a:p>
            <a:pPr lvl="0"/>
            <a:r>
              <a:rPr lang="en-US" dirty="0"/>
              <a:t>In the Reference case, world energy consumption totals </a:t>
            </a:r>
            <a:r>
              <a:rPr lang="en-US" dirty="0" smtClean="0"/>
              <a:t>736 </a:t>
            </a:r>
            <a:r>
              <a:rPr lang="en-US" dirty="0"/>
              <a:t>quadrillion Btu in 2040—262 quadrillion Btu in the OECD countries and 475 quadrillion Btu in the non-OECD countries. In the High Economic Growth case, world energy use in 2040 is 40 quadrillion Btu higher than in the Reference case.  In the Low Economic Growth case, world energy use in 2040 is 29 quadrillion Btu lower than in the Reference case.</a:t>
            </a:r>
          </a:p>
          <a:p>
            <a:pPr lvl="0"/>
            <a:r>
              <a:rPr lang="en-US" dirty="0"/>
              <a:t>In the High Economic Growth case, real GDP in the OECD countries increases by 2.0%/year from 2015 to 2040, as compared with 1.7%/year growth in the Reference case. Similarly, the High Economic Growth case projects GDP growth of 4.2%/year in the non-OECD countries as a whole, compared with 3.8%/year in the Reference case.</a:t>
            </a:r>
          </a:p>
          <a:p>
            <a:pPr lvl="0"/>
            <a:r>
              <a:rPr lang="en-US" dirty="0"/>
              <a:t>In the Low Economic Growth case, OECD GDP increases by 1.4%/year, or 0.3 percentage points lower than in the Reference case. GDP growth in the non-OECD grows by an average 3.5%/year in the Low Economic Growth case, or 0.3 percentage points lower than in the Reference case.</a:t>
            </a:r>
          </a:p>
        </p:txBody>
      </p:sp>
      <p:sp>
        <p:nvSpPr>
          <p:cNvPr id="8" name="Title 7"/>
          <p:cNvSpPr>
            <a:spLocks noGrp="1"/>
          </p:cNvSpPr>
          <p:nvPr>
            <p:ph type="title"/>
          </p:nvPr>
        </p:nvSpPr>
        <p:spPr/>
        <p:txBody>
          <a:bodyPr/>
          <a:lstStyle/>
          <a:p>
            <a:r>
              <a:rPr lang="en-US" dirty="0"/>
              <a:t>—with most of the variation found across non-OECD regions</a:t>
            </a:r>
          </a:p>
        </p:txBody>
      </p:sp>
      <p:sp>
        <p:nvSpPr>
          <p:cNvPr id="3" name="Slide Number Placeholder 2"/>
          <p:cNvSpPr>
            <a:spLocks noGrp="1"/>
          </p:cNvSpPr>
          <p:nvPr>
            <p:ph type="sldNum" sz="quarter" idx="4"/>
          </p:nvPr>
        </p:nvSpPr>
        <p:spPr/>
        <p:txBody>
          <a:bodyPr/>
          <a:lstStyle/>
          <a:p>
            <a:fld id="{2D80C5C9-96E0-47EC-B500-37C5FE284639}" type="slidenum">
              <a:rPr lang="en-US" smtClean="0"/>
              <a:pPr/>
              <a:t>12</a:t>
            </a:fld>
            <a:endParaRPr lang="en-US" dirty="0"/>
          </a:p>
        </p:txBody>
      </p:sp>
      <p:grpSp>
        <p:nvGrpSpPr>
          <p:cNvPr id="48" name="Group 47"/>
          <p:cNvGrpSpPr/>
          <p:nvPr/>
        </p:nvGrpSpPr>
        <p:grpSpPr>
          <a:xfrm>
            <a:off x="1113952" y="99552"/>
            <a:ext cx="7838024" cy="545720"/>
            <a:chOff x="1113952" y="99552"/>
            <a:chExt cx="7838024" cy="545720"/>
          </a:xfrm>
        </p:grpSpPr>
        <p:pic>
          <p:nvPicPr>
            <p:cNvPr id="30" name="Picture 2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31" name="Picture 3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32" name="Picture 3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33" name="Picture 3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3402" y="99552"/>
              <a:ext cx="530352" cy="530352"/>
            </a:xfrm>
            <a:prstGeom prst="rect">
              <a:avLst/>
            </a:prstGeom>
          </p:spPr>
        </p:pic>
        <p:pic>
          <p:nvPicPr>
            <p:cNvPr id="34" name="Picture 3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6552" y="114920"/>
              <a:ext cx="530352" cy="530352"/>
            </a:xfrm>
            <a:prstGeom prst="rect">
              <a:avLst/>
            </a:prstGeom>
          </p:spPr>
        </p:pic>
        <p:pic>
          <p:nvPicPr>
            <p:cNvPr id="35" name="Picture 3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36" name="Picture 3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611046" y="99552"/>
              <a:ext cx="530352" cy="530352"/>
            </a:xfrm>
            <a:prstGeom prst="rect">
              <a:avLst/>
            </a:prstGeom>
          </p:spPr>
        </p:pic>
        <p:pic>
          <p:nvPicPr>
            <p:cNvPr id="37" name="Picture 36"/>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47" name="Picture 46"/>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spTree>
    <p:extLst>
      <p:ext uri="{BB962C8B-B14F-4D97-AF65-F5344CB8AC3E}">
        <p14:creationId xmlns:p14="http://schemas.microsoft.com/office/powerpoint/2010/main" val="139769604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Future oil prices are another key source of uncertainty in the projections</a:t>
            </a:r>
            <a:r>
              <a:rPr lang="en-US" dirty="0" smtClean="0"/>
              <a:t>—</a:t>
            </a:r>
            <a:endParaRPr lang="en-US" dirty="0"/>
          </a:p>
        </p:txBody>
      </p:sp>
      <p:sp>
        <p:nvSpPr>
          <p:cNvPr id="3" name="Slide Number Placeholder 2"/>
          <p:cNvSpPr>
            <a:spLocks noGrp="1"/>
          </p:cNvSpPr>
          <p:nvPr>
            <p:ph type="sldNum" sz="quarter" idx="4"/>
          </p:nvPr>
        </p:nvSpPr>
        <p:spPr/>
        <p:txBody>
          <a:bodyPr/>
          <a:lstStyle/>
          <a:p>
            <a:fld id="{2D80C5C9-96E0-47EC-B500-37C5FE284639}" type="slidenum">
              <a:rPr lang="en-US" smtClean="0"/>
              <a:pPr/>
              <a:t>13</a:t>
            </a:fld>
            <a:endParaRPr lang="en-US" dirty="0"/>
          </a:p>
        </p:txBody>
      </p:sp>
      <p:grpSp>
        <p:nvGrpSpPr>
          <p:cNvPr id="48" name="Group 47"/>
          <p:cNvGrpSpPr/>
          <p:nvPr/>
        </p:nvGrpSpPr>
        <p:grpSpPr>
          <a:xfrm>
            <a:off x="1113952" y="99552"/>
            <a:ext cx="7838024" cy="545720"/>
            <a:chOff x="1113952" y="99552"/>
            <a:chExt cx="7838024" cy="545720"/>
          </a:xfrm>
        </p:grpSpPr>
        <p:pic>
          <p:nvPicPr>
            <p:cNvPr id="30" name="Picture 2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31" name="Picture 3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32" name="Picture 3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33" name="Picture 3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3402" y="99552"/>
              <a:ext cx="530352" cy="530352"/>
            </a:xfrm>
            <a:prstGeom prst="rect">
              <a:avLst/>
            </a:prstGeom>
          </p:spPr>
        </p:pic>
        <p:pic>
          <p:nvPicPr>
            <p:cNvPr id="34" name="Picture 3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6552" y="114920"/>
              <a:ext cx="530352" cy="530352"/>
            </a:xfrm>
            <a:prstGeom prst="rect">
              <a:avLst/>
            </a:prstGeom>
          </p:spPr>
        </p:pic>
        <p:pic>
          <p:nvPicPr>
            <p:cNvPr id="35" name="Picture 3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36" name="Picture 3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611046" y="99552"/>
              <a:ext cx="530352" cy="530352"/>
            </a:xfrm>
            <a:prstGeom prst="rect">
              <a:avLst/>
            </a:prstGeom>
          </p:spPr>
        </p:pic>
        <p:pic>
          <p:nvPicPr>
            <p:cNvPr id="37" name="Picture 36"/>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47" name="Picture 46"/>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graphicFrame>
        <p:nvGraphicFramePr>
          <p:cNvPr id="26" name="Content Placeholder 25"/>
          <p:cNvGraphicFramePr>
            <a:graphicFrameLocks noGrp="1"/>
          </p:cNvGraphicFramePr>
          <p:nvPr>
            <p:ph sz="quarter" idx="12"/>
            <p:extLst>
              <p:ext uri="{D42A27DB-BD31-4B8C-83A1-F6EECF244321}">
                <p14:modId xmlns:p14="http://schemas.microsoft.com/office/powerpoint/2010/main" val="1759220729"/>
              </p:ext>
            </p:extLst>
          </p:nvPr>
        </p:nvGraphicFramePr>
        <p:xfrm>
          <a:off x="4383754" y="1978430"/>
          <a:ext cx="4568222" cy="3964248"/>
        </p:xfrm>
        <a:graphic>
          <a:graphicData uri="http://schemas.openxmlformats.org/drawingml/2006/chart">
            <c:chart xmlns:c="http://schemas.openxmlformats.org/drawingml/2006/chart" xmlns:r="http://schemas.openxmlformats.org/officeDocument/2006/relationships" r:id="rId11"/>
          </a:graphicData>
        </a:graphic>
      </p:graphicFrame>
      <p:sp>
        <p:nvSpPr>
          <p:cNvPr id="27" name="TextBox 3"/>
          <p:cNvSpPr txBox="1"/>
          <p:nvPr/>
        </p:nvSpPr>
        <p:spPr>
          <a:xfrm>
            <a:off x="4973060" y="2197117"/>
            <a:ext cx="421367" cy="273116"/>
          </a:xfrm>
          <a:prstGeom prst="rect">
            <a:avLst/>
          </a:prstGeom>
          <a:noFill/>
        </p:spPr>
        <p:style>
          <a:lnRef idx="0">
            <a:scrgbClr r="0" g="0" b="0"/>
          </a:lnRef>
          <a:fillRef idx="0">
            <a:scrgbClr r="0" g="0" b="0"/>
          </a:fillRef>
          <a:effectRef idx="0">
            <a:scrgbClr r="0" g="0" b="0"/>
          </a:effectRef>
          <a:fontRef idx="minor">
            <a:schemeClr val="tx1"/>
          </a:fontRef>
        </p:style>
        <p:txBody>
          <a:bodyPr wrap="none" rtlCol="0" anchor="t">
            <a:noAutofit/>
          </a:bodyPr>
          <a:lstStyle>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a:r>
              <a:rPr lang="en-US" sz="1400" b="1" dirty="0">
                <a:latin typeface="Arial" panose="020B0604020202020204" pitchFamily="34" charset="0"/>
                <a:cs typeface="Arial" panose="020B0604020202020204" pitchFamily="34" charset="0"/>
              </a:rPr>
              <a:t>2015</a:t>
            </a:r>
          </a:p>
        </p:txBody>
      </p:sp>
      <p:sp>
        <p:nvSpPr>
          <p:cNvPr id="28" name="TextBox 4"/>
          <p:cNvSpPr txBox="1"/>
          <p:nvPr/>
        </p:nvSpPr>
        <p:spPr>
          <a:xfrm>
            <a:off x="5972258" y="2180652"/>
            <a:ext cx="469872" cy="273116"/>
          </a:xfrm>
          <a:prstGeom prst="rect">
            <a:avLst/>
          </a:prstGeom>
          <a:noFill/>
        </p:spPr>
        <p:style>
          <a:lnRef idx="0">
            <a:scrgbClr r="0" g="0" b="0"/>
          </a:lnRef>
          <a:fillRef idx="0">
            <a:scrgbClr r="0" g="0" b="0"/>
          </a:fillRef>
          <a:effectRef idx="0">
            <a:scrgbClr r="0" g="0" b="0"/>
          </a:effectRef>
          <a:fontRef idx="minor">
            <a:schemeClr val="tx1"/>
          </a:fontRef>
        </p:style>
        <p:txBody>
          <a:bodyPr wrap="none" rtlCol="0" anchor="t">
            <a:noAutofit/>
          </a:bodyPr>
          <a:lstStyle>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a:r>
              <a:rPr lang="en-US" sz="1400" b="1" dirty="0">
                <a:latin typeface="Arial" panose="020B0604020202020204" pitchFamily="34" charset="0"/>
                <a:cs typeface="Arial" panose="020B0604020202020204" pitchFamily="34" charset="0"/>
              </a:rPr>
              <a:t>2030</a:t>
            </a:r>
          </a:p>
        </p:txBody>
      </p:sp>
      <p:sp>
        <p:nvSpPr>
          <p:cNvPr id="29" name="TextBox 5"/>
          <p:cNvSpPr txBox="1"/>
          <p:nvPr/>
        </p:nvSpPr>
        <p:spPr>
          <a:xfrm>
            <a:off x="7441327" y="2191682"/>
            <a:ext cx="469872" cy="273116"/>
          </a:xfrm>
          <a:prstGeom prst="rect">
            <a:avLst/>
          </a:prstGeom>
          <a:noFill/>
        </p:spPr>
        <p:style>
          <a:lnRef idx="0">
            <a:scrgbClr r="0" g="0" b="0"/>
          </a:lnRef>
          <a:fillRef idx="0">
            <a:scrgbClr r="0" g="0" b="0"/>
          </a:fillRef>
          <a:effectRef idx="0">
            <a:scrgbClr r="0" g="0" b="0"/>
          </a:effectRef>
          <a:fontRef idx="minor">
            <a:schemeClr val="tx1"/>
          </a:fontRef>
        </p:style>
        <p:txBody>
          <a:bodyPr wrap="none" rtlCol="0" anchor="t">
            <a:noAutofit/>
          </a:bodyPr>
          <a:lstStyle>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a:r>
              <a:rPr lang="en-US" sz="1400" b="1" dirty="0">
                <a:latin typeface="Arial" panose="020B0604020202020204" pitchFamily="34" charset="0"/>
                <a:cs typeface="Arial" panose="020B0604020202020204" pitchFamily="34" charset="0"/>
              </a:rPr>
              <a:t>2040</a:t>
            </a:r>
          </a:p>
        </p:txBody>
      </p:sp>
      <p:graphicFrame>
        <p:nvGraphicFramePr>
          <p:cNvPr id="38" name="Content Placeholder 37"/>
          <p:cNvGraphicFramePr>
            <a:graphicFrameLocks noGrp="1"/>
          </p:cNvGraphicFramePr>
          <p:nvPr>
            <p:ph sz="quarter" idx="13"/>
            <p:extLst>
              <p:ext uri="{D42A27DB-BD31-4B8C-83A1-F6EECF244321}">
                <p14:modId xmlns:p14="http://schemas.microsoft.com/office/powerpoint/2010/main" val="2077263157"/>
              </p:ext>
            </p:extLst>
          </p:nvPr>
        </p:nvGraphicFramePr>
        <p:xfrm>
          <a:off x="225353" y="2302624"/>
          <a:ext cx="3976341" cy="3453385"/>
        </p:xfrm>
        <a:graphic>
          <a:graphicData uri="http://schemas.openxmlformats.org/drawingml/2006/chart">
            <c:chart xmlns:c="http://schemas.openxmlformats.org/drawingml/2006/chart" xmlns:r="http://schemas.openxmlformats.org/officeDocument/2006/relationships" r:id="rId12"/>
          </a:graphicData>
        </a:graphic>
      </p:graphicFrame>
      <p:sp>
        <p:nvSpPr>
          <p:cNvPr id="2" name="Rectangle 1"/>
          <p:cNvSpPr/>
          <p:nvPr/>
        </p:nvSpPr>
        <p:spPr>
          <a:xfrm>
            <a:off x="225353" y="1669803"/>
            <a:ext cx="4005825" cy="523220"/>
          </a:xfrm>
          <a:prstGeom prst="rect">
            <a:avLst/>
          </a:prstGeom>
        </p:spPr>
        <p:txBody>
          <a:bodyPr wrap="square">
            <a:spAutoFit/>
          </a:bodyPr>
          <a:lstStyle/>
          <a:p>
            <a:pPr>
              <a:defRPr sz="1000" b="0" i="0" u="none" strike="noStrike" kern="1200" spc="0" baseline="0">
                <a:solidFill>
                  <a:prstClr val="black">
                    <a:lumMod val="65000"/>
                    <a:lumOff val="35000"/>
                  </a:prstClr>
                </a:solidFill>
                <a:latin typeface="Arial" panose="020B0604020202020204" pitchFamily="34" charset="0"/>
                <a:ea typeface="+mn-ea"/>
                <a:cs typeface="Arial" panose="020B0604020202020204" pitchFamily="34" charset="0"/>
              </a:defRPr>
            </a:pPr>
            <a:r>
              <a:rPr lang="en-US" sz="1400" b="1" dirty="0">
                <a:solidFill>
                  <a:sysClr val="windowText" lastClr="000000"/>
                </a:solidFill>
                <a:latin typeface="Arial" panose="020B0604020202020204" pitchFamily="34" charset="0"/>
                <a:cs typeface="Arial" panose="020B0604020202020204" pitchFamily="34" charset="0"/>
              </a:rPr>
              <a:t>World oil prices in three cases</a:t>
            </a:r>
          </a:p>
          <a:p>
            <a:pPr>
              <a:defRPr sz="1000" b="0" i="0" u="none" strike="noStrike" kern="1200" spc="0" baseline="0">
                <a:solidFill>
                  <a:prstClr val="black">
                    <a:lumMod val="65000"/>
                    <a:lumOff val="35000"/>
                  </a:prstClr>
                </a:solidFill>
                <a:latin typeface="Arial" panose="020B0604020202020204" pitchFamily="34" charset="0"/>
                <a:ea typeface="+mn-ea"/>
                <a:cs typeface="Arial" panose="020B0604020202020204" pitchFamily="34" charset="0"/>
              </a:defRPr>
            </a:pPr>
            <a:r>
              <a:rPr lang="en-US" sz="1400" dirty="0">
                <a:solidFill>
                  <a:sysClr val="windowText" lastClr="000000"/>
                </a:solidFill>
                <a:latin typeface="Arial" panose="020B0604020202020204" pitchFamily="34" charset="0"/>
                <a:cs typeface="Arial" panose="020B0604020202020204" pitchFamily="34" charset="0"/>
              </a:rPr>
              <a:t>real 2016 dollars per barrel</a:t>
            </a:r>
          </a:p>
        </p:txBody>
      </p:sp>
      <p:sp>
        <p:nvSpPr>
          <p:cNvPr id="4" name="Rectangle 3"/>
          <p:cNvSpPr/>
          <p:nvPr/>
        </p:nvSpPr>
        <p:spPr>
          <a:xfrm>
            <a:off x="4359202" y="1631620"/>
            <a:ext cx="4443975" cy="523220"/>
          </a:xfrm>
          <a:prstGeom prst="rect">
            <a:avLst/>
          </a:prstGeom>
        </p:spPr>
        <p:txBody>
          <a:bodyPr wrap="square">
            <a:spAutoFit/>
          </a:bodyPr>
          <a:lstStyle/>
          <a:p>
            <a:r>
              <a:rPr lang="en-US" sz="1400" b="1" dirty="0">
                <a:latin typeface="Arial" panose="020B0604020202020204" pitchFamily="34" charset="0"/>
                <a:cs typeface="Arial" panose="020B0604020202020204" pitchFamily="34" charset="0"/>
              </a:rPr>
              <a:t>World energy consumption in three cases</a:t>
            </a:r>
          </a:p>
          <a:p>
            <a:r>
              <a:rPr lang="en-US" sz="1400" dirty="0">
                <a:latin typeface="Arial" panose="020B0604020202020204" pitchFamily="34" charset="0"/>
                <a:cs typeface="Arial" panose="020B0604020202020204" pitchFamily="34" charset="0"/>
              </a:rPr>
              <a:t>quadrillion Btu</a:t>
            </a:r>
          </a:p>
        </p:txBody>
      </p:sp>
    </p:spTree>
    <p:extLst>
      <p:ext uri="{BB962C8B-B14F-4D97-AF65-F5344CB8AC3E}">
        <p14:creationId xmlns:p14="http://schemas.microsoft.com/office/powerpoint/2010/main" val="173014528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8"/>
          <p:cNvSpPr>
            <a:spLocks noGrp="1"/>
          </p:cNvSpPr>
          <p:nvPr>
            <p:ph type="body" sz="quarter" idx="12"/>
          </p:nvPr>
        </p:nvSpPr>
        <p:spPr>
          <a:xfrm>
            <a:off x="231819" y="1624446"/>
            <a:ext cx="8693239" cy="4301342"/>
          </a:xfrm>
        </p:spPr>
        <p:txBody>
          <a:bodyPr/>
          <a:lstStyle/>
          <a:p>
            <a:pPr lvl="0"/>
            <a:r>
              <a:rPr lang="en-US" dirty="0"/>
              <a:t>In addition to the Reference case, EIA includes a Low Oil Price case and a High Oil Price case that use different assumptions about future oil prices, based on different views of supply and demand of liquid fuels. </a:t>
            </a:r>
          </a:p>
          <a:p>
            <a:pPr lvl="0"/>
            <a:r>
              <a:rPr lang="en-US" dirty="0"/>
              <a:t>In the Reference case, oil prices rise to $109/barrel (real 2016 dollars) in 2040.  Total liquids consumption increases from 191 quadrillion Btu in 2015 to 228 quadrillion Btu in 2040, when it accounts for 31% of total world energy use.</a:t>
            </a:r>
          </a:p>
          <a:p>
            <a:pPr lvl="0"/>
            <a:r>
              <a:rPr lang="en-US" dirty="0"/>
              <a:t>In the Low Oil Price case, oil prices are $43/barrel in 2040, in part because of lower economic activity, especially in the developing world. Lower oil prices spur the demand for liquid fuels and discourage energy conservation and fuel switching. </a:t>
            </a:r>
            <a:r>
              <a:rPr lang="en-US" dirty="0" smtClean="0"/>
              <a:t>In 2040, liquids account for 32% of total world energy use.</a:t>
            </a:r>
          </a:p>
          <a:p>
            <a:pPr lvl="0"/>
            <a:r>
              <a:rPr lang="en-US" dirty="0" smtClean="0"/>
              <a:t>In </a:t>
            </a:r>
            <a:r>
              <a:rPr lang="en-US" dirty="0"/>
              <a:t>the High Oil Price case, oil prices reach $226/barrel in 2040, as non-OECD economies grow more quickly and supply conditions are tighter than in the Reference case. Higher oil prices discourage liquids consumption, and consumers conserve or switch to alternative fuels whenever possible.  Liquids </a:t>
            </a:r>
            <a:r>
              <a:rPr lang="en-US" dirty="0" smtClean="0"/>
              <a:t>account for </a:t>
            </a:r>
            <a:r>
              <a:rPr lang="en-US" dirty="0"/>
              <a:t>28% of total world energy use.</a:t>
            </a:r>
          </a:p>
        </p:txBody>
      </p:sp>
      <p:sp>
        <p:nvSpPr>
          <p:cNvPr id="8" name="Title 7"/>
          <p:cNvSpPr>
            <a:spLocks noGrp="1"/>
          </p:cNvSpPr>
          <p:nvPr>
            <p:ph type="title"/>
          </p:nvPr>
        </p:nvSpPr>
        <p:spPr/>
        <p:txBody>
          <a:bodyPr/>
          <a:lstStyle/>
          <a:p>
            <a:r>
              <a:rPr lang="en-US" b="1" dirty="0" smtClean="0"/>
              <a:t>—</a:t>
            </a:r>
            <a:r>
              <a:rPr lang="en-US" dirty="0"/>
              <a:t>but end-use demand doesn’t vary </a:t>
            </a:r>
            <a:r>
              <a:rPr lang="en-US" dirty="0" smtClean="0"/>
              <a:t>significantly</a:t>
            </a:r>
            <a:endParaRPr lang="en-US" b="1" dirty="0"/>
          </a:p>
        </p:txBody>
      </p:sp>
      <p:sp>
        <p:nvSpPr>
          <p:cNvPr id="3" name="Slide Number Placeholder 2"/>
          <p:cNvSpPr>
            <a:spLocks noGrp="1"/>
          </p:cNvSpPr>
          <p:nvPr>
            <p:ph type="sldNum" sz="quarter" idx="4"/>
          </p:nvPr>
        </p:nvSpPr>
        <p:spPr/>
        <p:txBody>
          <a:bodyPr/>
          <a:lstStyle/>
          <a:p>
            <a:fld id="{2D80C5C9-96E0-47EC-B500-37C5FE284639}" type="slidenum">
              <a:rPr lang="en-US" smtClean="0"/>
              <a:pPr/>
              <a:t>14</a:t>
            </a:fld>
            <a:endParaRPr lang="en-US" dirty="0"/>
          </a:p>
        </p:txBody>
      </p:sp>
      <p:grpSp>
        <p:nvGrpSpPr>
          <p:cNvPr id="48" name="Group 47"/>
          <p:cNvGrpSpPr/>
          <p:nvPr/>
        </p:nvGrpSpPr>
        <p:grpSpPr>
          <a:xfrm>
            <a:off x="1113952" y="99552"/>
            <a:ext cx="7838024" cy="545720"/>
            <a:chOff x="1113952" y="99552"/>
            <a:chExt cx="7838024" cy="545720"/>
          </a:xfrm>
        </p:grpSpPr>
        <p:pic>
          <p:nvPicPr>
            <p:cNvPr id="30" name="Picture 2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31" name="Picture 3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32" name="Picture 3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33" name="Picture 3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3402" y="99552"/>
              <a:ext cx="530352" cy="530352"/>
            </a:xfrm>
            <a:prstGeom prst="rect">
              <a:avLst/>
            </a:prstGeom>
          </p:spPr>
        </p:pic>
        <p:pic>
          <p:nvPicPr>
            <p:cNvPr id="34" name="Picture 3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6552" y="114920"/>
              <a:ext cx="530352" cy="530352"/>
            </a:xfrm>
            <a:prstGeom prst="rect">
              <a:avLst/>
            </a:prstGeom>
          </p:spPr>
        </p:pic>
        <p:pic>
          <p:nvPicPr>
            <p:cNvPr id="35" name="Picture 3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36" name="Picture 3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611046" y="99552"/>
              <a:ext cx="530352" cy="530352"/>
            </a:xfrm>
            <a:prstGeom prst="rect">
              <a:avLst/>
            </a:prstGeom>
          </p:spPr>
        </p:pic>
        <p:pic>
          <p:nvPicPr>
            <p:cNvPr id="37" name="Picture 36"/>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47" name="Picture 46"/>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spTree>
    <p:extLst>
      <p:ext uri="{BB962C8B-B14F-4D97-AF65-F5344CB8AC3E}">
        <p14:creationId xmlns:p14="http://schemas.microsoft.com/office/powerpoint/2010/main" val="269112751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quarter" idx="13"/>
          </p:nvPr>
        </p:nvSpPr>
        <p:spPr/>
        <p:txBody>
          <a:bodyPr/>
          <a:lstStyle/>
          <a:p>
            <a:pPr>
              <a:defRPr sz="1400" b="0" i="0" u="none" strike="noStrike" kern="1200" spc="0" baseline="0">
                <a:solidFill>
                  <a:sysClr val="windowText" lastClr="000000"/>
                </a:solidFill>
                <a:latin typeface="+mn-lt"/>
                <a:ea typeface="+mn-ea"/>
                <a:cs typeface="+mn-cs"/>
              </a:defRPr>
            </a:pPr>
            <a:r>
              <a:rPr lang="en-US" b="1" dirty="0">
                <a:solidFill>
                  <a:sysClr val="windowText" lastClr="000000"/>
                </a:solidFill>
                <a:latin typeface="Arial" panose="020B0604020202020204" pitchFamily="34" charset="0"/>
                <a:cs typeface="Arial" panose="020B0604020202020204" pitchFamily="34" charset="0"/>
              </a:rPr>
              <a:t>Non-OECD energy consumption by region</a:t>
            </a:r>
          </a:p>
          <a:p>
            <a:pPr>
              <a:defRPr sz="1400" b="0" i="0" u="none" strike="noStrike" kern="1200" spc="0" baseline="0">
                <a:solidFill>
                  <a:sysClr val="windowText" lastClr="000000"/>
                </a:solidFill>
                <a:latin typeface="+mn-lt"/>
                <a:ea typeface="+mn-ea"/>
                <a:cs typeface="+mn-cs"/>
              </a:defRPr>
            </a:pPr>
            <a:r>
              <a:rPr lang="en-US" dirty="0">
                <a:solidFill>
                  <a:sysClr val="windowText" lastClr="000000"/>
                </a:solidFill>
                <a:latin typeface="Arial" panose="020B0604020202020204" pitchFamily="34" charset="0"/>
                <a:cs typeface="Arial" panose="020B0604020202020204" pitchFamily="34" charset="0"/>
              </a:rPr>
              <a:t>quadrillion </a:t>
            </a:r>
            <a:r>
              <a:rPr lang="en-US" dirty="0" smtClean="0">
                <a:solidFill>
                  <a:sysClr val="windowText" lastClr="000000"/>
                </a:solidFill>
                <a:latin typeface="Arial" panose="020B0604020202020204" pitchFamily="34" charset="0"/>
                <a:cs typeface="Arial" panose="020B0604020202020204" pitchFamily="34" charset="0"/>
              </a:rPr>
              <a:t>Btu</a:t>
            </a:r>
            <a:endParaRPr lang="en-US" dirty="0">
              <a:solidFill>
                <a:sysClr val="windowText" lastClr="000000"/>
              </a:solidFill>
              <a:latin typeface="Arial" panose="020B0604020202020204" pitchFamily="34" charset="0"/>
              <a:cs typeface="Arial" panose="020B0604020202020204" pitchFamily="34" charset="0"/>
            </a:endParaRPr>
          </a:p>
        </p:txBody>
      </p:sp>
      <p:sp>
        <p:nvSpPr>
          <p:cNvPr id="2" name="Title 1"/>
          <p:cNvSpPr>
            <a:spLocks noGrp="1"/>
          </p:cNvSpPr>
          <p:nvPr>
            <p:ph type="title"/>
          </p:nvPr>
        </p:nvSpPr>
        <p:spPr/>
        <p:txBody>
          <a:bodyPr/>
          <a:lstStyle/>
          <a:p>
            <a:r>
              <a:rPr lang="en-US" dirty="0"/>
              <a:t>In the Reference case, Asia accounts for most of the increase in energy use in non-OECD regions</a:t>
            </a:r>
            <a:r>
              <a:rPr lang="en-US" dirty="0" smtClean="0"/>
              <a:t>—</a:t>
            </a:r>
            <a:endParaRPr lang="en-US" dirty="0"/>
          </a:p>
        </p:txBody>
      </p:sp>
      <p:sp>
        <p:nvSpPr>
          <p:cNvPr id="3" name="Slide Number Placeholder 2"/>
          <p:cNvSpPr>
            <a:spLocks noGrp="1"/>
          </p:cNvSpPr>
          <p:nvPr>
            <p:ph type="sldNum" sz="quarter" idx="4"/>
          </p:nvPr>
        </p:nvSpPr>
        <p:spPr/>
        <p:txBody>
          <a:bodyPr/>
          <a:lstStyle/>
          <a:p>
            <a:fld id="{2D80C5C9-96E0-47EC-B500-37C5FE284639}" type="slidenum">
              <a:rPr lang="en-US" smtClean="0"/>
              <a:pPr/>
              <a:t>15</a:t>
            </a:fld>
            <a:endParaRPr lang="en-US" dirty="0"/>
          </a:p>
        </p:txBody>
      </p:sp>
      <p:grpSp>
        <p:nvGrpSpPr>
          <p:cNvPr id="48" name="Group 47"/>
          <p:cNvGrpSpPr/>
          <p:nvPr/>
        </p:nvGrpSpPr>
        <p:grpSpPr>
          <a:xfrm>
            <a:off x="1113952" y="99552"/>
            <a:ext cx="7838024" cy="545720"/>
            <a:chOff x="1113952" y="99552"/>
            <a:chExt cx="7838024" cy="545720"/>
          </a:xfrm>
        </p:grpSpPr>
        <p:pic>
          <p:nvPicPr>
            <p:cNvPr id="30" name="Picture 2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31" name="Picture 3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32" name="Picture 3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33" name="Picture 3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3402" y="99552"/>
              <a:ext cx="530352" cy="530352"/>
            </a:xfrm>
            <a:prstGeom prst="rect">
              <a:avLst/>
            </a:prstGeom>
          </p:spPr>
        </p:pic>
        <p:pic>
          <p:nvPicPr>
            <p:cNvPr id="34" name="Picture 3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6552" y="114920"/>
              <a:ext cx="530352" cy="530352"/>
            </a:xfrm>
            <a:prstGeom prst="rect">
              <a:avLst/>
            </a:prstGeom>
          </p:spPr>
        </p:pic>
        <p:pic>
          <p:nvPicPr>
            <p:cNvPr id="35" name="Picture 3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36" name="Picture 3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611046" y="99552"/>
              <a:ext cx="530352" cy="530352"/>
            </a:xfrm>
            <a:prstGeom prst="rect">
              <a:avLst/>
            </a:prstGeom>
          </p:spPr>
        </p:pic>
        <p:pic>
          <p:nvPicPr>
            <p:cNvPr id="37" name="Picture 36"/>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47" name="Picture 46"/>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graphicFrame>
        <p:nvGraphicFramePr>
          <p:cNvPr id="18" name="Chart Placeholder 17"/>
          <p:cNvGraphicFramePr>
            <a:graphicFrameLocks noGrp="1"/>
          </p:cNvGraphicFramePr>
          <p:nvPr>
            <p:ph type="chart" sz="quarter" idx="12"/>
            <p:extLst>
              <p:ext uri="{D42A27DB-BD31-4B8C-83A1-F6EECF244321}">
                <p14:modId xmlns:p14="http://schemas.microsoft.com/office/powerpoint/2010/main" val="1843800838"/>
              </p:ext>
            </p:extLst>
          </p:nvPr>
        </p:nvGraphicFramePr>
        <p:xfrm>
          <a:off x="231775" y="2286000"/>
          <a:ext cx="8683625" cy="3441469"/>
        </p:xfrm>
        <a:graphic>
          <a:graphicData uri="http://schemas.openxmlformats.org/drawingml/2006/chart">
            <c:chart xmlns:c="http://schemas.openxmlformats.org/drawingml/2006/chart" xmlns:r="http://schemas.openxmlformats.org/officeDocument/2006/relationships" r:id="rId11"/>
          </a:graphicData>
        </a:graphic>
      </p:graphicFrame>
      <p:cxnSp>
        <p:nvCxnSpPr>
          <p:cNvPr id="16" name="Straight Connector 15"/>
          <p:cNvCxnSpPr/>
          <p:nvPr/>
        </p:nvCxnSpPr>
        <p:spPr>
          <a:xfrm>
            <a:off x="4411555" y="2562225"/>
            <a:ext cx="0" cy="2854218"/>
          </a:xfrm>
          <a:prstGeom prst="line">
            <a:avLst/>
          </a:prstGeom>
          <a:ln w="9525">
            <a:solidFill>
              <a:schemeClr val="bg1">
                <a:lumMod val="65000"/>
              </a:schemeClr>
            </a:solidFill>
            <a:prstDash val="lgDash"/>
          </a:ln>
        </p:spPr>
        <p:style>
          <a:lnRef idx="1">
            <a:schemeClr val="accent3"/>
          </a:lnRef>
          <a:fillRef idx="0">
            <a:schemeClr val="accent3"/>
          </a:fillRef>
          <a:effectRef idx="0">
            <a:schemeClr val="accent3"/>
          </a:effectRef>
          <a:fontRef idx="minor">
            <a:schemeClr val="tx1"/>
          </a:fontRef>
        </p:style>
      </p:cxnSp>
    </p:spTree>
    <p:extLst>
      <p:ext uri="{BB962C8B-B14F-4D97-AF65-F5344CB8AC3E}">
        <p14:creationId xmlns:p14="http://schemas.microsoft.com/office/powerpoint/2010/main" val="90873516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8"/>
          <p:cNvSpPr>
            <a:spLocks noGrp="1"/>
          </p:cNvSpPr>
          <p:nvPr>
            <p:ph type="body" sz="quarter" idx="12"/>
          </p:nvPr>
        </p:nvSpPr>
        <p:spPr/>
        <p:txBody>
          <a:bodyPr/>
          <a:lstStyle/>
          <a:p>
            <a:pPr lvl="0"/>
            <a:r>
              <a:rPr lang="en-US" dirty="0"/>
              <a:t>In the Reference case, more than half of the projected increase in global energy consumption occurs in non-OECD Asia, a region that includes China and India.  Energy demand in non-OECD Asia is projected to increase by 51% (or by 102 quadrillion Btu) during the period of 2015–40. While much slower than the nearly 300% increase in energy use from 1990 to 2015, the projected growth in non-OECD Asia energy use still represents the </a:t>
            </a:r>
            <a:r>
              <a:rPr lang="en-US" dirty="0" smtClean="0"/>
              <a:t>largest regional </a:t>
            </a:r>
            <a:r>
              <a:rPr lang="en-US" dirty="0"/>
              <a:t>growth in the world.</a:t>
            </a:r>
          </a:p>
          <a:p>
            <a:pPr lvl="0"/>
            <a:r>
              <a:rPr lang="en-US" dirty="0" smtClean="0"/>
              <a:t>Non-OECD </a:t>
            </a:r>
            <a:r>
              <a:rPr lang="en-US" dirty="0"/>
              <a:t>regions outside of Asia are also projected to contribute to substantial increases in energy demand.  Fast-paced population growth and access to ample domestic resources are both important determinants of energy demand in Africa and the Middle East, where energy use is expected to increase 51% and 45%, respectively, between 2015 and 2040.</a:t>
            </a:r>
          </a:p>
          <a:p>
            <a:pPr lvl="0"/>
            <a:r>
              <a:rPr lang="en-US" dirty="0"/>
              <a:t>The smallest projected increase in energy demand is 2% in non-OECD Europe and Eurasia.  Much of the low growth is related to Russia, where the population is expect to decline over the projection, and significant gains in energy efficiency are achieved by replacing older physical assets with more efficient ones.</a:t>
            </a:r>
          </a:p>
        </p:txBody>
      </p:sp>
      <p:sp>
        <p:nvSpPr>
          <p:cNvPr id="8" name="Title 7"/>
          <p:cNvSpPr>
            <a:spLocks noGrp="1"/>
          </p:cNvSpPr>
          <p:nvPr>
            <p:ph type="title"/>
          </p:nvPr>
        </p:nvSpPr>
        <p:spPr/>
        <p:txBody>
          <a:bodyPr/>
          <a:lstStyle/>
          <a:p>
            <a:r>
              <a:rPr lang="en-US" dirty="0"/>
              <a:t>—but there is substantial growth in other regions</a:t>
            </a:r>
          </a:p>
        </p:txBody>
      </p:sp>
      <p:sp>
        <p:nvSpPr>
          <p:cNvPr id="3" name="Slide Number Placeholder 2"/>
          <p:cNvSpPr>
            <a:spLocks noGrp="1"/>
          </p:cNvSpPr>
          <p:nvPr>
            <p:ph type="sldNum" sz="quarter" idx="4"/>
          </p:nvPr>
        </p:nvSpPr>
        <p:spPr/>
        <p:txBody>
          <a:bodyPr/>
          <a:lstStyle/>
          <a:p>
            <a:fld id="{2D80C5C9-96E0-47EC-B500-37C5FE284639}" type="slidenum">
              <a:rPr lang="en-US" smtClean="0"/>
              <a:pPr/>
              <a:t>16</a:t>
            </a:fld>
            <a:endParaRPr lang="en-US" dirty="0"/>
          </a:p>
        </p:txBody>
      </p:sp>
      <p:grpSp>
        <p:nvGrpSpPr>
          <p:cNvPr id="48" name="Group 47"/>
          <p:cNvGrpSpPr/>
          <p:nvPr/>
        </p:nvGrpSpPr>
        <p:grpSpPr>
          <a:xfrm>
            <a:off x="1113952" y="99552"/>
            <a:ext cx="7838024" cy="545720"/>
            <a:chOff x="1113952" y="99552"/>
            <a:chExt cx="7838024" cy="545720"/>
          </a:xfrm>
        </p:grpSpPr>
        <p:pic>
          <p:nvPicPr>
            <p:cNvPr id="30" name="Picture 2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31" name="Picture 3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32" name="Picture 3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33" name="Picture 3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3402" y="99552"/>
              <a:ext cx="530352" cy="530352"/>
            </a:xfrm>
            <a:prstGeom prst="rect">
              <a:avLst/>
            </a:prstGeom>
          </p:spPr>
        </p:pic>
        <p:pic>
          <p:nvPicPr>
            <p:cNvPr id="34" name="Picture 3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6552" y="114920"/>
              <a:ext cx="530352" cy="530352"/>
            </a:xfrm>
            <a:prstGeom prst="rect">
              <a:avLst/>
            </a:prstGeom>
          </p:spPr>
        </p:pic>
        <p:pic>
          <p:nvPicPr>
            <p:cNvPr id="35" name="Picture 3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36" name="Picture 3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611046" y="99552"/>
              <a:ext cx="530352" cy="530352"/>
            </a:xfrm>
            <a:prstGeom prst="rect">
              <a:avLst/>
            </a:prstGeom>
          </p:spPr>
        </p:pic>
        <p:pic>
          <p:nvPicPr>
            <p:cNvPr id="37" name="Picture 36"/>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47" name="Picture 46"/>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spTree>
    <p:extLst>
      <p:ext uri="{BB962C8B-B14F-4D97-AF65-F5344CB8AC3E}">
        <p14:creationId xmlns:p14="http://schemas.microsoft.com/office/powerpoint/2010/main" val="79502521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quarter" idx="13"/>
          </p:nvPr>
        </p:nvSpPr>
        <p:spPr>
          <a:xfrm>
            <a:off x="233660" y="1691005"/>
            <a:ext cx="4532892" cy="548640"/>
          </a:xfrm>
        </p:spPr>
        <p:txBody>
          <a:bodyPr/>
          <a:lstStyle/>
          <a:p>
            <a:pPr marL="0" indent="0">
              <a:defRPr sz="1400" b="0" i="0" u="none" strike="noStrike" kern="1200" spc="0" baseline="0">
                <a:solidFill>
                  <a:sysClr val="windowText" lastClr="000000"/>
                </a:solidFill>
                <a:latin typeface="+mn-lt"/>
                <a:ea typeface="+mn-ea"/>
                <a:cs typeface="+mn-cs"/>
              </a:defRPr>
            </a:pPr>
            <a:r>
              <a:rPr lang="en-US" b="1" dirty="0" smtClean="0">
                <a:solidFill>
                  <a:sysClr val="windowText" lastClr="000000"/>
                </a:solidFill>
                <a:latin typeface="Arial" panose="020B0604020202020204" pitchFamily="34" charset="0"/>
                <a:cs typeface="Arial" panose="020B0604020202020204" pitchFamily="34" charset="0"/>
              </a:rPr>
              <a:t>World </a:t>
            </a:r>
            <a:r>
              <a:rPr lang="en-US" b="1" dirty="0">
                <a:solidFill>
                  <a:sysClr val="windowText" lastClr="000000"/>
                </a:solidFill>
                <a:latin typeface="Arial" panose="020B0604020202020204" pitchFamily="34" charset="0"/>
                <a:cs typeface="Arial" panose="020B0604020202020204" pitchFamily="34" charset="0"/>
              </a:rPr>
              <a:t>energy consumption by end-use </a:t>
            </a:r>
            <a:r>
              <a:rPr lang="en-US" b="1" dirty="0" smtClean="0">
                <a:solidFill>
                  <a:sysClr val="windowText" lastClr="000000"/>
                </a:solidFill>
                <a:latin typeface="Arial" panose="020B0604020202020204" pitchFamily="34" charset="0"/>
                <a:cs typeface="Arial" panose="020B0604020202020204" pitchFamily="34" charset="0"/>
              </a:rPr>
              <a:t>sector </a:t>
            </a:r>
            <a:r>
              <a:rPr lang="en-US" dirty="0" smtClean="0">
                <a:solidFill>
                  <a:sysClr val="windowText" lastClr="000000"/>
                </a:solidFill>
                <a:latin typeface="Arial" panose="020B0604020202020204" pitchFamily="34" charset="0"/>
                <a:cs typeface="Arial" panose="020B0604020202020204" pitchFamily="34" charset="0"/>
              </a:rPr>
              <a:t>quadrillion Btu</a:t>
            </a:r>
            <a:endParaRPr lang="en-US" dirty="0">
              <a:solidFill>
                <a:sysClr val="windowText" lastClr="000000"/>
              </a:solidFill>
              <a:latin typeface="Arial" panose="020B0604020202020204" pitchFamily="34" charset="0"/>
              <a:cs typeface="Arial" panose="020B0604020202020204" pitchFamily="34" charset="0"/>
            </a:endParaRPr>
          </a:p>
        </p:txBody>
      </p:sp>
      <p:sp>
        <p:nvSpPr>
          <p:cNvPr id="2" name="Title 1"/>
          <p:cNvSpPr>
            <a:spLocks noGrp="1"/>
          </p:cNvSpPr>
          <p:nvPr>
            <p:ph type="title"/>
          </p:nvPr>
        </p:nvSpPr>
        <p:spPr/>
        <p:txBody>
          <a:bodyPr/>
          <a:lstStyle/>
          <a:p>
            <a:r>
              <a:rPr lang="en-US" dirty="0"/>
              <a:t>The industrial sector continues to account for the largest share of energy consumption through 2040 in the Reference case</a:t>
            </a:r>
            <a:r>
              <a:rPr lang="en-US" dirty="0" smtClean="0"/>
              <a:t>—</a:t>
            </a:r>
            <a:endParaRPr lang="en-US" dirty="0"/>
          </a:p>
        </p:txBody>
      </p:sp>
      <p:sp>
        <p:nvSpPr>
          <p:cNvPr id="3" name="Slide Number Placeholder 2"/>
          <p:cNvSpPr>
            <a:spLocks noGrp="1"/>
          </p:cNvSpPr>
          <p:nvPr>
            <p:ph type="sldNum" sz="quarter" idx="4"/>
          </p:nvPr>
        </p:nvSpPr>
        <p:spPr/>
        <p:txBody>
          <a:bodyPr/>
          <a:lstStyle/>
          <a:p>
            <a:fld id="{2D80C5C9-96E0-47EC-B500-37C5FE284639}" type="slidenum">
              <a:rPr lang="en-US" smtClean="0"/>
              <a:pPr/>
              <a:t>17</a:t>
            </a:fld>
            <a:endParaRPr lang="en-US" dirty="0"/>
          </a:p>
        </p:txBody>
      </p:sp>
      <p:grpSp>
        <p:nvGrpSpPr>
          <p:cNvPr id="48" name="Group 47"/>
          <p:cNvGrpSpPr/>
          <p:nvPr/>
        </p:nvGrpSpPr>
        <p:grpSpPr>
          <a:xfrm>
            <a:off x="1113952" y="99552"/>
            <a:ext cx="7838024" cy="545720"/>
            <a:chOff x="1113952" y="99552"/>
            <a:chExt cx="7838024" cy="545720"/>
          </a:xfrm>
        </p:grpSpPr>
        <p:pic>
          <p:nvPicPr>
            <p:cNvPr id="30" name="Picture 2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31" name="Picture 3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32" name="Picture 3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33" name="Picture 3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3402" y="99552"/>
              <a:ext cx="530352" cy="530352"/>
            </a:xfrm>
            <a:prstGeom prst="rect">
              <a:avLst/>
            </a:prstGeom>
          </p:spPr>
        </p:pic>
        <p:pic>
          <p:nvPicPr>
            <p:cNvPr id="34" name="Picture 3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6552" y="114920"/>
              <a:ext cx="530352" cy="530352"/>
            </a:xfrm>
            <a:prstGeom prst="rect">
              <a:avLst/>
            </a:prstGeom>
          </p:spPr>
        </p:pic>
        <p:pic>
          <p:nvPicPr>
            <p:cNvPr id="35" name="Picture 3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36" name="Picture 3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611046" y="99552"/>
              <a:ext cx="530352" cy="530352"/>
            </a:xfrm>
            <a:prstGeom prst="rect">
              <a:avLst/>
            </a:prstGeom>
          </p:spPr>
        </p:pic>
        <p:pic>
          <p:nvPicPr>
            <p:cNvPr id="37" name="Picture 36"/>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47" name="Picture 46"/>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graphicFrame>
        <p:nvGraphicFramePr>
          <p:cNvPr id="18" name="Chart Placeholder 17"/>
          <p:cNvGraphicFramePr>
            <a:graphicFrameLocks noGrp="1"/>
          </p:cNvGraphicFramePr>
          <p:nvPr>
            <p:ph type="chart" sz="quarter" idx="12"/>
            <p:extLst>
              <p:ext uri="{D42A27DB-BD31-4B8C-83A1-F6EECF244321}">
                <p14:modId xmlns:p14="http://schemas.microsoft.com/office/powerpoint/2010/main" val="2903065132"/>
              </p:ext>
            </p:extLst>
          </p:nvPr>
        </p:nvGraphicFramePr>
        <p:xfrm>
          <a:off x="231775" y="2286000"/>
          <a:ext cx="8683625" cy="3433156"/>
        </p:xfrm>
        <a:graphic>
          <a:graphicData uri="http://schemas.openxmlformats.org/drawingml/2006/chart">
            <c:chart xmlns:c="http://schemas.openxmlformats.org/drawingml/2006/chart" xmlns:r="http://schemas.openxmlformats.org/officeDocument/2006/relationships" r:id="rId11"/>
          </a:graphicData>
        </a:graphic>
      </p:graphicFrame>
      <p:cxnSp>
        <p:nvCxnSpPr>
          <p:cNvPr id="16" name="Straight Connector 15"/>
          <p:cNvCxnSpPr/>
          <p:nvPr/>
        </p:nvCxnSpPr>
        <p:spPr>
          <a:xfrm>
            <a:off x="3017095" y="2559050"/>
            <a:ext cx="0" cy="2796433"/>
          </a:xfrm>
          <a:prstGeom prst="line">
            <a:avLst/>
          </a:prstGeom>
          <a:ln w="9525">
            <a:solidFill>
              <a:schemeClr val="bg1">
                <a:lumMod val="65000"/>
              </a:schemeClr>
            </a:solidFill>
            <a:prstDash val="lgDash"/>
          </a:ln>
        </p:spPr>
        <p:style>
          <a:lnRef idx="1">
            <a:schemeClr val="accent3"/>
          </a:lnRef>
          <a:fillRef idx="0">
            <a:schemeClr val="accent3"/>
          </a:fillRef>
          <a:effectRef idx="0">
            <a:schemeClr val="accent3"/>
          </a:effectRef>
          <a:fontRef idx="minor">
            <a:schemeClr val="tx1"/>
          </a:fontRef>
        </p:style>
      </p:cxnSp>
      <p:sp>
        <p:nvSpPr>
          <p:cNvPr id="17" name="TextBox 3"/>
          <p:cNvSpPr txBox="1"/>
          <p:nvPr/>
        </p:nvSpPr>
        <p:spPr>
          <a:xfrm>
            <a:off x="2727872" y="2299030"/>
            <a:ext cx="469872" cy="273116"/>
          </a:xfrm>
          <a:prstGeom prst="rect">
            <a:avLst/>
          </a:prstGeom>
          <a:noFill/>
        </p:spPr>
        <p:style>
          <a:lnRef idx="0">
            <a:scrgbClr r="0" g="0" b="0"/>
          </a:lnRef>
          <a:fillRef idx="0">
            <a:scrgbClr r="0" g="0" b="0"/>
          </a:fillRef>
          <a:effectRef idx="0">
            <a:scrgbClr r="0" g="0" b="0"/>
          </a:effectRef>
          <a:fontRef idx="minor">
            <a:schemeClr val="tx1"/>
          </a:fontRef>
        </p:style>
        <p:txBody>
          <a:bodyPr wrap="none" rtlCol="0" anchor="t">
            <a:noAutofit/>
          </a:bodyPr>
          <a:lstStyle>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a:r>
              <a:rPr lang="en-US" sz="1400" b="1" dirty="0">
                <a:latin typeface="Arial" panose="020B0604020202020204" pitchFamily="34" charset="0"/>
                <a:cs typeface="Arial" panose="020B0604020202020204" pitchFamily="34" charset="0"/>
              </a:rPr>
              <a:t>2015</a:t>
            </a:r>
          </a:p>
        </p:txBody>
      </p:sp>
    </p:spTree>
    <p:extLst>
      <p:ext uri="{BB962C8B-B14F-4D97-AF65-F5344CB8AC3E}">
        <p14:creationId xmlns:p14="http://schemas.microsoft.com/office/powerpoint/2010/main" val="99923240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8"/>
          <p:cNvSpPr>
            <a:spLocks noGrp="1"/>
          </p:cNvSpPr>
          <p:nvPr>
            <p:ph type="body" sz="quarter" idx="12"/>
          </p:nvPr>
        </p:nvSpPr>
        <p:spPr/>
        <p:txBody>
          <a:bodyPr/>
          <a:lstStyle/>
          <a:p>
            <a:pPr lvl="0"/>
            <a:r>
              <a:rPr lang="en-US" dirty="0"/>
              <a:t>The industrial sector, which includes mining, manufacturing, agriculture, and construction, accounts for the largest share of energy consumption of any end-use sector, accounting for more than 50% over the entire projection period. World industrial sector energy use increases by 18% from 2015 to 2040, reaching 280 quadrillion Btu by 2040. </a:t>
            </a:r>
          </a:p>
          <a:p>
            <a:pPr lvl="0"/>
            <a:r>
              <a:rPr lang="en-US" dirty="0"/>
              <a:t>Although the industrial sector remains the world’s largest energy-consuming sector throughout the projection period, energy demand in all other sectors grows more quickly than in the industrial sector in the Reference case.  World industrial sector energy use rises by 0.7%/year from 2015 to 2040, compared with an increase of 1.0%/year for transportation and 1.1%/year for buildings.</a:t>
            </a:r>
          </a:p>
          <a:p>
            <a:pPr lvl="0"/>
            <a:r>
              <a:rPr lang="en-US" dirty="0"/>
              <a:t>Most of the industrial sector energy use increase (89%) occurs in non-OECD nations. Industrial sector energy use in non-OECD countries grows by 0.8%/year in the Reference case compared with an increase of 0.2%/year in OECD countries. </a:t>
            </a:r>
          </a:p>
        </p:txBody>
      </p:sp>
      <p:sp>
        <p:nvSpPr>
          <p:cNvPr id="8" name="Title 7"/>
          <p:cNvSpPr>
            <a:spLocks noGrp="1"/>
          </p:cNvSpPr>
          <p:nvPr>
            <p:ph type="title"/>
          </p:nvPr>
        </p:nvSpPr>
        <p:spPr/>
        <p:txBody>
          <a:bodyPr/>
          <a:lstStyle/>
          <a:p>
            <a:r>
              <a:rPr lang="en-US" dirty="0" smtClean="0"/>
              <a:t>—</a:t>
            </a:r>
            <a:r>
              <a:rPr lang="en-US" dirty="0"/>
              <a:t>but energy use in all other end-use sectors is projected to grow more quickly</a:t>
            </a:r>
          </a:p>
        </p:txBody>
      </p:sp>
      <p:sp>
        <p:nvSpPr>
          <p:cNvPr id="3" name="Slide Number Placeholder 2"/>
          <p:cNvSpPr>
            <a:spLocks noGrp="1"/>
          </p:cNvSpPr>
          <p:nvPr>
            <p:ph type="sldNum" sz="quarter" idx="4"/>
          </p:nvPr>
        </p:nvSpPr>
        <p:spPr/>
        <p:txBody>
          <a:bodyPr/>
          <a:lstStyle/>
          <a:p>
            <a:fld id="{2D80C5C9-96E0-47EC-B500-37C5FE284639}" type="slidenum">
              <a:rPr lang="en-US" smtClean="0"/>
              <a:pPr/>
              <a:t>18</a:t>
            </a:fld>
            <a:endParaRPr lang="en-US" dirty="0"/>
          </a:p>
        </p:txBody>
      </p:sp>
      <p:grpSp>
        <p:nvGrpSpPr>
          <p:cNvPr id="48" name="Group 47"/>
          <p:cNvGrpSpPr/>
          <p:nvPr/>
        </p:nvGrpSpPr>
        <p:grpSpPr>
          <a:xfrm>
            <a:off x="1113952" y="99552"/>
            <a:ext cx="7838024" cy="545720"/>
            <a:chOff x="1113952" y="99552"/>
            <a:chExt cx="7838024" cy="545720"/>
          </a:xfrm>
        </p:grpSpPr>
        <p:pic>
          <p:nvPicPr>
            <p:cNvPr id="30" name="Picture 2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31" name="Picture 3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32" name="Picture 3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33" name="Picture 3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3402" y="99552"/>
              <a:ext cx="530352" cy="530352"/>
            </a:xfrm>
            <a:prstGeom prst="rect">
              <a:avLst/>
            </a:prstGeom>
          </p:spPr>
        </p:pic>
        <p:pic>
          <p:nvPicPr>
            <p:cNvPr id="34" name="Picture 3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6552" y="114920"/>
              <a:ext cx="530352" cy="530352"/>
            </a:xfrm>
            <a:prstGeom prst="rect">
              <a:avLst/>
            </a:prstGeom>
          </p:spPr>
        </p:pic>
        <p:pic>
          <p:nvPicPr>
            <p:cNvPr id="35" name="Picture 3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36" name="Picture 3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611046" y="99552"/>
              <a:ext cx="530352" cy="530352"/>
            </a:xfrm>
            <a:prstGeom prst="rect">
              <a:avLst/>
            </a:prstGeom>
          </p:spPr>
        </p:pic>
        <p:pic>
          <p:nvPicPr>
            <p:cNvPr id="37" name="Picture 36"/>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47" name="Picture 46"/>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spTree>
    <p:extLst>
      <p:ext uri="{BB962C8B-B14F-4D97-AF65-F5344CB8AC3E}">
        <p14:creationId xmlns:p14="http://schemas.microsoft.com/office/powerpoint/2010/main" val="137743774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quarter" idx="13"/>
          </p:nvPr>
        </p:nvSpPr>
        <p:spPr/>
        <p:txBody>
          <a:bodyPr/>
          <a:lstStyle/>
          <a:p>
            <a:pPr>
              <a:defRPr sz="1400" b="0" i="0" u="none" strike="noStrike" kern="1200" spc="0" baseline="0">
                <a:solidFill>
                  <a:prstClr val="black">
                    <a:lumMod val="65000"/>
                    <a:lumOff val="35000"/>
                  </a:prstClr>
                </a:solidFill>
                <a:latin typeface="+mn-lt"/>
                <a:ea typeface="+mn-ea"/>
                <a:cs typeface="+mn-cs"/>
              </a:defRPr>
            </a:pPr>
            <a:r>
              <a:rPr lang="en-US" b="1" dirty="0">
                <a:solidFill>
                  <a:sysClr val="windowText" lastClr="000000"/>
                </a:solidFill>
                <a:latin typeface="Arial" panose="020B0604020202020204" pitchFamily="34" charset="0"/>
                <a:cs typeface="Arial" panose="020B0604020202020204" pitchFamily="34" charset="0"/>
              </a:rPr>
              <a:t>World energy consumption by energy source</a:t>
            </a:r>
          </a:p>
          <a:p>
            <a:pPr>
              <a:defRPr sz="1400" b="0" i="0" u="none" strike="noStrike" kern="1200" spc="0" baseline="0">
                <a:solidFill>
                  <a:prstClr val="black">
                    <a:lumMod val="65000"/>
                    <a:lumOff val="35000"/>
                  </a:prstClr>
                </a:solidFill>
                <a:latin typeface="+mn-lt"/>
                <a:ea typeface="+mn-ea"/>
                <a:cs typeface="+mn-cs"/>
              </a:defRPr>
            </a:pPr>
            <a:r>
              <a:rPr lang="en-US" dirty="0">
                <a:solidFill>
                  <a:sysClr val="windowText" lastClr="000000"/>
                </a:solidFill>
                <a:latin typeface="Arial" panose="020B0604020202020204" pitchFamily="34" charset="0"/>
                <a:cs typeface="Arial" panose="020B0604020202020204" pitchFamily="34" charset="0"/>
              </a:rPr>
              <a:t>quadrillion </a:t>
            </a:r>
            <a:r>
              <a:rPr lang="en-US" dirty="0" smtClean="0">
                <a:solidFill>
                  <a:sysClr val="windowText" lastClr="000000"/>
                </a:solidFill>
                <a:latin typeface="Arial" panose="020B0604020202020204" pitchFamily="34" charset="0"/>
                <a:cs typeface="Arial" panose="020B0604020202020204" pitchFamily="34" charset="0"/>
              </a:rPr>
              <a:t>Btu</a:t>
            </a:r>
            <a:endParaRPr lang="en-US" dirty="0">
              <a:solidFill>
                <a:sysClr val="windowText" lastClr="000000"/>
              </a:solidFill>
              <a:latin typeface="Arial" panose="020B0604020202020204" pitchFamily="34" charset="0"/>
              <a:cs typeface="Arial" panose="020B0604020202020204" pitchFamily="34" charset="0"/>
            </a:endParaRPr>
          </a:p>
        </p:txBody>
      </p:sp>
      <p:sp>
        <p:nvSpPr>
          <p:cNvPr id="2" name="Title 1"/>
          <p:cNvSpPr>
            <a:spLocks noGrp="1"/>
          </p:cNvSpPr>
          <p:nvPr>
            <p:ph type="title"/>
          </p:nvPr>
        </p:nvSpPr>
        <p:spPr/>
        <p:txBody>
          <a:bodyPr/>
          <a:lstStyle/>
          <a:p>
            <a:r>
              <a:rPr lang="en-US" dirty="0" smtClean="0"/>
              <a:t>Energy </a:t>
            </a:r>
            <a:r>
              <a:rPr lang="en-US" dirty="0"/>
              <a:t>consumption increases over the projection for all fuels other than </a:t>
            </a:r>
            <a:r>
              <a:rPr lang="en-US" dirty="0" smtClean="0"/>
              <a:t>coal in the Reference case—</a:t>
            </a:r>
            <a:endParaRPr lang="en-US" dirty="0"/>
          </a:p>
        </p:txBody>
      </p:sp>
      <p:sp>
        <p:nvSpPr>
          <p:cNvPr id="3" name="Slide Number Placeholder 2"/>
          <p:cNvSpPr>
            <a:spLocks noGrp="1"/>
          </p:cNvSpPr>
          <p:nvPr>
            <p:ph type="sldNum" sz="quarter" idx="4"/>
          </p:nvPr>
        </p:nvSpPr>
        <p:spPr/>
        <p:txBody>
          <a:bodyPr/>
          <a:lstStyle/>
          <a:p>
            <a:fld id="{2D80C5C9-96E0-47EC-B500-37C5FE284639}" type="slidenum">
              <a:rPr lang="en-US" smtClean="0"/>
              <a:pPr/>
              <a:t>19</a:t>
            </a:fld>
            <a:endParaRPr lang="en-US" dirty="0"/>
          </a:p>
        </p:txBody>
      </p:sp>
      <p:grpSp>
        <p:nvGrpSpPr>
          <p:cNvPr id="48" name="Group 47"/>
          <p:cNvGrpSpPr/>
          <p:nvPr/>
        </p:nvGrpSpPr>
        <p:grpSpPr>
          <a:xfrm>
            <a:off x="1113952" y="99552"/>
            <a:ext cx="7838024" cy="545720"/>
            <a:chOff x="1113952" y="99552"/>
            <a:chExt cx="7838024" cy="545720"/>
          </a:xfrm>
        </p:grpSpPr>
        <p:pic>
          <p:nvPicPr>
            <p:cNvPr id="30" name="Picture 2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31" name="Picture 3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32" name="Picture 3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33" name="Picture 3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3402" y="99552"/>
              <a:ext cx="530352" cy="530352"/>
            </a:xfrm>
            <a:prstGeom prst="rect">
              <a:avLst/>
            </a:prstGeom>
          </p:spPr>
        </p:pic>
        <p:pic>
          <p:nvPicPr>
            <p:cNvPr id="34" name="Picture 3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6552" y="114920"/>
              <a:ext cx="530352" cy="530352"/>
            </a:xfrm>
            <a:prstGeom prst="rect">
              <a:avLst/>
            </a:prstGeom>
          </p:spPr>
        </p:pic>
        <p:pic>
          <p:nvPicPr>
            <p:cNvPr id="35" name="Picture 3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36" name="Picture 3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611046" y="99552"/>
              <a:ext cx="530352" cy="530352"/>
            </a:xfrm>
            <a:prstGeom prst="rect">
              <a:avLst/>
            </a:prstGeom>
          </p:spPr>
        </p:pic>
        <p:pic>
          <p:nvPicPr>
            <p:cNvPr id="37" name="Picture 36"/>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47" name="Picture 46"/>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graphicFrame>
        <p:nvGraphicFramePr>
          <p:cNvPr id="18" name="Chart Placeholder 17"/>
          <p:cNvGraphicFramePr>
            <a:graphicFrameLocks noGrp="1"/>
          </p:cNvGraphicFramePr>
          <p:nvPr>
            <p:ph type="chart" sz="quarter" idx="12"/>
            <p:extLst>
              <p:ext uri="{D42A27DB-BD31-4B8C-83A1-F6EECF244321}">
                <p14:modId xmlns:p14="http://schemas.microsoft.com/office/powerpoint/2010/main" val="3664334724"/>
              </p:ext>
            </p:extLst>
          </p:nvPr>
        </p:nvGraphicFramePr>
        <p:xfrm>
          <a:off x="231775" y="2286000"/>
          <a:ext cx="8683625" cy="3416531"/>
        </p:xfrm>
        <a:graphic>
          <a:graphicData uri="http://schemas.openxmlformats.org/drawingml/2006/chart">
            <c:chart xmlns:c="http://schemas.openxmlformats.org/drawingml/2006/chart" xmlns:r="http://schemas.openxmlformats.org/officeDocument/2006/relationships" r:id="rId11"/>
          </a:graphicData>
        </a:graphic>
      </p:graphicFrame>
      <p:sp>
        <p:nvSpPr>
          <p:cNvPr id="16" name="TextBox 3"/>
          <p:cNvSpPr txBox="1"/>
          <p:nvPr/>
        </p:nvSpPr>
        <p:spPr>
          <a:xfrm>
            <a:off x="4296680" y="2286000"/>
            <a:ext cx="469872" cy="273116"/>
          </a:xfrm>
          <a:prstGeom prst="rect">
            <a:avLst/>
          </a:prstGeom>
          <a:noFill/>
        </p:spPr>
        <p:style>
          <a:lnRef idx="0">
            <a:scrgbClr r="0" g="0" b="0"/>
          </a:lnRef>
          <a:fillRef idx="0">
            <a:scrgbClr r="0" g="0" b="0"/>
          </a:fillRef>
          <a:effectRef idx="0">
            <a:scrgbClr r="0" g="0" b="0"/>
          </a:effectRef>
          <a:fontRef idx="minor">
            <a:schemeClr val="tx1"/>
          </a:fontRef>
        </p:style>
        <p:txBody>
          <a:bodyPr wrap="none" rtlCol="0" anchor="t">
            <a:noAutofit/>
          </a:bodyPr>
          <a:lstStyle>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a:r>
              <a:rPr lang="en-US" sz="1400" b="1" dirty="0">
                <a:latin typeface="Arial" panose="020B0604020202020204" pitchFamily="34" charset="0"/>
                <a:cs typeface="Arial" panose="020B0604020202020204" pitchFamily="34" charset="0"/>
              </a:rPr>
              <a:t>2015</a:t>
            </a:r>
          </a:p>
        </p:txBody>
      </p:sp>
      <p:cxnSp>
        <p:nvCxnSpPr>
          <p:cNvPr id="17" name="Straight Connector 16"/>
          <p:cNvCxnSpPr/>
          <p:nvPr/>
        </p:nvCxnSpPr>
        <p:spPr>
          <a:xfrm>
            <a:off x="4592689" y="2559116"/>
            <a:ext cx="0" cy="2767792"/>
          </a:xfrm>
          <a:prstGeom prst="line">
            <a:avLst/>
          </a:prstGeom>
          <a:ln w="9525">
            <a:solidFill>
              <a:schemeClr val="bg1">
                <a:lumMod val="65000"/>
              </a:schemeClr>
            </a:solidFill>
            <a:prstDash val="lgDash"/>
          </a:ln>
        </p:spPr>
        <p:style>
          <a:lnRef idx="1">
            <a:schemeClr val="accent3"/>
          </a:lnRef>
          <a:fillRef idx="0">
            <a:schemeClr val="accent3"/>
          </a:fillRef>
          <a:effectRef idx="0">
            <a:schemeClr val="accent3"/>
          </a:effectRef>
          <a:fontRef idx="minor">
            <a:schemeClr val="tx1"/>
          </a:fontRef>
        </p:style>
      </p:cxnSp>
    </p:spTree>
    <p:extLst>
      <p:ext uri="{BB962C8B-B14F-4D97-AF65-F5344CB8AC3E}">
        <p14:creationId xmlns:p14="http://schemas.microsoft.com/office/powerpoint/2010/main" val="205897041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8"/>
          <p:cNvSpPr>
            <a:spLocks noGrp="1"/>
          </p:cNvSpPr>
          <p:nvPr>
            <p:ph type="body" sz="quarter" idx="12"/>
          </p:nvPr>
        </p:nvSpPr>
        <p:spPr/>
        <p:txBody>
          <a:bodyPr/>
          <a:lstStyle/>
          <a:p>
            <a:pPr lvl="0"/>
            <a:r>
              <a:rPr lang="en-US" dirty="0"/>
              <a:t>Use of all fuels except coal grows throughout the Reference case.  Although renewable energy and nuclear power are the world’s fastest growing forms of energy, fossil fuels are expected to continue to meet much of world’s energy demand. </a:t>
            </a:r>
          </a:p>
          <a:p>
            <a:pPr lvl="0"/>
            <a:r>
              <a:rPr lang="en-US" dirty="0" smtClean="0"/>
              <a:t>Petroleum </a:t>
            </a:r>
            <a:r>
              <a:rPr lang="en-US" dirty="0"/>
              <a:t>and other liquids remains the largest source of energy, but its share of world marketed energy declines from 33% in 2015 to 31% in 2040. On a worldwide basis, liquids consumption increases in the industrial and transportation sectors, and declines </a:t>
            </a:r>
            <a:r>
              <a:rPr lang="en-US" dirty="0" smtClean="0"/>
              <a:t>in the electric </a:t>
            </a:r>
            <a:r>
              <a:rPr lang="en-US" dirty="0"/>
              <a:t>power </a:t>
            </a:r>
            <a:r>
              <a:rPr lang="en-US" dirty="0" smtClean="0"/>
              <a:t>sector. </a:t>
            </a:r>
            <a:endParaRPr lang="en-US" dirty="0"/>
          </a:p>
          <a:p>
            <a:pPr lvl="0"/>
            <a:r>
              <a:rPr lang="en-US" dirty="0"/>
              <a:t>Natural gas is the world’s fastest growing fossil fuel, increasing by 1.4%/year, compared with liquid’s 0.7%/year growth and </a:t>
            </a:r>
            <a:r>
              <a:rPr lang="en-US" dirty="0" smtClean="0"/>
              <a:t>virtually no </a:t>
            </a:r>
            <a:r>
              <a:rPr lang="en-US" dirty="0"/>
              <a:t>growth in coal </a:t>
            </a:r>
            <a:r>
              <a:rPr lang="en-US" dirty="0" smtClean="0"/>
              <a:t>use (0.1%/year). </a:t>
            </a:r>
            <a:endParaRPr lang="en-US" dirty="0"/>
          </a:p>
          <a:p>
            <a:pPr lvl="0"/>
            <a:r>
              <a:rPr lang="en-US" dirty="0"/>
              <a:t>Compared with the strong growth in coal use in the early 2000s, worldwide coal use is projected to remain flat—with declines in OECD regions and China offsetting growth in India and the other non-OECD Asian nations.  Coal is increasingly replaced by natural gas, renewables, and nuclear power (in the case of China) in electricity generation.  Industrial demand for coal also weakens.</a:t>
            </a:r>
          </a:p>
        </p:txBody>
      </p:sp>
      <p:sp>
        <p:nvSpPr>
          <p:cNvPr id="8" name="Title 7"/>
          <p:cNvSpPr>
            <a:spLocks noGrp="1"/>
          </p:cNvSpPr>
          <p:nvPr>
            <p:ph type="title"/>
          </p:nvPr>
        </p:nvSpPr>
        <p:spPr/>
        <p:txBody>
          <a:bodyPr/>
          <a:lstStyle/>
          <a:p>
            <a:pPr lvl="0"/>
            <a:r>
              <a:rPr lang="en-US" dirty="0" smtClean="0"/>
              <a:t>—</a:t>
            </a:r>
            <a:r>
              <a:rPr lang="en-US" dirty="0"/>
              <a:t>with renewables being the fastest-growing energy source</a:t>
            </a:r>
          </a:p>
        </p:txBody>
      </p:sp>
      <p:sp>
        <p:nvSpPr>
          <p:cNvPr id="3" name="Slide Number Placeholder 2"/>
          <p:cNvSpPr>
            <a:spLocks noGrp="1"/>
          </p:cNvSpPr>
          <p:nvPr>
            <p:ph type="sldNum" sz="quarter" idx="4"/>
          </p:nvPr>
        </p:nvSpPr>
        <p:spPr/>
        <p:txBody>
          <a:bodyPr/>
          <a:lstStyle/>
          <a:p>
            <a:fld id="{2D80C5C9-96E0-47EC-B500-37C5FE284639}" type="slidenum">
              <a:rPr lang="en-US" smtClean="0"/>
              <a:pPr/>
              <a:t>20</a:t>
            </a:fld>
            <a:endParaRPr lang="en-US" dirty="0"/>
          </a:p>
        </p:txBody>
      </p:sp>
      <p:grpSp>
        <p:nvGrpSpPr>
          <p:cNvPr id="48" name="Group 47"/>
          <p:cNvGrpSpPr/>
          <p:nvPr/>
        </p:nvGrpSpPr>
        <p:grpSpPr>
          <a:xfrm>
            <a:off x="1113952" y="99552"/>
            <a:ext cx="7838024" cy="545720"/>
            <a:chOff x="1113952" y="99552"/>
            <a:chExt cx="7838024" cy="545720"/>
          </a:xfrm>
        </p:grpSpPr>
        <p:pic>
          <p:nvPicPr>
            <p:cNvPr id="30" name="Picture 2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31" name="Picture 3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32" name="Picture 3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33" name="Picture 3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3402" y="99552"/>
              <a:ext cx="530352" cy="530352"/>
            </a:xfrm>
            <a:prstGeom prst="rect">
              <a:avLst/>
            </a:prstGeom>
          </p:spPr>
        </p:pic>
        <p:pic>
          <p:nvPicPr>
            <p:cNvPr id="34" name="Picture 3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6552" y="114920"/>
              <a:ext cx="530352" cy="530352"/>
            </a:xfrm>
            <a:prstGeom prst="rect">
              <a:avLst/>
            </a:prstGeom>
          </p:spPr>
        </p:pic>
        <p:pic>
          <p:nvPicPr>
            <p:cNvPr id="35" name="Picture 3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36" name="Picture 3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611046" y="99552"/>
              <a:ext cx="530352" cy="530352"/>
            </a:xfrm>
            <a:prstGeom prst="rect">
              <a:avLst/>
            </a:prstGeom>
          </p:spPr>
        </p:pic>
        <p:pic>
          <p:nvPicPr>
            <p:cNvPr id="37" name="Picture 36"/>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47" name="Picture 46"/>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spTree>
    <p:extLst>
      <p:ext uri="{BB962C8B-B14F-4D97-AF65-F5344CB8AC3E}">
        <p14:creationId xmlns:p14="http://schemas.microsoft.com/office/powerpoint/2010/main" val="418048132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quarter" idx="13"/>
          </p:nvPr>
        </p:nvSpPr>
        <p:spPr/>
        <p:txBody>
          <a:bodyPr/>
          <a:lstStyle/>
          <a:p>
            <a:pPr>
              <a:defRPr sz="1400" b="0" i="0" u="none" strike="noStrike" kern="1200" spc="0" baseline="0">
                <a:solidFill>
                  <a:sysClr val="windowText" lastClr="000000"/>
                </a:solidFill>
                <a:latin typeface="+mn-lt"/>
                <a:ea typeface="+mn-ea"/>
                <a:cs typeface="+mn-cs"/>
              </a:defRPr>
            </a:pPr>
            <a:r>
              <a:rPr lang="en-US" b="1" dirty="0">
                <a:solidFill>
                  <a:sysClr val="windowText" lastClr="000000"/>
                </a:solidFill>
                <a:latin typeface="Arial" panose="020B0604020202020204" pitchFamily="34" charset="0"/>
                <a:cs typeface="Arial" panose="020B0604020202020204" pitchFamily="34" charset="0"/>
              </a:rPr>
              <a:t>World gross domestic product</a:t>
            </a:r>
          </a:p>
          <a:p>
            <a:pPr>
              <a:defRPr sz="1400" b="0" i="0" u="none" strike="noStrike" kern="1200" spc="0" baseline="0">
                <a:solidFill>
                  <a:sysClr val="windowText" lastClr="000000"/>
                </a:solidFill>
                <a:latin typeface="+mn-lt"/>
                <a:ea typeface="+mn-ea"/>
                <a:cs typeface="+mn-cs"/>
              </a:defRPr>
            </a:pPr>
            <a:r>
              <a:rPr lang="en-US" dirty="0">
                <a:solidFill>
                  <a:sysClr val="windowText" lastClr="000000"/>
                </a:solidFill>
                <a:latin typeface="Arial" panose="020B0604020202020204" pitchFamily="34" charset="0"/>
                <a:cs typeface="Arial" panose="020B0604020202020204" pitchFamily="34" charset="0"/>
              </a:rPr>
              <a:t>trillion 2010 dollars, purchasing power </a:t>
            </a:r>
            <a:r>
              <a:rPr lang="en-US" dirty="0" smtClean="0">
                <a:solidFill>
                  <a:sysClr val="windowText" lastClr="000000"/>
                </a:solidFill>
                <a:latin typeface="Arial" panose="020B0604020202020204" pitchFamily="34" charset="0"/>
                <a:cs typeface="Arial" panose="020B0604020202020204" pitchFamily="34" charset="0"/>
              </a:rPr>
              <a:t>parity</a:t>
            </a:r>
            <a:endParaRPr lang="en-US" dirty="0">
              <a:solidFill>
                <a:sysClr val="windowText" lastClr="000000"/>
              </a:solidFill>
              <a:latin typeface="Arial" panose="020B0604020202020204" pitchFamily="34" charset="0"/>
              <a:cs typeface="Arial" panose="020B0604020202020204" pitchFamily="34" charset="0"/>
            </a:endParaRPr>
          </a:p>
        </p:txBody>
      </p:sp>
      <p:sp>
        <p:nvSpPr>
          <p:cNvPr id="2" name="Title 1"/>
          <p:cNvSpPr>
            <a:spLocks noGrp="1"/>
          </p:cNvSpPr>
          <p:nvPr>
            <p:ph type="title"/>
          </p:nvPr>
        </p:nvSpPr>
        <p:spPr/>
        <p:txBody>
          <a:bodyPr/>
          <a:lstStyle/>
          <a:p>
            <a:r>
              <a:rPr lang="en-US" dirty="0"/>
              <a:t>Economic growth is anticipated to be highest in non-OECD </a:t>
            </a:r>
            <a:r>
              <a:rPr lang="en-US" dirty="0" smtClean="0"/>
              <a:t>regions–</a:t>
            </a:r>
            <a:endParaRPr lang="en-US" dirty="0"/>
          </a:p>
        </p:txBody>
      </p:sp>
      <p:sp>
        <p:nvSpPr>
          <p:cNvPr id="3" name="Slide Number Placeholder 2"/>
          <p:cNvSpPr>
            <a:spLocks noGrp="1"/>
          </p:cNvSpPr>
          <p:nvPr>
            <p:ph type="sldNum" sz="quarter" idx="4"/>
          </p:nvPr>
        </p:nvSpPr>
        <p:spPr/>
        <p:txBody>
          <a:bodyPr/>
          <a:lstStyle/>
          <a:p>
            <a:fld id="{2D80C5C9-96E0-47EC-B500-37C5FE284639}" type="slidenum">
              <a:rPr lang="en-US" smtClean="0"/>
              <a:pPr/>
              <a:t>21</a:t>
            </a:fld>
            <a:endParaRPr lang="en-US" dirty="0"/>
          </a:p>
        </p:txBody>
      </p:sp>
      <p:grpSp>
        <p:nvGrpSpPr>
          <p:cNvPr id="48" name="Group 47"/>
          <p:cNvGrpSpPr/>
          <p:nvPr/>
        </p:nvGrpSpPr>
        <p:grpSpPr>
          <a:xfrm>
            <a:off x="1113952" y="99552"/>
            <a:ext cx="7838024" cy="545720"/>
            <a:chOff x="1113952" y="99552"/>
            <a:chExt cx="7838024" cy="545720"/>
          </a:xfrm>
        </p:grpSpPr>
        <p:pic>
          <p:nvPicPr>
            <p:cNvPr id="30" name="Picture 2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31" name="Picture 3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32" name="Picture 3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33" name="Picture 3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3402" y="99552"/>
              <a:ext cx="530352" cy="530352"/>
            </a:xfrm>
            <a:prstGeom prst="rect">
              <a:avLst/>
            </a:prstGeom>
          </p:spPr>
        </p:pic>
        <p:pic>
          <p:nvPicPr>
            <p:cNvPr id="34" name="Picture 3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6552" y="114920"/>
              <a:ext cx="530352" cy="530352"/>
            </a:xfrm>
            <a:prstGeom prst="rect">
              <a:avLst/>
            </a:prstGeom>
          </p:spPr>
        </p:pic>
        <p:pic>
          <p:nvPicPr>
            <p:cNvPr id="35" name="Picture 3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36" name="Picture 3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611046" y="99552"/>
              <a:ext cx="530352" cy="530352"/>
            </a:xfrm>
            <a:prstGeom prst="rect">
              <a:avLst/>
            </a:prstGeom>
          </p:spPr>
        </p:pic>
        <p:pic>
          <p:nvPicPr>
            <p:cNvPr id="37" name="Picture 36"/>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47" name="Picture 46"/>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graphicFrame>
        <p:nvGraphicFramePr>
          <p:cNvPr id="18" name="Chart Placeholder 17"/>
          <p:cNvGraphicFramePr>
            <a:graphicFrameLocks noGrp="1"/>
          </p:cNvGraphicFramePr>
          <p:nvPr>
            <p:ph type="chart" sz="quarter" idx="12"/>
            <p:extLst>
              <p:ext uri="{D42A27DB-BD31-4B8C-83A1-F6EECF244321}">
                <p14:modId xmlns:p14="http://schemas.microsoft.com/office/powerpoint/2010/main" val="2946310056"/>
              </p:ext>
            </p:extLst>
          </p:nvPr>
        </p:nvGraphicFramePr>
        <p:xfrm>
          <a:off x="231775" y="2286000"/>
          <a:ext cx="8683625" cy="3483033"/>
        </p:xfrm>
        <a:graphic>
          <a:graphicData uri="http://schemas.openxmlformats.org/drawingml/2006/chart">
            <c:chart xmlns:c="http://schemas.openxmlformats.org/drawingml/2006/chart" xmlns:r="http://schemas.openxmlformats.org/officeDocument/2006/relationships" r:id="rId11"/>
          </a:graphicData>
        </a:graphic>
      </p:graphicFrame>
    </p:spTree>
    <p:extLst>
      <p:ext uri="{BB962C8B-B14F-4D97-AF65-F5344CB8AC3E}">
        <p14:creationId xmlns:p14="http://schemas.microsoft.com/office/powerpoint/2010/main" val="174361879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8"/>
          <p:cNvSpPr>
            <a:spLocks noGrp="1"/>
          </p:cNvSpPr>
          <p:nvPr>
            <p:ph type="body" sz="quarter" idx="12"/>
          </p:nvPr>
        </p:nvSpPr>
        <p:spPr/>
        <p:txBody>
          <a:bodyPr/>
          <a:lstStyle/>
          <a:p>
            <a:pPr lvl="0"/>
            <a:r>
              <a:rPr lang="en-US" dirty="0"/>
              <a:t>In the Reference case, average GDP in the non-OECD grows by 3.8%/year from 2015 to 2040, compared with 1.7%/year in the OECD.</a:t>
            </a:r>
          </a:p>
          <a:p>
            <a:pPr lvl="0"/>
            <a:r>
              <a:rPr lang="en-US" dirty="0"/>
              <a:t>Over the past 25 years, world economic growth has been led by the non-OECD countries, accompanied by strong growth in energy demand in those countries. From 1990 to 2015, real GDP grew by 4.9%/year in the non-OECD, compared with 2.1%/year in the OECD. </a:t>
            </a:r>
          </a:p>
          <a:p>
            <a:r>
              <a:rPr lang="en-US" dirty="0"/>
              <a:t>In the future, the difference in economic growth rates between OECD and non-OECD countries is expected to narrow somewhat, as economic growth in non-OECD countries moderates, and as their industrial sectors move from reliance mainly on production in energy-intensive industries to more service-oriented industries. </a:t>
            </a:r>
          </a:p>
        </p:txBody>
      </p:sp>
      <p:sp>
        <p:nvSpPr>
          <p:cNvPr id="8" name="Title 7"/>
          <p:cNvSpPr>
            <a:spLocks noGrp="1"/>
          </p:cNvSpPr>
          <p:nvPr>
            <p:ph type="title"/>
          </p:nvPr>
        </p:nvSpPr>
        <p:spPr/>
        <p:txBody>
          <a:bodyPr/>
          <a:lstStyle/>
          <a:p>
            <a:r>
              <a:rPr lang="en-US" dirty="0"/>
              <a:t>—and, as these economies continue to grow, energy demand grows as well </a:t>
            </a:r>
          </a:p>
        </p:txBody>
      </p:sp>
      <p:sp>
        <p:nvSpPr>
          <p:cNvPr id="3" name="Slide Number Placeholder 2"/>
          <p:cNvSpPr>
            <a:spLocks noGrp="1"/>
          </p:cNvSpPr>
          <p:nvPr>
            <p:ph type="sldNum" sz="quarter" idx="4"/>
          </p:nvPr>
        </p:nvSpPr>
        <p:spPr/>
        <p:txBody>
          <a:bodyPr/>
          <a:lstStyle/>
          <a:p>
            <a:fld id="{2D80C5C9-96E0-47EC-B500-37C5FE284639}" type="slidenum">
              <a:rPr lang="en-US" smtClean="0"/>
              <a:pPr/>
              <a:t>22</a:t>
            </a:fld>
            <a:endParaRPr lang="en-US" dirty="0"/>
          </a:p>
        </p:txBody>
      </p:sp>
      <p:grpSp>
        <p:nvGrpSpPr>
          <p:cNvPr id="48" name="Group 47"/>
          <p:cNvGrpSpPr/>
          <p:nvPr/>
        </p:nvGrpSpPr>
        <p:grpSpPr>
          <a:xfrm>
            <a:off x="1113952" y="99552"/>
            <a:ext cx="7838024" cy="545720"/>
            <a:chOff x="1113952" y="99552"/>
            <a:chExt cx="7838024" cy="545720"/>
          </a:xfrm>
        </p:grpSpPr>
        <p:pic>
          <p:nvPicPr>
            <p:cNvPr id="30" name="Picture 2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31" name="Picture 3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32" name="Picture 3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33" name="Picture 3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3402" y="99552"/>
              <a:ext cx="530352" cy="530352"/>
            </a:xfrm>
            <a:prstGeom prst="rect">
              <a:avLst/>
            </a:prstGeom>
          </p:spPr>
        </p:pic>
        <p:pic>
          <p:nvPicPr>
            <p:cNvPr id="34" name="Picture 3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6552" y="114920"/>
              <a:ext cx="530352" cy="530352"/>
            </a:xfrm>
            <a:prstGeom prst="rect">
              <a:avLst/>
            </a:prstGeom>
          </p:spPr>
        </p:pic>
        <p:pic>
          <p:nvPicPr>
            <p:cNvPr id="35" name="Picture 3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36" name="Picture 3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611046" y="99552"/>
              <a:ext cx="530352" cy="530352"/>
            </a:xfrm>
            <a:prstGeom prst="rect">
              <a:avLst/>
            </a:prstGeom>
          </p:spPr>
        </p:pic>
        <p:pic>
          <p:nvPicPr>
            <p:cNvPr id="37" name="Picture 36"/>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47" name="Picture 46"/>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spTree>
    <p:extLst>
      <p:ext uri="{BB962C8B-B14F-4D97-AF65-F5344CB8AC3E}">
        <p14:creationId xmlns:p14="http://schemas.microsoft.com/office/powerpoint/2010/main" val="377067168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Economic growth varies widely across non-OECD regions in the Reference case</a:t>
            </a:r>
            <a:r>
              <a:rPr lang="en-US" dirty="0" smtClean="0"/>
              <a:t>—</a:t>
            </a:r>
            <a:endParaRPr lang="en-US" dirty="0"/>
          </a:p>
        </p:txBody>
      </p:sp>
      <p:sp>
        <p:nvSpPr>
          <p:cNvPr id="3" name="Slide Number Placeholder 2"/>
          <p:cNvSpPr>
            <a:spLocks noGrp="1"/>
          </p:cNvSpPr>
          <p:nvPr>
            <p:ph type="sldNum" sz="quarter" idx="4"/>
          </p:nvPr>
        </p:nvSpPr>
        <p:spPr/>
        <p:txBody>
          <a:bodyPr/>
          <a:lstStyle/>
          <a:p>
            <a:fld id="{2D80C5C9-96E0-47EC-B500-37C5FE284639}" type="slidenum">
              <a:rPr lang="en-US" smtClean="0"/>
              <a:pPr/>
              <a:t>23</a:t>
            </a:fld>
            <a:endParaRPr lang="en-US" dirty="0"/>
          </a:p>
        </p:txBody>
      </p:sp>
      <p:grpSp>
        <p:nvGrpSpPr>
          <p:cNvPr id="48" name="Group 47"/>
          <p:cNvGrpSpPr/>
          <p:nvPr/>
        </p:nvGrpSpPr>
        <p:grpSpPr>
          <a:xfrm>
            <a:off x="1113952" y="99552"/>
            <a:ext cx="7838024" cy="545720"/>
            <a:chOff x="1113952" y="99552"/>
            <a:chExt cx="7838024" cy="545720"/>
          </a:xfrm>
        </p:grpSpPr>
        <p:pic>
          <p:nvPicPr>
            <p:cNvPr id="30" name="Picture 2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31" name="Picture 3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32" name="Picture 3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33" name="Picture 3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3402" y="99552"/>
              <a:ext cx="530352" cy="530352"/>
            </a:xfrm>
            <a:prstGeom prst="rect">
              <a:avLst/>
            </a:prstGeom>
          </p:spPr>
        </p:pic>
        <p:pic>
          <p:nvPicPr>
            <p:cNvPr id="34" name="Picture 3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6552" y="114920"/>
              <a:ext cx="530352" cy="530352"/>
            </a:xfrm>
            <a:prstGeom prst="rect">
              <a:avLst/>
            </a:prstGeom>
          </p:spPr>
        </p:pic>
        <p:pic>
          <p:nvPicPr>
            <p:cNvPr id="35" name="Picture 3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36" name="Picture 3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611046" y="99552"/>
              <a:ext cx="530352" cy="530352"/>
            </a:xfrm>
            <a:prstGeom prst="rect">
              <a:avLst/>
            </a:prstGeom>
          </p:spPr>
        </p:pic>
        <p:pic>
          <p:nvPicPr>
            <p:cNvPr id="37" name="Picture 36"/>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47" name="Picture 46"/>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graphicFrame>
        <p:nvGraphicFramePr>
          <p:cNvPr id="21" name="Content Placeholder 20"/>
          <p:cNvGraphicFramePr>
            <a:graphicFrameLocks noGrp="1"/>
          </p:cNvGraphicFramePr>
          <p:nvPr>
            <p:ph sz="quarter" idx="12"/>
            <p:extLst>
              <p:ext uri="{D42A27DB-BD31-4B8C-83A1-F6EECF244321}">
                <p14:modId xmlns:p14="http://schemas.microsoft.com/office/powerpoint/2010/main" val="3604726110"/>
              </p:ext>
            </p:extLst>
          </p:nvPr>
        </p:nvGraphicFramePr>
        <p:xfrm>
          <a:off x="238125" y="2227603"/>
          <a:ext cx="4225810" cy="3563596"/>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2" name="Content Placeholder 21"/>
          <p:cNvGraphicFramePr>
            <a:graphicFrameLocks noGrp="1"/>
          </p:cNvGraphicFramePr>
          <p:nvPr>
            <p:ph sz="quarter" idx="13"/>
            <p:extLst>
              <p:ext uri="{D42A27DB-BD31-4B8C-83A1-F6EECF244321}">
                <p14:modId xmlns:p14="http://schemas.microsoft.com/office/powerpoint/2010/main" val="2525225062"/>
              </p:ext>
            </p:extLst>
          </p:nvPr>
        </p:nvGraphicFramePr>
        <p:xfrm>
          <a:off x="4463935" y="2227603"/>
          <a:ext cx="4330930" cy="3563595"/>
        </p:xfrm>
        <a:graphic>
          <a:graphicData uri="http://schemas.openxmlformats.org/drawingml/2006/chart">
            <c:chart xmlns:c="http://schemas.openxmlformats.org/drawingml/2006/chart" xmlns:r="http://schemas.openxmlformats.org/officeDocument/2006/relationships" r:id="rId12"/>
          </a:graphicData>
        </a:graphic>
      </p:graphicFrame>
      <p:sp>
        <p:nvSpPr>
          <p:cNvPr id="23" name="Rectangle 22"/>
          <p:cNvSpPr/>
          <p:nvPr/>
        </p:nvSpPr>
        <p:spPr>
          <a:xfrm>
            <a:off x="231819" y="1668894"/>
            <a:ext cx="5467350" cy="42862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r>
              <a:rPr lang="en-US" sz="1400" b="1" dirty="0">
                <a:solidFill>
                  <a:sysClr val="windowText" lastClr="000000"/>
                </a:solidFill>
                <a:effectLst/>
                <a:latin typeface="Arial" panose="020B0604020202020204" pitchFamily="34" charset="0"/>
                <a:ea typeface="+mn-ea"/>
                <a:cs typeface="Arial" panose="020B0604020202020204" pitchFamily="34" charset="0"/>
              </a:rPr>
              <a:t>Average annual percent change in </a:t>
            </a:r>
            <a:r>
              <a:rPr lang="en-US" sz="1400" b="1" dirty="0" smtClean="0">
                <a:solidFill>
                  <a:sysClr val="windowText" lastClr="000000"/>
                </a:solidFill>
                <a:effectLst/>
                <a:latin typeface="Arial" panose="020B0604020202020204" pitchFamily="34" charset="0"/>
                <a:ea typeface="+mn-ea"/>
                <a:cs typeface="Arial" panose="020B0604020202020204" pitchFamily="34" charset="0"/>
              </a:rPr>
              <a:t>GDP, 2015-40</a:t>
            </a:r>
            <a:endParaRPr lang="en-US" sz="1400" b="1" dirty="0">
              <a:solidFill>
                <a:sysClr val="windowText" lastClr="000000"/>
              </a:solidFill>
              <a:effectLst/>
              <a:latin typeface="Arial" panose="020B0604020202020204" pitchFamily="34" charset="0"/>
              <a:ea typeface="+mn-ea"/>
              <a:cs typeface="Arial" panose="020B0604020202020204" pitchFamily="34" charset="0"/>
            </a:endParaRPr>
          </a:p>
          <a:p>
            <a:r>
              <a:rPr lang="en-US" sz="1400" dirty="0">
                <a:solidFill>
                  <a:sysClr val="windowText" lastClr="000000"/>
                </a:solidFill>
                <a:effectLst/>
                <a:latin typeface="Arial" panose="020B0604020202020204" pitchFamily="34" charset="0"/>
                <a:ea typeface="+mn-ea"/>
                <a:cs typeface="Arial" panose="020B0604020202020204" pitchFamily="34" charset="0"/>
              </a:rPr>
              <a:t>percent per year</a:t>
            </a:r>
          </a:p>
          <a:p>
            <a:pPr algn="l"/>
            <a:endParaRPr lang="en-US" sz="1000" dirty="0">
              <a:solidFill>
                <a:sysClr val="windowText" lastClr="00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9577089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8"/>
          <p:cNvSpPr>
            <a:spLocks noGrp="1"/>
          </p:cNvSpPr>
          <p:nvPr>
            <p:ph type="body" sz="quarter" idx="12"/>
          </p:nvPr>
        </p:nvSpPr>
        <p:spPr/>
        <p:txBody>
          <a:bodyPr/>
          <a:lstStyle/>
          <a:p>
            <a:pPr lvl="0"/>
            <a:r>
              <a:rPr lang="en-US" dirty="0"/>
              <a:t>Australia and New Zealand combined has the fastest economic growth across the OECD regions.  GDP in this region grows by an average 2.6%/year from 2015 to 2040.</a:t>
            </a:r>
          </a:p>
          <a:p>
            <a:pPr lvl="0"/>
            <a:r>
              <a:rPr lang="en-US" dirty="0"/>
              <a:t>Japan is the slowest-growing economy, averaging 0.2%/year, primarily attributable to declining population and aging workforce.</a:t>
            </a:r>
          </a:p>
          <a:p>
            <a:pPr lvl="0"/>
            <a:r>
              <a:rPr lang="en-US" dirty="0"/>
              <a:t>India has the world’s fastest-growing economy in the Reference case, averaging 5.0%/year from 2015 to 2040.</a:t>
            </a:r>
          </a:p>
          <a:p>
            <a:pPr lvl="0"/>
            <a:r>
              <a:rPr lang="en-US" dirty="0"/>
              <a:t>In China, average GDP expected to increase by 4.3%/year between 2015 and 2040.  GDP growth in China slows considerably compared with growth over the past decade when GDP increased by an average 9.6%/year.</a:t>
            </a:r>
          </a:p>
        </p:txBody>
      </p:sp>
      <p:sp>
        <p:nvSpPr>
          <p:cNvPr id="8" name="Title 7"/>
          <p:cNvSpPr>
            <a:spLocks noGrp="1"/>
          </p:cNvSpPr>
          <p:nvPr>
            <p:ph type="title"/>
          </p:nvPr>
        </p:nvSpPr>
        <p:spPr/>
        <p:txBody>
          <a:bodyPr/>
          <a:lstStyle/>
          <a:p>
            <a:r>
              <a:rPr lang="en-US" dirty="0" smtClean="0"/>
              <a:t>—with </a:t>
            </a:r>
            <a:r>
              <a:rPr lang="en-US" dirty="0"/>
              <a:t>the highest rates occurring in non-OECD Asia and Africa</a:t>
            </a:r>
          </a:p>
        </p:txBody>
      </p:sp>
      <p:sp>
        <p:nvSpPr>
          <p:cNvPr id="3" name="Slide Number Placeholder 2"/>
          <p:cNvSpPr>
            <a:spLocks noGrp="1"/>
          </p:cNvSpPr>
          <p:nvPr>
            <p:ph type="sldNum" sz="quarter" idx="4"/>
          </p:nvPr>
        </p:nvSpPr>
        <p:spPr/>
        <p:txBody>
          <a:bodyPr/>
          <a:lstStyle/>
          <a:p>
            <a:fld id="{2D80C5C9-96E0-47EC-B500-37C5FE284639}" type="slidenum">
              <a:rPr lang="en-US" smtClean="0"/>
              <a:pPr/>
              <a:t>24</a:t>
            </a:fld>
            <a:endParaRPr lang="en-US" dirty="0"/>
          </a:p>
        </p:txBody>
      </p:sp>
      <p:grpSp>
        <p:nvGrpSpPr>
          <p:cNvPr id="48" name="Group 47"/>
          <p:cNvGrpSpPr/>
          <p:nvPr/>
        </p:nvGrpSpPr>
        <p:grpSpPr>
          <a:xfrm>
            <a:off x="1113952" y="99552"/>
            <a:ext cx="7838024" cy="545720"/>
            <a:chOff x="1113952" y="99552"/>
            <a:chExt cx="7838024" cy="545720"/>
          </a:xfrm>
        </p:grpSpPr>
        <p:pic>
          <p:nvPicPr>
            <p:cNvPr id="30" name="Picture 2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31" name="Picture 3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32" name="Picture 3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33" name="Picture 3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3402" y="99552"/>
              <a:ext cx="530352" cy="530352"/>
            </a:xfrm>
            <a:prstGeom prst="rect">
              <a:avLst/>
            </a:prstGeom>
          </p:spPr>
        </p:pic>
        <p:pic>
          <p:nvPicPr>
            <p:cNvPr id="34" name="Picture 3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6552" y="114920"/>
              <a:ext cx="530352" cy="530352"/>
            </a:xfrm>
            <a:prstGeom prst="rect">
              <a:avLst/>
            </a:prstGeom>
          </p:spPr>
        </p:pic>
        <p:pic>
          <p:nvPicPr>
            <p:cNvPr id="35" name="Picture 3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36" name="Picture 3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611046" y="99552"/>
              <a:ext cx="530352" cy="530352"/>
            </a:xfrm>
            <a:prstGeom prst="rect">
              <a:avLst/>
            </a:prstGeom>
          </p:spPr>
        </p:pic>
        <p:pic>
          <p:nvPicPr>
            <p:cNvPr id="37" name="Picture 36"/>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47" name="Picture 46"/>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spTree>
    <p:extLst>
      <p:ext uri="{BB962C8B-B14F-4D97-AF65-F5344CB8AC3E}">
        <p14:creationId xmlns:p14="http://schemas.microsoft.com/office/powerpoint/2010/main" val="394014025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N</a:t>
            </a:r>
            <a:r>
              <a:rPr lang="en-US" dirty="0" smtClean="0"/>
              <a:t>on-OECD total population </a:t>
            </a:r>
            <a:r>
              <a:rPr lang="en-US" dirty="0"/>
              <a:t>grows at more than twice </a:t>
            </a:r>
            <a:r>
              <a:rPr lang="en-US" dirty="0" smtClean="0"/>
              <a:t>the rate as the total OECD population—</a:t>
            </a:r>
            <a:endParaRPr lang="en-US" dirty="0"/>
          </a:p>
        </p:txBody>
      </p:sp>
      <p:sp>
        <p:nvSpPr>
          <p:cNvPr id="3" name="Slide Number Placeholder 2"/>
          <p:cNvSpPr>
            <a:spLocks noGrp="1"/>
          </p:cNvSpPr>
          <p:nvPr>
            <p:ph type="sldNum" sz="quarter" idx="4"/>
          </p:nvPr>
        </p:nvSpPr>
        <p:spPr/>
        <p:txBody>
          <a:bodyPr/>
          <a:lstStyle/>
          <a:p>
            <a:fld id="{2D80C5C9-96E0-47EC-B500-37C5FE284639}" type="slidenum">
              <a:rPr lang="en-US" smtClean="0"/>
              <a:pPr/>
              <a:t>25</a:t>
            </a:fld>
            <a:endParaRPr lang="en-US" dirty="0"/>
          </a:p>
        </p:txBody>
      </p:sp>
      <p:grpSp>
        <p:nvGrpSpPr>
          <p:cNvPr id="48" name="Group 47"/>
          <p:cNvGrpSpPr/>
          <p:nvPr/>
        </p:nvGrpSpPr>
        <p:grpSpPr>
          <a:xfrm>
            <a:off x="1113952" y="99552"/>
            <a:ext cx="7838024" cy="545720"/>
            <a:chOff x="1113952" y="99552"/>
            <a:chExt cx="7838024" cy="545720"/>
          </a:xfrm>
        </p:grpSpPr>
        <p:pic>
          <p:nvPicPr>
            <p:cNvPr id="30" name="Picture 2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31" name="Picture 3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32" name="Picture 3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33" name="Picture 3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3402" y="99552"/>
              <a:ext cx="530352" cy="530352"/>
            </a:xfrm>
            <a:prstGeom prst="rect">
              <a:avLst/>
            </a:prstGeom>
          </p:spPr>
        </p:pic>
        <p:pic>
          <p:nvPicPr>
            <p:cNvPr id="34" name="Picture 3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6552" y="114920"/>
              <a:ext cx="530352" cy="530352"/>
            </a:xfrm>
            <a:prstGeom prst="rect">
              <a:avLst/>
            </a:prstGeom>
          </p:spPr>
        </p:pic>
        <p:pic>
          <p:nvPicPr>
            <p:cNvPr id="35" name="Picture 3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36" name="Picture 3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611046" y="99552"/>
              <a:ext cx="530352" cy="530352"/>
            </a:xfrm>
            <a:prstGeom prst="rect">
              <a:avLst/>
            </a:prstGeom>
          </p:spPr>
        </p:pic>
        <p:pic>
          <p:nvPicPr>
            <p:cNvPr id="37" name="Picture 36"/>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47" name="Picture 46"/>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graphicFrame>
        <p:nvGraphicFramePr>
          <p:cNvPr id="17" name="Content Placeholder 6"/>
          <p:cNvGraphicFramePr>
            <a:graphicFrameLocks noGrp="1"/>
          </p:cNvGraphicFramePr>
          <p:nvPr>
            <p:ph sz="quarter" idx="12"/>
            <p:extLst>
              <p:ext uri="{D42A27DB-BD31-4B8C-83A1-F6EECF244321}">
                <p14:modId xmlns:p14="http://schemas.microsoft.com/office/powerpoint/2010/main" val="1909107253"/>
              </p:ext>
            </p:extLst>
          </p:nvPr>
        </p:nvGraphicFramePr>
        <p:xfrm>
          <a:off x="231817" y="2094807"/>
          <a:ext cx="4356807" cy="3696392"/>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18" name="Content Placeholder 9"/>
          <p:cNvGraphicFramePr>
            <a:graphicFrameLocks noGrp="1"/>
          </p:cNvGraphicFramePr>
          <p:nvPr>
            <p:ph sz="quarter" idx="13"/>
            <p:extLst>
              <p:ext uri="{D42A27DB-BD31-4B8C-83A1-F6EECF244321}">
                <p14:modId xmlns:p14="http://schemas.microsoft.com/office/powerpoint/2010/main" val="2665945164"/>
              </p:ext>
            </p:extLst>
          </p:nvPr>
        </p:nvGraphicFramePr>
        <p:xfrm>
          <a:off x="4766552" y="1982763"/>
          <a:ext cx="4031066" cy="3696393"/>
        </p:xfrm>
        <a:graphic>
          <a:graphicData uri="http://schemas.openxmlformats.org/drawingml/2006/chart">
            <c:chart xmlns:c="http://schemas.openxmlformats.org/drawingml/2006/chart" xmlns:r="http://schemas.openxmlformats.org/officeDocument/2006/relationships" r:id="rId12"/>
          </a:graphicData>
        </a:graphic>
      </p:graphicFrame>
      <p:sp>
        <p:nvSpPr>
          <p:cNvPr id="16" name="TextBox 1"/>
          <p:cNvSpPr txBox="1"/>
          <p:nvPr/>
        </p:nvSpPr>
        <p:spPr>
          <a:xfrm>
            <a:off x="238133" y="1631620"/>
            <a:ext cx="4601286" cy="554235"/>
          </a:xfrm>
          <a:prstGeom prst="rect">
            <a:avLst/>
          </a:prstGeom>
        </p:spPr>
        <p:txBody>
          <a:bodyPr wrap="non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en-US" sz="1400" b="1" dirty="0" smtClean="0"/>
              <a:t>Average annual percent change in population, 2015-40</a:t>
            </a:r>
          </a:p>
          <a:p>
            <a:r>
              <a:rPr lang="en-US" sz="1400" dirty="0" smtClean="0"/>
              <a:t>percent per year</a:t>
            </a:r>
            <a:endParaRPr lang="en-US" sz="1400" dirty="0"/>
          </a:p>
        </p:txBody>
      </p:sp>
    </p:spTree>
    <p:extLst>
      <p:ext uri="{BB962C8B-B14F-4D97-AF65-F5344CB8AC3E}">
        <p14:creationId xmlns:p14="http://schemas.microsoft.com/office/powerpoint/2010/main" val="413532197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8"/>
          <p:cNvSpPr>
            <a:spLocks noGrp="1"/>
          </p:cNvSpPr>
          <p:nvPr>
            <p:ph type="body" sz="quarter" idx="12"/>
          </p:nvPr>
        </p:nvSpPr>
        <p:spPr/>
        <p:txBody>
          <a:bodyPr/>
          <a:lstStyle/>
          <a:p>
            <a:pPr lvl="0"/>
            <a:r>
              <a:rPr lang="en-US" dirty="0"/>
              <a:t>Population is an important driver of energy demand.</a:t>
            </a:r>
          </a:p>
          <a:p>
            <a:pPr lvl="0"/>
            <a:r>
              <a:rPr lang="en-US" dirty="0"/>
              <a:t>In Japan and many parts of non-OECD Europe and Eurasia, the population is expected to decline from 2015 to 2040.  </a:t>
            </a:r>
            <a:r>
              <a:rPr lang="en-US" dirty="0" smtClean="0"/>
              <a:t>The </a:t>
            </a:r>
            <a:r>
              <a:rPr lang="en-US" dirty="0"/>
              <a:t>populations of OECD Europe, South Korea, and China are expected to grow by about 0.2%/year or lower</a:t>
            </a:r>
            <a:r>
              <a:rPr lang="en-US" dirty="0" smtClean="0"/>
              <a:t>.</a:t>
            </a:r>
            <a:endParaRPr lang="en-US" dirty="0"/>
          </a:p>
          <a:p>
            <a:pPr lvl="0"/>
            <a:r>
              <a:rPr lang="en-US" dirty="0" smtClean="0"/>
              <a:t>Within the non-OECD, Africa</a:t>
            </a:r>
            <a:r>
              <a:rPr lang="en-US" dirty="0"/>
              <a:t>, the Middle East, and countries in non-OECD Asia other than China are expected to experience </a:t>
            </a:r>
            <a:r>
              <a:rPr lang="en-US" dirty="0" smtClean="0"/>
              <a:t>among the highest </a:t>
            </a:r>
            <a:r>
              <a:rPr lang="en-US" dirty="0"/>
              <a:t>rates of population </a:t>
            </a:r>
            <a:r>
              <a:rPr lang="en-US" dirty="0" smtClean="0"/>
              <a:t>growth in the world. </a:t>
            </a:r>
            <a:r>
              <a:rPr lang="en-US" dirty="0"/>
              <a:t>However, relatively underdeveloped energy infrastructures and large rural populations constrain growth in energy consumption in many </a:t>
            </a:r>
            <a:r>
              <a:rPr lang="en-US" dirty="0" smtClean="0"/>
              <a:t>countries of </a:t>
            </a:r>
            <a:r>
              <a:rPr lang="en-US" dirty="0"/>
              <a:t>these regions.</a:t>
            </a:r>
          </a:p>
        </p:txBody>
      </p:sp>
      <p:sp>
        <p:nvSpPr>
          <p:cNvPr id="8" name="Title 7"/>
          <p:cNvSpPr>
            <a:spLocks noGrp="1"/>
          </p:cNvSpPr>
          <p:nvPr>
            <p:ph type="title"/>
          </p:nvPr>
        </p:nvSpPr>
        <p:spPr/>
        <p:txBody>
          <a:bodyPr/>
          <a:lstStyle/>
          <a:p>
            <a:r>
              <a:rPr lang="en-US" dirty="0"/>
              <a:t>—which has implications for future energy consumption</a:t>
            </a:r>
          </a:p>
        </p:txBody>
      </p:sp>
      <p:sp>
        <p:nvSpPr>
          <p:cNvPr id="3" name="Slide Number Placeholder 2"/>
          <p:cNvSpPr>
            <a:spLocks noGrp="1"/>
          </p:cNvSpPr>
          <p:nvPr>
            <p:ph type="sldNum" sz="quarter" idx="4"/>
          </p:nvPr>
        </p:nvSpPr>
        <p:spPr/>
        <p:txBody>
          <a:bodyPr/>
          <a:lstStyle/>
          <a:p>
            <a:fld id="{2D80C5C9-96E0-47EC-B500-37C5FE284639}" type="slidenum">
              <a:rPr lang="en-US" smtClean="0"/>
              <a:pPr/>
              <a:t>26</a:t>
            </a:fld>
            <a:endParaRPr lang="en-US" dirty="0"/>
          </a:p>
        </p:txBody>
      </p:sp>
      <p:grpSp>
        <p:nvGrpSpPr>
          <p:cNvPr id="48" name="Group 47"/>
          <p:cNvGrpSpPr/>
          <p:nvPr/>
        </p:nvGrpSpPr>
        <p:grpSpPr>
          <a:xfrm>
            <a:off x="1113952" y="99552"/>
            <a:ext cx="7838024" cy="545720"/>
            <a:chOff x="1113952" y="99552"/>
            <a:chExt cx="7838024" cy="545720"/>
          </a:xfrm>
        </p:grpSpPr>
        <p:pic>
          <p:nvPicPr>
            <p:cNvPr id="30" name="Picture 2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31" name="Picture 3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32" name="Picture 3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33" name="Picture 3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3402" y="99552"/>
              <a:ext cx="530352" cy="530352"/>
            </a:xfrm>
            <a:prstGeom prst="rect">
              <a:avLst/>
            </a:prstGeom>
          </p:spPr>
        </p:pic>
        <p:pic>
          <p:nvPicPr>
            <p:cNvPr id="34" name="Picture 3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6552" y="114920"/>
              <a:ext cx="530352" cy="530352"/>
            </a:xfrm>
            <a:prstGeom prst="rect">
              <a:avLst/>
            </a:prstGeom>
          </p:spPr>
        </p:pic>
        <p:pic>
          <p:nvPicPr>
            <p:cNvPr id="35" name="Picture 3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36" name="Picture 3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611046" y="99552"/>
              <a:ext cx="530352" cy="530352"/>
            </a:xfrm>
            <a:prstGeom prst="rect">
              <a:avLst/>
            </a:prstGeom>
          </p:spPr>
        </p:pic>
        <p:pic>
          <p:nvPicPr>
            <p:cNvPr id="37" name="Picture 36"/>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47" name="Picture 46"/>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spTree>
    <p:extLst>
      <p:ext uri="{BB962C8B-B14F-4D97-AF65-F5344CB8AC3E}">
        <p14:creationId xmlns:p14="http://schemas.microsoft.com/office/powerpoint/2010/main" val="354440630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Although population and per capita output continue to rise—</a:t>
            </a:r>
          </a:p>
        </p:txBody>
      </p:sp>
      <p:sp>
        <p:nvSpPr>
          <p:cNvPr id="3" name="Slide Number Placeholder 2"/>
          <p:cNvSpPr>
            <a:spLocks noGrp="1"/>
          </p:cNvSpPr>
          <p:nvPr>
            <p:ph type="sldNum" sz="quarter" idx="4"/>
          </p:nvPr>
        </p:nvSpPr>
        <p:spPr/>
        <p:txBody>
          <a:bodyPr/>
          <a:lstStyle/>
          <a:p>
            <a:fld id="{2D80C5C9-96E0-47EC-B500-37C5FE284639}" type="slidenum">
              <a:rPr lang="en-US" smtClean="0"/>
              <a:pPr/>
              <a:t>27</a:t>
            </a:fld>
            <a:endParaRPr lang="en-US" dirty="0"/>
          </a:p>
        </p:txBody>
      </p:sp>
      <p:grpSp>
        <p:nvGrpSpPr>
          <p:cNvPr id="48" name="Group 47"/>
          <p:cNvGrpSpPr/>
          <p:nvPr/>
        </p:nvGrpSpPr>
        <p:grpSpPr>
          <a:xfrm>
            <a:off x="1113952" y="99552"/>
            <a:ext cx="7838024" cy="545720"/>
            <a:chOff x="1113952" y="99552"/>
            <a:chExt cx="7838024" cy="545720"/>
          </a:xfrm>
        </p:grpSpPr>
        <p:pic>
          <p:nvPicPr>
            <p:cNvPr id="30" name="Picture 2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31" name="Picture 3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32" name="Picture 3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33" name="Picture 3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3402" y="99552"/>
              <a:ext cx="530352" cy="530352"/>
            </a:xfrm>
            <a:prstGeom prst="rect">
              <a:avLst/>
            </a:prstGeom>
          </p:spPr>
        </p:pic>
        <p:pic>
          <p:nvPicPr>
            <p:cNvPr id="34" name="Picture 3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6552" y="114920"/>
              <a:ext cx="530352" cy="530352"/>
            </a:xfrm>
            <a:prstGeom prst="rect">
              <a:avLst/>
            </a:prstGeom>
          </p:spPr>
        </p:pic>
        <p:pic>
          <p:nvPicPr>
            <p:cNvPr id="35" name="Picture 3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36" name="Picture 3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611046" y="99552"/>
              <a:ext cx="530352" cy="530352"/>
            </a:xfrm>
            <a:prstGeom prst="rect">
              <a:avLst/>
            </a:prstGeom>
          </p:spPr>
        </p:pic>
        <p:pic>
          <p:nvPicPr>
            <p:cNvPr id="37" name="Picture 36"/>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47" name="Picture 46"/>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graphicFrame>
        <p:nvGraphicFramePr>
          <p:cNvPr id="27" name="Chart 26"/>
          <p:cNvGraphicFramePr>
            <a:graphicFrameLocks/>
          </p:cNvGraphicFramePr>
          <p:nvPr>
            <p:extLst>
              <p:ext uri="{D42A27DB-BD31-4B8C-83A1-F6EECF244321}">
                <p14:modId xmlns:p14="http://schemas.microsoft.com/office/powerpoint/2010/main" val="278252530"/>
              </p:ext>
            </p:extLst>
          </p:nvPr>
        </p:nvGraphicFramePr>
        <p:xfrm>
          <a:off x="334998" y="2103121"/>
          <a:ext cx="1946634" cy="363266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9" name="Chart 28"/>
          <p:cNvGraphicFramePr>
            <a:graphicFrameLocks/>
          </p:cNvGraphicFramePr>
          <p:nvPr>
            <p:extLst>
              <p:ext uri="{D42A27DB-BD31-4B8C-83A1-F6EECF244321}">
                <p14:modId xmlns:p14="http://schemas.microsoft.com/office/powerpoint/2010/main" val="3174337798"/>
              </p:ext>
            </p:extLst>
          </p:nvPr>
        </p:nvGraphicFramePr>
        <p:xfrm>
          <a:off x="2493817" y="2246894"/>
          <a:ext cx="1889937" cy="3488888"/>
        </p:xfrm>
        <a:graphic>
          <a:graphicData uri="http://schemas.openxmlformats.org/drawingml/2006/chart">
            <c:chart xmlns:c="http://schemas.openxmlformats.org/drawingml/2006/chart" xmlns:r="http://schemas.openxmlformats.org/officeDocument/2006/relationships" r:id="rId12"/>
          </a:graphicData>
        </a:graphic>
      </p:graphicFrame>
      <p:graphicFrame>
        <p:nvGraphicFramePr>
          <p:cNvPr id="39" name="Chart 38"/>
          <p:cNvGraphicFramePr>
            <a:graphicFrameLocks/>
          </p:cNvGraphicFramePr>
          <p:nvPr>
            <p:extLst>
              <p:ext uri="{D42A27DB-BD31-4B8C-83A1-F6EECF244321}">
                <p14:modId xmlns:p14="http://schemas.microsoft.com/office/powerpoint/2010/main" val="2874826616"/>
              </p:ext>
            </p:extLst>
          </p:nvPr>
        </p:nvGraphicFramePr>
        <p:xfrm>
          <a:off x="4673609" y="2108095"/>
          <a:ext cx="1845027" cy="3675639"/>
        </p:xfrm>
        <a:graphic>
          <a:graphicData uri="http://schemas.openxmlformats.org/drawingml/2006/chart">
            <c:chart xmlns:c="http://schemas.openxmlformats.org/drawingml/2006/chart" xmlns:r="http://schemas.openxmlformats.org/officeDocument/2006/relationships" r:id="rId13"/>
          </a:graphicData>
        </a:graphic>
      </p:graphicFrame>
      <p:graphicFrame>
        <p:nvGraphicFramePr>
          <p:cNvPr id="40" name="Chart 39"/>
          <p:cNvGraphicFramePr>
            <a:graphicFrameLocks/>
          </p:cNvGraphicFramePr>
          <p:nvPr>
            <p:extLst>
              <p:ext uri="{D42A27DB-BD31-4B8C-83A1-F6EECF244321}">
                <p14:modId xmlns:p14="http://schemas.microsoft.com/office/powerpoint/2010/main" val="293656680"/>
              </p:ext>
            </p:extLst>
          </p:nvPr>
        </p:nvGraphicFramePr>
        <p:xfrm>
          <a:off x="6730821" y="2103119"/>
          <a:ext cx="1815109" cy="3675639"/>
        </p:xfrm>
        <a:graphic>
          <a:graphicData uri="http://schemas.openxmlformats.org/drawingml/2006/chart">
            <c:chart xmlns:c="http://schemas.openxmlformats.org/drawingml/2006/chart" xmlns:r="http://schemas.openxmlformats.org/officeDocument/2006/relationships" r:id="rId14"/>
          </a:graphicData>
        </a:graphic>
      </p:graphicFrame>
      <p:sp>
        <p:nvSpPr>
          <p:cNvPr id="2" name="Rectangle 1"/>
          <p:cNvSpPr/>
          <p:nvPr/>
        </p:nvSpPr>
        <p:spPr>
          <a:xfrm>
            <a:off x="231819" y="1600564"/>
            <a:ext cx="1872780" cy="461665"/>
          </a:xfrm>
          <a:prstGeom prst="rect">
            <a:avLst/>
          </a:prstGeom>
        </p:spPr>
        <p:txBody>
          <a:bodyPr wrap="square">
            <a:spAutoFit/>
          </a:bodyPr>
          <a:lstStyle/>
          <a:p>
            <a:pPr>
              <a:defRPr sz="1400" b="0" i="0" u="none" strike="noStrike" kern="1200" spc="0" baseline="0">
                <a:solidFill>
                  <a:prstClr val="black"/>
                </a:solidFill>
                <a:latin typeface="+mn-lt"/>
                <a:ea typeface="+mn-ea"/>
                <a:cs typeface="+mn-cs"/>
              </a:defRPr>
            </a:pPr>
            <a:r>
              <a:rPr lang="en-US" sz="1200" b="1" dirty="0">
                <a:latin typeface="Arial" panose="020B0604020202020204" pitchFamily="34" charset="0"/>
                <a:cs typeface="Arial" panose="020B0604020202020204" pitchFamily="34" charset="0"/>
              </a:rPr>
              <a:t>Population</a:t>
            </a:r>
          </a:p>
          <a:p>
            <a:pPr>
              <a:defRPr sz="1400" b="0" i="0" u="none" strike="noStrike" kern="1200" spc="0" baseline="0">
                <a:solidFill>
                  <a:prstClr val="black"/>
                </a:solidFill>
                <a:latin typeface="+mn-lt"/>
                <a:ea typeface="+mn-ea"/>
                <a:cs typeface="+mn-cs"/>
              </a:defRPr>
            </a:pPr>
            <a:r>
              <a:rPr lang="en-US" sz="1200" dirty="0">
                <a:latin typeface="Arial" panose="020B0604020202020204" pitchFamily="34" charset="0"/>
                <a:cs typeface="Arial" panose="020B0604020202020204" pitchFamily="34" charset="0"/>
              </a:rPr>
              <a:t>million people</a:t>
            </a:r>
          </a:p>
        </p:txBody>
      </p:sp>
      <p:sp>
        <p:nvSpPr>
          <p:cNvPr id="19" name="Rectangle 18"/>
          <p:cNvSpPr/>
          <p:nvPr/>
        </p:nvSpPr>
        <p:spPr>
          <a:xfrm>
            <a:off x="2425257" y="1600563"/>
            <a:ext cx="2036167" cy="646331"/>
          </a:xfrm>
          <a:prstGeom prst="rect">
            <a:avLst/>
          </a:prstGeom>
        </p:spPr>
        <p:txBody>
          <a:bodyPr wrap="square">
            <a:spAutoFit/>
          </a:bodyPr>
          <a:lstStyle/>
          <a:p>
            <a:r>
              <a:rPr lang="en-US" sz="1200" b="1" dirty="0">
                <a:latin typeface="Arial" panose="020B0604020202020204" pitchFamily="34" charset="0"/>
                <a:cs typeface="Arial" panose="020B0604020202020204" pitchFamily="34" charset="0"/>
              </a:rPr>
              <a:t>Gross domestic </a:t>
            </a:r>
            <a:r>
              <a:rPr lang="en-US" sz="1200" b="1" dirty="0" smtClean="0">
                <a:latin typeface="Arial" panose="020B0604020202020204" pitchFamily="34" charset="0"/>
                <a:cs typeface="Arial" panose="020B0604020202020204" pitchFamily="34" charset="0"/>
              </a:rPr>
              <a:t>product </a:t>
            </a:r>
          </a:p>
          <a:p>
            <a:r>
              <a:rPr lang="en-US" sz="1200" b="1" dirty="0" smtClean="0">
                <a:latin typeface="Arial" panose="020B0604020202020204" pitchFamily="34" charset="0"/>
                <a:cs typeface="Arial" panose="020B0604020202020204" pitchFamily="34" charset="0"/>
              </a:rPr>
              <a:t>per </a:t>
            </a:r>
            <a:r>
              <a:rPr lang="en-US" sz="1200" b="1" dirty="0">
                <a:latin typeface="Arial" panose="020B0604020202020204" pitchFamily="34" charset="0"/>
                <a:cs typeface="Arial" panose="020B0604020202020204" pitchFamily="34" charset="0"/>
              </a:rPr>
              <a:t>capita</a:t>
            </a:r>
            <a:endParaRPr lang="en-US" sz="1200" dirty="0">
              <a:latin typeface="Arial" panose="020B0604020202020204" pitchFamily="34" charset="0"/>
              <a:cs typeface="Arial" panose="020B0604020202020204" pitchFamily="34" charset="0"/>
            </a:endParaRPr>
          </a:p>
          <a:p>
            <a:r>
              <a:rPr lang="en-US" sz="1200" dirty="0">
                <a:latin typeface="Arial" panose="020B0604020202020204" pitchFamily="34" charset="0"/>
                <a:cs typeface="Arial" panose="020B0604020202020204" pitchFamily="34" charset="0"/>
              </a:rPr>
              <a:t>thousand dollars</a:t>
            </a:r>
            <a:endParaRPr lang="en-US" sz="1600" dirty="0"/>
          </a:p>
        </p:txBody>
      </p:sp>
      <p:sp>
        <p:nvSpPr>
          <p:cNvPr id="20" name="Rectangle 19"/>
          <p:cNvSpPr/>
          <p:nvPr/>
        </p:nvSpPr>
        <p:spPr>
          <a:xfrm>
            <a:off x="6673150" y="1600562"/>
            <a:ext cx="2258348" cy="461665"/>
          </a:xfrm>
          <a:prstGeom prst="rect">
            <a:avLst/>
          </a:prstGeom>
        </p:spPr>
        <p:txBody>
          <a:bodyPr wrap="square">
            <a:spAutoFit/>
          </a:bodyPr>
          <a:lstStyle/>
          <a:p>
            <a:r>
              <a:rPr lang="en-US" sz="1200" b="1" dirty="0"/>
              <a:t>Carbon intensity</a:t>
            </a:r>
          </a:p>
          <a:p>
            <a:r>
              <a:rPr lang="en-US" sz="1200" dirty="0"/>
              <a:t>metric tons CO2 </a:t>
            </a:r>
            <a:r>
              <a:rPr lang="en-US" sz="1200" dirty="0" smtClean="0"/>
              <a:t>per billion </a:t>
            </a:r>
            <a:r>
              <a:rPr lang="en-US" sz="1200" dirty="0"/>
              <a:t>Btu</a:t>
            </a:r>
          </a:p>
        </p:txBody>
      </p:sp>
      <p:sp>
        <p:nvSpPr>
          <p:cNvPr id="21" name="Rectangle 20"/>
          <p:cNvSpPr/>
          <p:nvPr/>
        </p:nvSpPr>
        <p:spPr>
          <a:xfrm>
            <a:off x="4574264" y="1602887"/>
            <a:ext cx="1797962" cy="461665"/>
          </a:xfrm>
          <a:prstGeom prst="rect">
            <a:avLst/>
          </a:prstGeom>
        </p:spPr>
        <p:txBody>
          <a:bodyPr wrap="square">
            <a:spAutoFit/>
          </a:bodyPr>
          <a:lstStyle/>
          <a:p>
            <a:r>
              <a:rPr lang="en-US" sz="1200" b="1" dirty="0">
                <a:latin typeface="Arial" panose="020B0604020202020204" pitchFamily="34" charset="0"/>
                <a:cs typeface="Arial" panose="020B0604020202020204" pitchFamily="34" charset="0"/>
              </a:rPr>
              <a:t>Energy intensity</a:t>
            </a:r>
          </a:p>
          <a:p>
            <a:r>
              <a:rPr lang="en-US" sz="1200" dirty="0">
                <a:latin typeface="Arial" panose="020B0604020202020204" pitchFamily="34" charset="0"/>
                <a:cs typeface="Arial" panose="020B0604020202020204" pitchFamily="34" charset="0"/>
              </a:rPr>
              <a:t>thousand Btu per </a:t>
            </a:r>
            <a:r>
              <a:rPr lang="en-US" sz="1200" dirty="0" smtClean="0">
                <a:latin typeface="Arial" panose="020B0604020202020204" pitchFamily="34" charset="0"/>
                <a:cs typeface="Arial" panose="020B0604020202020204" pitchFamily="34" charset="0"/>
              </a:rPr>
              <a:t>dollar</a:t>
            </a:r>
            <a:endParaRPr lang="en-US"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1100579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8"/>
          <p:cNvSpPr>
            <a:spLocks noGrp="1"/>
          </p:cNvSpPr>
          <p:nvPr>
            <p:ph type="body" sz="quarter" idx="12"/>
          </p:nvPr>
        </p:nvSpPr>
        <p:spPr/>
        <p:txBody>
          <a:bodyPr/>
          <a:lstStyle/>
          <a:p>
            <a:pPr lvl="0"/>
            <a:r>
              <a:rPr lang="en-US" dirty="0"/>
              <a:t>Worldwide, the amount of energy used per unit of economic growth (energy intensity) has declined steadily for many years, while the amount of CO2 emissions associated with energy consumption (carbon intensity) has generally declined in OECD countries since 2008.</a:t>
            </a:r>
          </a:p>
          <a:p>
            <a:pPr lvl="0"/>
            <a:r>
              <a:rPr lang="en-US" dirty="0"/>
              <a:t>In OECD countries, these trends continue as increases in energy efficiency and fuel economy lower energy intensity.</a:t>
            </a:r>
          </a:p>
          <a:p>
            <a:pPr lvl="0"/>
            <a:r>
              <a:rPr lang="en-US" dirty="0"/>
              <a:t>In non-OECD countries, declines in energy intensity are particularly strong in the first 10 years of the projection as many of the larger economies begin to shift production into less energy-intensive industries and services.</a:t>
            </a:r>
          </a:p>
          <a:p>
            <a:pPr lvl="0"/>
            <a:r>
              <a:rPr lang="en-US" dirty="0"/>
              <a:t>Carbon intensity continues to decline largely as a result of a move away from coal in China and worldwide growth in the use of non-CO2-emitting sources of energy, such as wind and solar.</a:t>
            </a:r>
          </a:p>
        </p:txBody>
      </p:sp>
      <p:sp>
        <p:nvSpPr>
          <p:cNvPr id="8" name="Title 7"/>
          <p:cNvSpPr>
            <a:spLocks noGrp="1"/>
          </p:cNvSpPr>
          <p:nvPr>
            <p:ph type="title"/>
          </p:nvPr>
        </p:nvSpPr>
        <p:spPr/>
        <p:txBody>
          <a:bodyPr/>
          <a:lstStyle/>
          <a:p>
            <a:r>
              <a:rPr lang="en-US" dirty="0" smtClean="0"/>
              <a:t>—energy </a:t>
            </a:r>
            <a:r>
              <a:rPr lang="en-US" dirty="0"/>
              <a:t>and carbon intensity are projected to continue to fall in the Reference case</a:t>
            </a:r>
          </a:p>
        </p:txBody>
      </p:sp>
      <p:sp>
        <p:nvSpPr>
          <p:cNvPr id="3" name="Slide Number Placeholder 2"/>
          <p:cNvSpPr>
            <a:spLocks noGrp="1"/>
          </p:cNvSpPr>
          <p:nvPr>
            <p:ph type="sldNum" sz="quarter" idx="4"/>
          </p:nvPr>
        </p:nvSpPr>
        <p:spPr/>
        <p:txBody>
          <a:bodyPr/>
          <a:lstStyle/>
          <a:p>
            <a:fld id="{2D80C5C9-96E0-47EC-B500-37C5FE284639}" type="slidenum">
              <a:rPr lang="en-US" smtClean="0"/>
              <a:pPr/>
              <a:t>28</a:t>
            </a:fld>
            <a:endParaRPr lang="en-US" dirty="0"/>
          </a:p>
        </p:txBody>
      </p:sp>
      <p:grpSp>
        <p:nvGrpSpPr>
          <p:cNvPr id="48" name="Group 47"/>
          <p:cNvGrpSpPr/>
          <p:nvPr/>
        </p:nvGrpSpPr>
        <p:grpSpPr>
          <a:xfrm>
            <a:off x="1113952" y="99552"/>
            <a:ext cx="7838024" cy="545720"/>
            <a:chOff x="1113952" y="99552"/>
            <a:chExt cx="7838024" cy="545720"/>
          </a:xfrm>
        </p:grpSpPr>
        <p:pic>
          <p:nvPicPr>
            <p:cNvPr id="30" name="Picture 2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31" name="Picture 3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32" name="Picture 3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33" name="Picture 3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3402" y="99552"/>
              <a:ext cx="530352" cy="530352"/>
            </a:xfrm>
            <a:prstGeom prst="rect">
              <a:avLst/>
            </a:prstGeom>
          </p:spPr>
        </p:pic>
        <p:pic>
          <p:nvPicPr>
            <p:cNvPr id="34" name="Picture 3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6552" y="114920"/>
              <a:ext cx="530352" cy="530352"/>
            </a:xfrm>
            <a:prstGeom prst="rect">
              <a:avLst/>
            </a:prstGeom>
          </p:spPr>
        </p:pic>
        <p:pic>
          <p:nvPicPr>
            <p:cNvPr id="35" name="Picture 3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36" name="Picture 3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611046" y="99552"/>
              <a:ext cx="530352" cy="530352"/>
            </a:xfrm>
            <a:prstGeom prst="rect">
              <a:avLst/>
            </a:prstGeom>
          </p:spPr>
        </p:pic>
        <p:pic>
          <p:nvPicPr>
            <p:cNvPr id="37" name="Picture 36"/>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47" name="Picture 46"/>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spTree>
    <p:extLst>
      <p:ext uri="{BB962C8B-B14F-4D97-AF65-F5344CB8AC3E}">
        <p14:creationId xmlns:p14="http://schemas.microsoft.com/office/powerpoint/2010/main" val="162215931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8"/>
          <p:cNvSpPr>
            <a:spLocks noGrp="1"/>
          </p:cNvSpPr>
          <p:nvPr>
            <p:ph type="body" sz="quarter" idx="13"/>
          </p:nvPr>
        </p:nvSpPr>
        <p:spPr>
          <a:xfrm>
            <a:off x="233660" y="1691005"/>
            <a:ext cx="6981787" cy="548640"/>
          </a:xfrm>
        </p:spPr>
        <p:txBody>
          <a:bodyPr/>
          <a:lstStyle/>
          <a:p>
            <a:r>
              <a:rPr lang="en-US" b="1" dirty="0">
                <a:latin typeface="Arial" panose="020B0604020202020204" pitchFamily="34" charset="0"/>
                <a:cs typeface="Arial" panose="020B0604020202020204" pitchFamily="34" charset="0"/>
              </a:rPr>
              <a:t>Energy intensity, per capita GDP, and population growth in selected </a:t>
            </a:r>
            <a:r>
              <a:rPr lang="en-US" b="1" dirty="0" smtClean="0">
                <a:latin typeface="Arial" panose="020B0604020202020204" pitchFamily="34" charset="0"/>
                <a:cs typeface="Arial" panose="020B0604020202020204" pitchFamily="34" charset="0"/>
              </a:rPr>
              <a:t>regions</a:t>
            </a:r>
          </a:p>
          <a:p>
            <a:r>
              <a:rPr lang="en-US" dirty="0">
                <a:latin typeface="Arial" panose="020B0604020202020204" pitchFamily="34" charset="0"/>
                <a:cs typeface="Arial" panose="020B0604020202020204" pitchFamily="34" charset="0"/>
              </a:rPr>
              <a:t>average annual percent change, </a:t>
            </a:r>
            <a:r>
              <a:rPr lang="en-US" dirty="0" smtClean="0">
                <a:latin typeface="Arial" panose="020B0604020202020204" pitchFamily="34" charset="0"/>
                <a:cs typeface="Arial" panose="020B0604020202020204" pitchFamily="34" charset="0"/>
              </a:rPr>
              <a:t>2015-40</a:t>
            </a:r>
            <a:endParaRPr lang="en-US" dirty="0">
              <a:latin typeface="Arial" panose="020B0604020202020204" pitchFamily="34" charset="0"/>
              <a:cs typeface="Arial" panose="020B0604020202020204" pitchFamily="34" charset="0"/>
            </a:endParaRPr>
          </a:p>
        </p:txBody>
      </p:sp>
      <p:sp>
        <p:nvSpPr>
          <p:cNvPr id="8" name="Title 7"/>
          <p:cNvSpPr>
            <a:spLocks noGrp="1"/>
          </p:cNvSpPr>
          <p:nvPr>
            <p:ph type="title"/>
          </p:nvPr>
        </p:nvSpPr>
        <p:spPr/>
        <p:txBody>
          <a:bodyPr/>
          <a:lstStyle/>
          <a:p>
            <a:r>
              <a:rPr lang="en-US" dirty="0"/>
              <a:t>Income and population growth heavily influence energy demand—</a:t>
            </a:r>
          </a:p>
        </p:txBody>
      </p:sp>
      <p:sp>
        <p:nvSpPr>
          <p:cNvPr id="3" name="Slide Number Placeholder 2"/>
          <p:cNvSpPr>
            <a:spLocks noGrp="1"/>
          </p:cNvSpPr>
          <p:nvPr>
            <p:ph type="sldNum" sz="quarter" idx="4"/>
          </p:nvPr>
        </p:nvSpPr>
        <p:spPr/>
        <p:txBody>
          <a:bodyPr/>
          <a:lstStyle/>
          <a:p>
            <a:fld id="{2D80C5C9-96E0-47EC-B500-37C5FE284639}" type="slidenum">
              <a:rPr lang="en-US" smtClean="0"/>
              <a:pPr/>
              <a:t>29</a:t>
            </a:fld>
            <a:endParaRPr lang="en-US" dirty="0"/>
          </a:p>
        </p:txBody>
      </p:sp>
      <p:grpSp>
        <p:nvGrpSpPr>
          <p:cNvPr id="48" name="Group 47"/>
          <p:cNvGrpSpPr/>
          <p:nvPr/>
        </p:nvGrpSpPr>
        <p:grpSpPr>
          <a:xfrm>
            <a:off x="1113952" y="99552"/>
            <a:ext cx="7838024" cy="545720"/>
            <a:chOff x="1113952" y="99552"/>
            <a:chExt cx="7838024" cy="545720"/>
          </a:xfrm>
        </p:grpSpPr>
        <p:pic>
          <p:nvPicPr>
            <p:cNvPr id="30" name="Picture 2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31" name="Picture 3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32" name="Picture 3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33" name="Picture 3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3402" y="99552"/>
              <a:ext cx="530352" cy="530352"/>
            </a:xfrm>
            <a:prstGeom prst="rect">
              <a:avLst/>
            </a:prstGeom>
          </p:spPr>
        </p:pic>
        <p:pic>
          <p:nvPicPr>
            <p:cNvPr id="34" name="Picture 3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6552" y="114920"/>
              <a:ext cx="530352" cy="530352"/>
            </a:xfrm>
            <a:prstGeom prst="rect">
              <a:avLst/>
            </a:prstGeom>
          </p:spPr>
        </p:pic>
        <p:pic>
          <p:nvPicPr>
            <p:cNvPr id="35" name="Picture 3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36" name="Picture 3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611046" y="99552"/>
              <a:ext cx="530352" cy="530352"/>
            </a:xfrm>
            <a:prstGeom prst="rect">
              <a:avLst/>
            </a:prstGeom>
          </p:spPr>
        </p:pic>
        <p:pic>
          <p:nvPicPr>
            <p:cNvPr id="37" name="Picture 36"/>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47" name="Picture 46"/>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graphicFrame>
        <p:nvGraphicFramePr>
          <p:cNvPr id="18" name="Chart Placeholder 7"/>
          <p:cNvGraphicFramePr>
            <a:graphicFrameLocks noGrp="1"/>
          </p:cNvGraphicFramePr>
          <p:nvPr>
            <p:ph type="chart" sz="quarter" idx="12"/>
            <p:extLst>
              <p:ext uri="{D42A27DB-BD31-4B8C-83A1-F6EECF244321}">
                <p14:modId xmlns:p14="http://schemas.microsoft.com/office/powerpoint/2010/main" val="2260806940"/>
              </p:ext>
            </p:extLst>
          </p:nvPr>
        </p:nvGraphicFramePr>
        <p:xfrm>
          <a:off x="304800" y="2286000"/>
          <a:ext cx="8610600" cy="3507971"/>
        </p:xfrm>
        <a:graphic>
          <a:graphicData uri="http://schemas.openxmlformats.org/drawingml/2006/chart">
            <c:chart xmlns:c="http://schemas.openxmlformats.org/drawingml/2006/chart" xmlns:r="http://schemas.openxmlformats.org/officeDocument/2006/relationships" r:id="rId11"/>
          </a:graphicData>
        </a:graphic>
      </p:graphicFrame>
    </p:spTree>
    <p:extLst>
      <p:ext uri="{BB962C8B-B14F-4D97-AF65-F5344CB8AC3E}">
        <p14:creationId xmlns:p14="http://schemas.microsoft.com/office/powerpoint/2010/main" val="142597612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8"/>
          <p:cNvSpPr>
            <a:spLocks noGrp="1"/>
          </p:cNvSpPr>
          <p:nvPr>
            <p:ph type="body" sz="quarter" idx="12"/>
          </p:nvPr>
        </p:nvSpPr>
        <p:spPr/>
        <p:txBody>
          <a:bodyPr/>
          <a:lstStyle/>
          <a:p>
            <a:pPr lvl="0"/>
            <a:r>
              <a:rPr lang="en-US" dirty="0"/>
              <a:t>Rising income and population drive the increased demand for energy, but that growth is tempered by declining energy intensity (energy consumed per dollar of GDP).</a:t>
            </a:r>
          </a:p>
          <a:p>
            <a:pPr lvl="0"/>
            <a:r>
              <a:rPr lang="en-US" dirty="0"/>
              <a:t>India and China are the two regions with the fastest projected growth in per capita income in the Reference case. But sizable declines in energy intensity in these countries reduce the amount of energy required to meet demand in the future.  </a:t>
            </a:r>
          </a:p>
          <a:p>
            <a:pPr lvl="0"/>
            <a:r>
              <a:rPr lang="en-US" dirty="0"/>
              <a:t>Japan has an aging workforce and a declining population that already has relatively high per capita income levels. It is also among the world’s most efficient consumers of energy. The combination of the demographic and economic factors means the country has less potential to improve energy intensity in the future.  Japan’s energy intensity improves by 0.4%/year from 2015 to 2040, compared with the world average of 1.9%/year.</a:t>
            </a:r>
          </a:p>
        </p:txBody>
      </p:sp>
      <p:sp>
        <p:nvSpPr>
          <p:cNvPr id="8" name="Title 7"/>
          <p:cNvSpPr>
            <a:spLocks noGrp="1"/>
          </p:cNvSpPr>
          <p:nvPr>
            <p:ph type="title"/>
          </p:nvPr>
        </p:nvSpPr>
        <p:spPr/>
        <p:txBody>
          <a:bodyPr/>
          <a:lstStyle/>
          <a:p>
            <a:r>
              <a:rPr lang="en-US" dirty="0"/>
              <a:t>—but improvements in energy intensity can offset associated increases in energy consumption</a:t>
            </a:r>
          </a:p>
        </p:txBody>
      </p:sp>
      <p:sp>
        <p:nvSpPr>
          <p:cNvPr id="3" name="Slide Number Placeholder 2"/>
          <p:cNvSpPr>
            <a:spLocks noGrp="1"/>
          </p:cNvSpPr>
          <p:nvPr>
            <p:ph type="sldNum" sz="quarter" idx="4"/>
          </p:nvPr>
        </p:nvSpPr>
        <p:spPr/>
        <p:txBody>
          <a:bodyPr/>
          <a:lstStyle/>
          <a:p>
            <a:fld id="{2D80C5C9-96E0-47EC-B500-37C5FE284639}" type="slidenum">
              <a:rPr lang="en-US" smtClean="0"/>
              <a:pPr/>
              <a:t>30</a:t>
            </a:fld>
            <a:endParaRPr lang="en-US" dirty="0"/>
          </a:p>
        </p:txBody>
      </p:sp>
      <p:grpSp>
        <p:nvGrpSpPr>
          <p:cNvPr id="48" name="Group 47"/>
          <p:cNvGrpSpPr/>
          <p:nvPr/>
        </p:nvGrpSpPr>
        <p:grpSpPr>
          <a:xfrm>
            <a:off x="1113952" y="99552"/>
            <a:ext cx="7838024" cy="545720"/>
            <a:chOff x="1113952" y="99552"/>
            <a:chExt cx="7838024" cy="545720"/>
          </a:xfrm>
        </p:grpSpPr>
        <p:pic>
          <p:nvPicPr>
            <p:cNvPr id="30" name="Picture 2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31" name="Picture 3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32" name="Picture 3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33" name="Picture 3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3402" y="99552"/>
              <a:ext cx="530352" cy="530352"/>
            </a:xfrm>
            <a:prstGeom prst="rect">
              <a:avLst/>
            </a:prstGeom>
          </p:spPr>
        </p:pic>
        <p:pic>
          <p:nvPicPr>
            <p:cNvPr id="34" name="Picture 3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6552" y="114920"/>
              <a:ext cx="530352" cy="530352"/>
            </a:xfrm>
            <a:prstGeom prst="rect">
              <a:avLst/>
            </a:prstGeom>
          </p:spPr>
        </p:pic>
        <p:pic>
          <p:nvPicPr>
            <p:cNvPr id="35" name="Picture 3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36" name="Picture 3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611046" y="99552"/>
              <a:ext cx="530352" cy="530352"/>
            </a:xfrm>
            <a:prstGeom prst="rect">
              <a:avLst/>
            </a:prstGeom>
          </p:spPr>
        </p:pic>
        <p:pic>
          <p:nvPicPr>
            <p:cNvPr id="37" name="Picture 36"/>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47" name="Picture 46"/>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spTree>
    <p:extLst>
      <p:ext uri="{BB962C8B-B14F-4D97-AF65-F5344CB8AC3E}">
        <p14:creationId xmlns:p14="http://schemas.microsoft.com/office/powerpoint/2010/main" val="220644925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Petroleum and other liquids</a:t>
            </a:r>
            <a:endParaRPr lang="en-US" dirty="0"/>
          </a:p>
        </p:txBody>
      </p:sp>
      <p:sp>
        <p:nvSpPr>
          <p:cNvPr id="11" name="Text Placeholder 10"/>
          <p:cNvSpPr>
            <a:spLocks noGrp="1"/>
          </p:cNvSpPr>
          <p:nvPr>
            <p:ph type="body" sz="quarter" idx="13"/>
          </p:nvPr>
        </p:nvSpPr>
        <p:spPr/>
        <p:txBody>
          <a:bodyPr/>
          <a:lstStyle/>
          <a:p>
            <a:endParaRPr lang="en-US"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5747" y="1385040"/>
            <a:ext cx="1708402" cy="1708402"/>
          </a:xfrm>
          <a:prstGeom prst="rect">
            <a:avLst/>
          </a:prstGeom>
        </p:spPr>
      </p:pic>
    </p:spTree>
    <p:extLst>
      <p:ext uri="{BB962C8B-B14F-4D97-AF65-F5344CB8AC3E}">
        <p14:creationId xmlns:p14="http://schemas.microsoft.com/office/powerpoint/2010/main" val="339867269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Text Placeholder 2"/>
          <p:cNvSpPr>
            <a:spLocks noGrp="1"/>
          </p:cNvSpPr>
          <p:nvPr>
            <p:ph type="body" sz="quarter" idx="13"/>
          </p:nvPr>
        </p:nvSpPr>
        <p:spPr/>
        <p:txBody>
          <a:bodyPr/>
          <a:lstStyle/>
          <a:p>
            <a:endParaRPr lang="en-US"/>
          </a:p>
        </p:txBody>
      </p:sp>
    </p:spTree>
    <p:extLst>
      <p:ext uri="{BB962C8B-B14F-4D97-AF65-F5344CB8AC3E}">
        <p14:creationId xmlns:p14="http://schemas.microsoft.com/office/powerpoint/2010/main" val="301125103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Oil prices vary widely across the High Oil Price, Reference, and Low Oil Price cases—</a:t>
            </a:r>
          </a:p>
        </p:txBody>
      </p:sp>
      <p:sp>
        <p:nvSpPr>
          <p:cNvPr id="3" name="Slide Number Placeholder 2"/>
          <p:cNvSpPr>
            <a:spLocks noGrp="1"/>
          </p:cNvSpPr>
          <p:nvPr>
            <p:ph type="sldNum" sz="quarter" idx="4"/>
          </p:nvPr>
        </p:nvSpPr>
        <p:spPr/>
        <p:txBody>
          <a:bodyPr/>
          <a:lstStyle/>
          <a:p>
            <a:fld id="{2D80C5C9-96E0-47EC-B500-37C5FE284639}" type="slidenum">
              <a:rPr lang="en-US" smtClean="0"/>
              <a:pPr/>
              <a:t>33</a:t>
            </a:fld>
            <a:endParaRPr lang="en-US" dirty="0"/>
          </a:p>
        </p:txBody>
      </p:sp>
      <p:grpSp>
        <p:nvGrpSpPr>
          <p:cNvPr id="30" name="Group 29"/>
          <p:cNvGrpSpPr/>
          <p:nvPr/>
        </p:nvGrpSpPr>
        <p:grpSpPr>
          <a:xfrm>
            <a:off x="206422" y="97597"/>
            <a:ext cx="8745554" cy="547675"/>
            <a:chOff x="206422" y="97597"/>
            <a:chExt cx="8745554" cy="547675"/>
          </a:xfrm>
        </p:grpSpPr>
        <p:pic>
          <p:nvPicPr>
            <p:cNvPr id="16" name="Picture 1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17" name="Content Placeholder 2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pic>
          <p:nvPicPr>
            <p:cNvPr id="19" name="Picture 1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20" name="Picture 1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21" name="Picture 20"/>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53402" y="99552"/>
              <a:ext cx="530352" cy="530352"/>
            </a:xfrm>
            <a:prstGeom prst="rect">
              <a:avLst/>
            </a:prstGeom>
          </p:spPr>
        </p:pic>
        <p:pic>
          <p:nvPicPr>
            <p:cNvPr id="22" name="Picture 2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766552" y="114920"/>
              <a:ext cx="530352" cy="530352"/>
            </a:xfrm>
            <a:prstGeom prst="rect">
              <a:avLst/>
            </a:prstGeom>
          </p:spPr>
        </p:pic>
        <p:pic>
          <p:nvPicPr>
            <p:cNvPr id="23" name="Picture 2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24" name="Picture 23"/>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611046" y="99552"/>
              <a:ext cx="530352" cy="530352"/>
            </a:xfrm>
            <a:prstGeom prst="rect">
              <a:avLst/>
            </a:prstGeom>
          </p:spPr>
        </p:pic>
        <p:pic>
          <p:nvPicPr>
            <p:cNvPr id="25" name="Picture 2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grpSp>
      <p:graphicFrame>
        <p:nvGraphicFramePr>
          <p:cNvPr id="18" name="Content Placeholder 17"/>
          <p:cNvGraphicFramePr>
            <a:graphicFrameLocks noGrp="1"/>
          </p:cNvGraphicFramePr>
          <p:nvPr>
            <p:ph sz="quarter" idx="12"/>
            <p:extLst>
              <p:ext uri="{D42A27DB-BD31-4B8C-83A1-F6EECF244321}">
                <p14:modId xmlns:p14="http://schemas.microsoft.com/office/powerpoint/2010/main" val="706338634"/>
              </p:ext>
            </p:extLst>
          </p:nvPr>
        </p:nvGraphicFramePr>
        <p:xfrm>
          <a:off x="4766551" y="2193023"/>
          <a:ext cx="3920381" cy="3714748"/>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6" name="Content Placeholder 25"/>
          <p:cNvGraphicFramePr>
            <a:graphicFrameLocks noGrp="1"/>
          </p:cNvGraphicFramePr>
          <p:nvPr>
            <p:ph sz="quarter" idx="13"/>
            <p:extLst>
              <p:ext uri="{D42A27DB-BD31-4B8C-83A1-F6EECF244321}">
                <p14:modId xmlns:p14="http://schemas.microsoft.com/office/powerpoint/2010/main" val="212029094"/>
              </p:ext>
            </p:extLst>
          </p:nvPr>
        </p:nvGraphicFramePr>
        <p:xfrm>
          <a:off x="324196" y="2177935"/>
          <a:ext cx="4322618" cy="3729836"/>
        </p:xfrm>
        <a:graphic>
          <a:graphicData uri="http://schemas.openxmlformats.org/drawingml/2006/chart">
            <c:chart xmlns:c="http://schemas.openxmlformats.org/drawingml/2006/chart" xmlns:r="http://schemas.openxmlformats.org/officeDocument/2006/relationships" r:id="rId12"/>
          </a:graphicData>
        </a:graphic>
      </p:graphicFrame>
      <p:sp>
        <p:nvSpPr>
          <p:cNvPr id="4" name="Rectangle 3"/>
          <p:cNvSpPr/>
          <p:nvPr/>
        </p:nvSpPr>
        <p:spPr>
          <a:xfrm>
            <a:off x="231819" y="1669803"/>
            <a:ext cx="4572000" cy="461665"/>
          </a:xfrm>
          <a:prstGeom prst="rect">
            <a:avLst/>
          </a:prstGeom>
        </p:spPr>
        <p:txBody>
          <a:bodyPr>
            <a:spAutoFit/>
          </a:bodyPr>
          <a:lstStyle/>
          <a:p>
            <a:pPr>
              <a:defRPr sz="1000" b="0" i="0" u="none" strike="noStrike" kern="1200" spc="0" baseline="0">
                <a:solidFill>
                  <a:sysClr val="windowText" lastClr="000000"/>
                </a:solidFill>
                <a:latin typeface="+mn-lt"/>
                <a:ea typeface="+mn-ea"/>
                <a:cs typeface="+mn-cs"/>
              </a:defRPr>
            </a:pPr>
            <a:r>
              <a:rPr lang="en-US" sz="1200" b="1" dirty="0">
                <a:solidFill>
                  <a:sysClr val="windowText" lastClr="000000"/>
                </a:solidFill>
              </a:rPr>
              <a:t>World petroleum and other liquid fuels production</a:t>
            </a:r>
          </a:p>
          <a:p>
            <a:pPr>
              <a:defRPr sz="1000" b="0" i="0" u="none" strike="noStrike" kern="1200" spc="0" baseline="0">
                <a:solidFill>
                  <a:sysClr val="windowText" lastClr="000000"/>
                </a:solidFill>
                <a:latin typeface="+mn-lt"/>
                <a:ea typeface="+mn-ea"/>
                <a:cs typeface="+mn-cs"/>
              </a:defRPr>
            </a:pPr>
            <a:r>
              <a:rPr lang="en-US" sz="1200" dirty="0">
                <a:solidFill>
                  <a:sysClr val="windowText" lastClr="000000"/>
                </a:solidFill>
              </a:rPr>
              <a:t>million barrels per day</a:t>
            </a:r>
          </a:p>
        </p:txBody>
      </p:sp>
      <p:sp>
        <p:nvSpPr>
          <p:cNvPr id="5" name="Rectangle 4"/>
          <p:cNvSpPr/>
          <p:nvPr/>
        </p:nvSpPr>
        <p:spPr>
          <a:xfrm>
            <a:off x="4646814" y="1677487"/>
            <a:ext cx="4451601" cy="461665"/>
          </a:xfrm>
          <a:prstGeom prst="rect">
            <a:avLst/>
          </a:prstGeom>
        </p:spPr>
        <p:txBody>
          <a:bodyPr wrap="square">
            <a:spAutoFit/>
          </a:bodyPr>
          <a:lstStyle/>
          <a:p>
            <a:pPr>
              <a:defRPr sz="1000" b="0" i="0" u="none" strike="noStrike" kern="1200" spc="0" baseline="0">
                <a:solidFill>
                  <a:sysClr val="windowText" lastClr="000000"/>
                </a:solidFill>
                <a:latin typeface="+mn-lt"/>
                <a:ea typeface="+mn-ea"/>
                <a:cs typeface="+mn-cs"/>
              </a:defRPr>
            </a:pPr>
            <a:r>
              <a:rPr lang="en-US" sz="1200" b="1" dirty="0">
                <a:solidFill>
                  <a:sysClr val="windowText" lastClr="000000"/>
                </a:solidFill>
              </a:rPr>
              <a:t>Petroleum and other liquids consumption, 2015 and 2040</a:t>
            </a:r>
          </a:p>
          <a:p>
            <a:pPr>
              <a:defRPr sz="1000" b="0" i="0" u="none" strike="noStrike" kern="1200" spc="0" baseline="0">
                <a:solidFill>
                  <a:sysClr val="windowText" lastClr="000000"/>
                </a:solidFill>
                <a:latin typeface="+mn-lt"/>
                <a:ea typeface="+mn-ea"/>
                <a:cs typeface="+mn-cs"/>
              </a:defRPr>
            </a:pPr>
            <a:r>
              <a:rPr lang="en-US" sz="1200" dirty="0">
                <a:solidFill>
                  <a:sysClr val="windowText" lastClr="000000"/>
                </a:solidFill>
              </a:rPr>
              <a:t>million barrels per day</a:t>
            </a:r>
          </a:p>
        </p:txBody>
      </p:sp>
    </p:spTree>
    <p:extLst>
      <p:ext uri="{BB962C8B-B14F-4D97-AF65-F5344CB8AC3E}">
        <p14:creationId xmlns:p14="http://schemas.microsoft.com/office/powerpoint/2010/main" val="355743250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quarter" idx="12"/>
          </p:nvPr>
        </p:nvSpPr>
        <p:spPr/>
        <p:txBody>
          <a:bodyPr/>
          <a:lstStyle/>
          <a:p>
            <a:pPr lvl="0"/>
            <a:r>
              <a:rPr lang="en-US" dirty="0"/>
              <a:t>In the Reference case, world consumption of liquid fuels rises from 95 million barrels per day (b/d) in 2015 to 113 million b/d in 2040. Non-OECD nations account for most of the increase, with demand rising by 1.3%/year compared with a slight decrease in the OECD. OPEC countries maintain or increase their combined market share of crude and lease condensate production.  </a:t>
            </a:r>
          </a:p>
          <a:p>
            <a:pPr lvl="0"/>
            <a:r>
              <a:rPr lang="en-US" dirty="0"/>
              <a:t>The High Oil Price case assumes faster economic growth among emerging, non-OECD nations, which contributes to higher energy demand; however, consumers switch to alternative fuels, act to conserve liquids, and adopt more-efficient technologies. World liquid fuels consumption in 2040 is 2.9 million b/d lower than in the Reference case. In this case, there is more production of crude and lease condensate from high-cost producers and less production from low-cost conventional resources. </a:t>
            </a:r>
          </a:p>
          <a:p>
            <a:pPr lvl="0"/>
            <a:r>
              <a:rPr lang="en-US" dirty="0"/>
              <a:t>In the Low Oil Price case, slower non-OECD economic growth leads to lower energy demand, but the lower prices mean that consumers use more liquid fuels. In 2040, world liquids consumption is 4.5 million b/d higher than in the Reference case. There is more production of crude and lease condensate for low-cost producers and less </a:t>
            </a:r>
            <a:r>
              <a:rPr lang="en-US" dirty="0" smtClean="0"/>
              <a:t>production from </a:t>
            </a:r>
            <a:r>
              <a:rPr lang="en-US" dirty="0"/>
              <a:t>high-cost producers.</a:t>
            </a:r>
          </a:p>
          <a:p>
            <a:endParaRPr lang="en-US" dirty="0"/>
          </a:p>
        </p:txBody>
      </p:sp>
      <p:sp>
        <p:nvSpPr>
          <p:cNvPr id="4" name="Title 3"/>
          <p:cNvSpPr>
            <a:spLocks noGrp="1"/>
          </p:cNvSpPr>
          <p:nvPr>
            <p:ph type="title"/>
          </p:nvPr>
        </p:nvSpPr>
        <p:spPr/>
        <p:txBody>
          <a:bodyPr/>
          <a:lstStyle/>
          <a:p>
            <a:r>
              <a:rPr lang="en-US" dirty="0"/>
              <a:t>—but </a:t>
            </a:r>
            <a:r>
              <a:rPr lang="en-US" dirty="0" smtClean="0"/>
              <a:t>without a </a:t>
            </a:r>
            <a:r>
              <a:rPr lang="en-US" dirty="0"/>
              <a:t>large effect on global liquid fuels consumption</a:t>
            </a:r>
          </a:p>
        </p:txBody>
      </p:sp>
      <p:sp>
        <p:nvSpPr>
          <p:cNvPr id="3" name="Slide Number Placeholder 2"/>
          <p:cNvSpPr>
            <a:spLocks noGrp="1"/>
          </p:cNvSpPr>
          <p:nvPr>
            <p:ph type="sldNum" sz="quarter" idx="4"/>
          </p:nvPr>
        </p:nvSpPr>
        <p:spPr/>
        <p:txBody>
          <a:bodyPr/>
          <a:lstStyle/>
          <a:p>
            <a:fld id="{2D80C5C9-96E0-47EC-B500-37C5FE284639}" type="slidenum">
              <a:rPr lang="en-US" smtClean="0"/>
              <a:pPr/>
              <a:t>34</a:t>
            </a:fld>
            <a:endParaRPr lang="en-US" dirty="0"/>
          </a:p>
        </p:txBody>
      </p:sp>
      <p:grpSp>
        <p:nvGrpSpPr>
          <p:cNvPr id="30" name="Group 29"/>
          <p:cNvGrpSpPr/>
          <p:nvPr/>
        </p:nvGrpSpPr>
        <p:grpSpPr>
          <a:xfrm>
            <a:off x="206422" y="97597"/>
            <a:ext cx="8745554" cy="547675"/>
            <a:chOff x="206422" y="97597"/>
            <a:chExt cx="8745554" cy="547675"/>
          </a:xfrm>
        </p:grpSpPr>
        <p:pic>
          <p:nvPicPr>
            <p:cNvPr id="16" name="Picture 1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17" name="Content Placeholder 2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pic>
          <p:nvPicPr>
            <p:cNvPr id="19" name="Picture 1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20" name="Picture 1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21" name="Picture 20"/>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53402" y="99552"/>
              <a:ext cx="530352" cy="530352"/>
            </a:xfrm>
            <a:prstGeom prst="rect">
              <a:avLst/>
            </a:prstGeom>
          </p:spPr>
        </p:pic>
        <p:pic>
          <p:nvPicPr>
            <p:cNvPr id="22" name="Picture 2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766552" y="114920"/>
              <a:ext cx="530352" cy="530352"/>
            </a:xfrm>
            <a:prstGeom prst="rect">
              <a:avLst/>
            </a:prstGeom>
          </p:spPr>
        </p:pic>
        <p:pic>
          <p:nvPicPr>
            <p:cNvPr id="23" name="Picture 2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24" name="Picture 23"/>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611046" y="99552"/>
              <a:ext cx="530352" cy="530352"/>
            </a:xfrm>
            <a:prstGeom prst="rect">
              <a:avLst/>
            </a:prstGeom>
          </p:spPr>
        </p:pic>
        <p:pic>
          <p:nvPicPr>
            <p:cNvPr id="25" name="Picture 2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grpSp>
    </p:spTree>
    <p:extLst>
      <p:ext uri="{BB962C8B-B14F-4D97-AF65-F5344CB8AC3E}">
        <p14:creationId xmlns:p14="http://schemas.microsoft.com/office/powerpoint/2010/main" val="286607831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7"/>
          <p:cNvSpPr>
            <a:spLocks noGrp="1"/>
          </p:cNvSpPr>
          <p:nvPr>
            <p:ph type="body" sz="quarter" idx="13"/>
          </p:nvPr>
        </p:nvSpPr>
        <p:spPr/>
        <p:txBody>
          <a:bodyPr/>
          <a:lstStyle/>
          <a:p>
            <a:pPr eaLnBrk="0" hangingPunct="0"/>
            <a:r>
              <a:rPr lang="en-US" b="1" dirty="0">
                <a:solidFill>
                  <a:srgbClr val="333333"/>
                </a:solidFill>
                <a:ea typeface="Times New Roman" charset="0"/>
                <a:cs typeface="Times New Roman" charset="0"/>
              </a:rPr>
              <a:t>Petroleum and other liquids consumption</a:t>
            </a:r>
          </a:p>
          <a:p>
            <a:pPr eaLnBrk="0" hangingPunct="0"/>
            <a:r>
              <a:rPr lang="en-US" dirty="0">
                <a:solidFill>
                  <a:srgbClr val="333333"/>
                </a:solidFill>
                <a:ea typeface="Times New Roman" charset="0"/>
                <a:cs typeface="Times New Roman" charset="0"/>
              </a:rPr>
              <a:t>million barrels per </a:t>
            </a:r>
            <a:r>
              <a:rPr lang="en-US" dirty="0" smtClean="0">
                <a:solidFill>
                  <a:srgbClr val="333333"/>
                </a:solidFill>
                <a:ea typeface="Times New Roman" charset="0"/>
                <a:cs typeface="Times New Roman" charset="0"/>
              </a:rPr>
              <a:t>day</a:t>
            </a:r>
            <a:endParaRPr lang="en-US" dirty="0">
              <a:solidFill>
                <a:srgbClr val="333333"/>
              </a:solidFill>
              <a:ea typeface="Times New Roman" charset="0"/>
              <a:cs typeface="Times New Roman" charset="0"/>
            </a:endParaRPr>
          </a:p>
        </p:txBody>
      </p:sp>
      <p:sp>
        <p:nvSpPr>
          <p:cNvPr id="6" name="Title 5"/>
          <p:cNvSpPr>
            <a:spLocks noGrp="1"/>
          </p:cNvSpPr>
          <p:nvPr>
            <p:ph type="title"/>
          </p:nvPr>
        </p:nvSpPr>
        <p:spPr/>
        <p:txBody>
          <a:bodyPr/>
          <a:lstStyle/>
          <a:p>
            <a:r>
              <a:rPr lang="en-US" dirty="0"/>
              <a:t>World petroleum and other liquid fuels consumption grows </a:t>
            </a:r>
            <a:r>
              <a:rPr lang="en-US"/>
              <a:t>by </a:t>
            </a:r>
            <a:r>
              <a:rPr lang="en-US" smtClean="0"/>
              <a:t>18% </a:t>
            </a:r>
            <a:r>
              <a:rPr lang="en-US" dirty="0"/>
              <a:t>between 2015 and 2040 in the Reference case— </a:t>
            </a:r>
          </a:p>
        </p:txBody>
      </p:sp>
      <p:sp>
        <p:nvSpPr>
          <p:cNvPr id="3" name="Slide Number Placeholder 2"/>
          <p:cNvSpPr>
            <a:spLocks noGrp="1"/>
          </p:cNvSpPr>
          <p:nvPr>
            <p:ph type="sldNum" sz="quarter" idx="4"/>
          </p:nvPr>
        </p:nvSpPr>
        <p:spPr/>
        <p:txBody>
          <a:bodyPr/>
          <a:lstStyle/>
          <a:p>
            <a:fld id="{2D80C5C9-96E0-47EC-B500-37C5FE284639}" type="slidenum">
              <a:rPr lang="en-US" smtClean="0"/>
              <a:pPr/>
              <a:t>35</a:t>
            </a:fld>
            <a:endParaRPr lang="en-US" dirty="0"/>
          </a:p>
        </p:txBody>
      </p:sp>
      <p:grpSp>
        <p:nvGrpSpPr>
          <p:cNvPr id="30" name="Group 29"/>
          <p:cNvGrpSpPr/>
          <p:nvPr/>
        </p:nvGrpSpPr>
        <p:grpSpPr>
          <a:xfrm>
            <a:off x="206422" y="97597"/>
            <a:ext cx="8745554" cy="547675"/>
            <a:chOff x="206422" y="97597"/>
            <a:chExt cx="8745554" cy="547675"/>
          </a:xfrm>
        </p:grpSpPr>
        <p:pic>
          <p:nvPicPr>
            <p:cNvPr id="16" name="Picture 1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17" name="Content Placeholder 2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pic>
          <p:nvPicPr>
            <p:cNvPr id="19" name="Picture 1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20" name="Picture 1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21" name="Picture 20"/>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53402" y="99552"/>
              <a:ext cx="530352" cy="530352"/>
            </a:xfrm>
            <a:prstGeom prst="rect">
              <a:avLst/>
            </a:prstGeom>
          </p:spPr>
        </p:pic>
        <p:pic>
          <p:nvPicPr>
            <p:cNvPr id="22" name="Picture 2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766552" y="114920"/>
              <a:ext cx="530352" cy="530352"/>
            </a:xfrm>
            <a:prstGeom prst="rect">
              <a:avLst/>
            </a:prstGeom>
          </p:spPr>
        </p:pic>
        <p:pic>
          <p:nvPicPr>
            <p:cNvPr id="23" name="Picture 2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24" name="Picture 23"/>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611046" y="99552"/>
              <a:ext cx="530352" cy="530352"/>
            </a:xfrm>
            <a:prstGeom prst="rect">
              <a:avLst/>
            </a:prstGeom>
          </p:spPr>
        </p:pic>
        <p:pic>
          <p:nvPicPr>
            <p:cNvPr id="25" name="Picture 2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grpSp>
      <p:graphicFrame>
        <p:nvGraphicFramePr>
          <p:cNvPr id="27" name="Chart Placeholder 26"/>
          <p:cNvGraphicFramePr>
            <a:graphicFrameLocks noGrp="1"/>
          </p:cNvGraphicFramePr>
          <p:nvPr>
            <p:ph type="chart" sz="quarter" idx="12"/>
            <p:extLst>
              <p:ext uri="{D42A27DB-BD31-4B8C-83A1-F6EECF244321}">
                <p14:modId xmlns:p14="http://schemas.microsoft.com/office/powerpoint/2010/main" val="3303912774"/>
              </p:ext>
            </p:extLst>
          </p:nvPr>
        </p:nvGraphicFramePr>
        <p:xfrm>
          <a:off x="290945" y="2286000"/>
          <a:ext cx="8624455" cy="3408218"/>
        </p:xfrm>
        <a:graphic>
          <a:graphicData uri="http://schemas.openxmlformats.org/drawingml/2006/chart">
            <c:chart xmlns:c="http://schemas.openxmlformats.org/drawingml/2006/chart" xmlns:r="http://schemas.openxmlformats.org/officeDocument/2006/relationships" r:id="rId11"/>
          </a:graphicData>
        </a:graphic>
      </p:graphicFrame>
    </p:spTree>
    <p:extLst>
      <p:ext uri="{BB962C8B-B14F-4D97-AF65-F5344CB8AC3E}">
        <p14:creationId xmlns:p14="http://schemas.microsoft.com/office/powerpoint/2010/main" val="1836235413"/>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quarter" idx="12"/>
          </p:nvPr>
        </p:nvSpPr>
        <p:spPr/>
        <p:txBody>
          <a:bodyPr/>
          <a:lstStyle/>
          <a:p>
            <a:pPr lvl="0"/>
            <a:r>
              <a:rPr lang="en-US" dirty="0"/>
              <a:t>Most of the growth in world liquid fuels consumption from 2015 to 2040 comes from non-OECD countries, where strong economic and population growth increase the demand for liquid fuels by </a:t>
            </a:r>
            <a:r>
              <a:rPr lang="en-US" dirty="0" smtClean="0"/>
              <a:t>39%.  </a:t>
            </a:r>
            <a:r>
              <a:rPr lang="en-US" dirty="0"/>
              <a:t>Overall OECD consumption of liquid fuels decreases by </a:t>
            </a:r>
            <a:r>
              <a:rPr lang="en-US" dirty="0" smtClean="0"/>
              <a:t>3%.</a:t>
            </a:r>
            <a:endParaRPr lang="en-US" dirty="0"/>
          </a:p>
          <a:p>
            <a:pPr lvl="0"/>
            <a:r>
              <a:rPr lang="en-US" dirty="0"/>
              <a:t>More than 80% of the total increase in liquid fuels consumption is in non-OECD Asia, as China and India experience rapid industrial growth and increased demand for transportation.</a:t>
            </a:r>
          </a:p>
          <a:p>
            <a:pPr lvl="0"/>
            <a:r>
              <a:rPr lang="en-US" dirty="0"/>
              <a:t>China’s use of liquid fuels for transportation is projected to increase by </a:t>
            </a:r>
            <a:r>
              <a:rPr lang="en-US" dirty="0" smtClean="0"/>
              <a:t>36% </a:t>
            </a:r>
            <a:r>
              <a:rPr lang="en-US" dirty="0"/>
              <a:t>from 2015 to 2040 and India’s use over that period increases by </a:t>
            </a:r>
            <a:r>
              <a:rPr lang="en-US" dirty="0" smtClean="0"/>
              <a:t>142%. </a:t>
            </a:r>
            <a:endParaRPr lang="en-US" dirty="0"/>
          </a:p>
          <a:p>
            <a:pPr lvl="0"/>
            <a:r>
              <a:rPr lang="en-US" dirty="0"/>
              <a:t>In OECD countries, demand for liquid fuels grows slowly or declines between 2015 and 2040. </a:t>
            </a:r>
          </a:p>
          <a:p>
            <a:endParaRPr lang="en-US" dirty="0"/>
          </a:p>
        </p:txBody>
      </p:sp>
      <p:sp>
        <p:nvSpPr>
          <p:cNvPr id="4" name="Title 3"/>
          <p:cNvSpPr>
            <a:spLocks noGrp="1"/>
          </p:cNvSpPr>
          <p:nvPr>
            <p:ph type="title"/>
          </p:nvPr>
        </p:nvSpPr>
        <p:spPr/>
        <p:txBody>
          <a:bodyPr/>
          <a:lstStyle/>
          <a:p>
            <a:r>
              <a:rPr lang="en-US" dirty="0" smtClean="0"/>
              <a:t>—because </a:t>
            </a:r>
            <a:r>
              <a:rPr lang="en-US" dirty="0"/>
              <a:t>of growth in non-OECD regions</a:t>
            </a:r>
          </a:p>
        </p:txBody>
      </p:sp>
      <p:sp>
        <p:nvSpPr>
          <p:cNvPr id="3" name="Slide Number Placeholder 2"/>
          <p:cNvSpPr>
            <a:spLocks noGrp="1"/>
          </p:cNvSpPr>
          <p:nvPr>
            <p:ph type="sldNum" sz="quarter" idx="4"/>
          </p:nvPr>
        </p:nvSpPr>
        <p:spPr/>
        <p:txBody>
          <a:bodyPr/>
          <a:lstStyle/>
          <a:p>
            <a:fld id="{2D80C5C9-96E0-47EC-B500-37C5FE284639}" type="slidenum">
              <a:rPr lang="en-US" smtClean="0"/>
              <a:pPr/>
              <a:t>36</a:t>
            </a:fld>
            <a:endParaRPr lang="en-US" dirty="0"/>
          </a:p>
        </p:txBody>
      </p:sp>
      <p:grpSp>
        <p:nvGrpSpPr>
          <p:cNvPr id="30" name="Group 29"/>
          <p:cNvGrpSpPr/>
          <p:nvPr/>
        </p:nvGrpSpPr>
        <p:grpSpPr>
          <a:xfrm>
            <a:off x="206422" y="97597"/>
            <a:ext cx="8745554" cy="547675"/>
            <a:chOff x="206422" y="97597"/>
            <a:chExt cx="8745554" cy="547675"/>
          </a:xfrm>
        </p:grpSpPr>
        <p:pic>
          <p:nvPicPr>
            <p:cNvPr id="16" name="Picture 1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17" name="Content Placeholder 2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pic>
          <p:nvPicPr>
            <p:cNvPr id="19" name="Picture 1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20" name="Picture 1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21" name="Picture 20"/>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53402" y="99552"/>
              <a:ext cx="530352" cy="530352"/>
            </a:xfrm>
            <a:prstGeom prst="rect">
              <a:avLst/>
            </a:prstGeom>
          </p:spPr>
        </p:pic>
        <p:pic>
          <p:nvPicPr>
            <p:cNvPr id="22" name="Picture 2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766552" y="114920"/>
              <a:ext cx="530352" cy="530352"/>
            </a:xfrm>
            <a:prstGeom prst="rect">
              <a:avLst/>
            </a:prstGeom>
          </p:spPr>
        </p:pic>
        <p:pic>
          <p:nvPicPr>
            <p:cNvPr id="23" name="Picture 2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24" name="Picture 23"/>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611046" y="99552"/>
              <a:ext cx="530352" cy="530352"/>
            </a:xfrm>
            <a:prstGeom prst="rect">
              <a:avLst/>
            </a:prstGeom>
          </p:spPr>
        </p:pic>
        <p:pic>
          <p:nvPicPr>
            <p:cNvPr id="25" name="Picture 2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grpSp>
    </p:spTree>
    <p:extLst>
      <p:ext uri="{BB962C8B-B14F-4D97-AF65-F5344CB8AC3E}">
        <p14:creationId xmlns:p14="http://schemas.microsoft.com/office/powerpoint/2010/main" val="1011797319"/>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7"/>
          <p:cNvSpPr>
            <a:spLocks noGrp="1"/>
          </p:cNvSpPr>
          <p:nvPr>
            <p:ph type="body" sz="quarter" idx="13"/>
          </p:nvPr>
        </p:nvSpPr>
        <p:spPr>
          <a:xfrm>
            <a:off x="233660" y="1691005"/>
            <a:ext cx="6377386" cy="548640"/>
          </a:xfrm>
        </p:spPr>
        <p:txBody>
          <a:bodyPr/>
          <a:lstStyle/>
          <a:p>
            <a:pPr eaLnBrk="0" hangingPunct="0"/>
            <a:r>
              <a:rPr lang="en-US" b="1" dirty="0">
                <a:solidFill>
                  <a:srgbClr val="333333"/>
                </a:solidFill>
                <a:ea typeface="Times New Roman" charset="0"/>
                <a:cs typeface="Times New Roman" charset="0"/>
              </a:rPr>
              <a:t>Refined petroleum and other liquids consumption by end-use sector</a:t>
            </a:r>
          </a:p>
          <a:p>
            <a:pPr eaLnBrk="0" hangingPunct="0"/>
            <a:r>
              <a:rPr lang="en-US" dirty="0">
                <a:solidFill>
                  <a:srgbClr val="333333"/>
                </a:solidFill>
                <a:ea typeface="Times New Roman" charset="0"/>
                <a:cs typeface="Times New Roman" charset="0"/>
              </a:rPr>
              <a:t>quadrillion </a:t>
            </a:r>
            <a:r>
              <a:rPr lang="en-US" dirty="0" smtClean="0">
                <a:solidFill>
                  <a:srgbClr val="333333"/>
                </a:solidFill>
                <a:ea typeface="Times New Roman" charset="0"/>
                <a:cs typeface="Times New Roman" charset="0"/>
              </a:rPr>
              <a:t>Btu</a:t>
            </a:r>
            <a:endParaRPr lang="en-US" dirty="0">
              <a:solidFill>
                <a:srgbClr val="333333"/>
              </a:solidFill>
              <a:ea typeface="Times New Roman" charset="0"/>
              <a:cs typeface="Times New Roman" charset="0"/>
            </a:endParaRPr>
          </a:p>
        </p:txBody>
      </p:sp>
      <p:sp>
        <p:nvSpPr>
          <p:cNvPr id="6" name="Title 5"/>
          <p:cNvSpPr>
            <a:spLocks noGrp="1"/>
          </p:cNvSpPr>
          <p:nvPr>
            <p:ph type="title"/>
          </p:nvPr>
        </p:nvSpPr>
        <p:spPr/>
        <p:txBody>
          <a:bodyPr/>
          <a:lstStyle/>
          <a:p>
            <a:r>
              <a:rPr lang="en-US" dirty="0"/>
              <a:t>World shares of </a:t>
            </a:r>
            <a:r>
              <a:rPr lang="en-US" dirty="0" smtClean="0"/>
              <a:t>liquids </a:t>
            </a:r>
            <a:r>
              <a:rPr lang="en-US" dirty="0"/>
              <a:t>use hold relatively constant across sectors— </a:t>
            </a:r>
          </a:p>
        </p:txBody>
      </p:sp>
      <p:sp>
        <p:nvSpPr>
          <p:cNvPr id="3" name="Slide Number Placeholder 2"/>
          <p:cNvSpPr>
            <a:spLocks noGrp="1"/>
          </p:cNvSpPr>
          <p:nvPr>
            <p:ph type="sldNum" sz="quarter" idx="4"/>
          </p:nvPr>
        </p:nvSpPr>
        <p:spPr/>
        <p:txBody>
          <a:bodyPr/>
          <a:lstStyle/>
          <a:p>
            <a:fld id="{2D80C5C9-96E0-47EC-B500-37C5FE284639}" type="slidenum">
              <a:rPr lang="en-US" smtClean="0"/>
              <a:pPr/>
              <a:t>37</a:t>
            </a:fld>
            <a:endParaRPr lang="en-US" dirty="0"/>
          </a:p>
        </p:txBody>
      </p:sp>
      <p:grpSp>
        <p:nvGrpSpPr>
          <p:cNvPr id="30" name="Group 29"/>
          <p:cNvGrpSpPr/>
          <p:nvPr/>
        </p:nvGrpSpPr>
        <p:grpSpPr>
          <a:xfrm>
            <a:off x="206422" y="97597"/>
            <a:ext cx="8745554" cy="547675"/>
            <a:chOff x="206422" y="97597"/>
            <a:chExt cx="8745554" cy="547675"/>
          </a:xfrm>
        </p:grpSpPr>
        <p:pic>
          <p:nvPicPr>
            <p:cNvPr id="16" name="Picture 1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17" name="Content Placeholder 2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pic>
          <p:nvPicPr>
            <p:cNvPr id="19" name="Picture 1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20" name="Picture 1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21" name="Picture 20"/>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53402" y="99552"/>
              <a:ext cx="530352" cy="530352"/>
            </a:xfrm>
            <a:prstGeom prst="rect">
              <a:avLst/>
            </a:prstGeom>
          </p:spPr>
        </p:pic>
        <p:pic>
          <p:nvPicPr>
            <p:cNvPr id="22" name="Picture 2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766552" y="114920"/>
              <a:ext cx="530352" cy="530352"/>
            </a:xfrm>
            <a:prstGeom prst="rect">
              <a:avLst/>
            </a:prstGeom>
          </p:spPr>
        </p:pic>
        <p:pic>
          <p:nvPicPr>
            <p:cNvPr id="23" name="Picture 2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24" name="Picture 23"/>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611046" y="99552"/>
              <a:ext cx="530352" cy="530352"/>
            </a:xfrm>
            <a:prstGeom prst="rect">
              <a:avLst/>
            </a:prstGeom>
          </p:spPr>
        </p:pic>
        <p:pic>
          <p:nvPicPr>
            <p:cNvPr id="25" name="Picture 2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grpSp>
      <p:graphicFrame>
        <p:nvGraphicFramePr>
          <p:cNvPr id="26" name="Chart Placeholder 25"/>
          <p:cNvGraphicFramePr>
            <a:graphicFrameLocks noGrp="1"/>
          </p:cNvGraphicFramePr>
          <p:nvPr>
            <p:ph type="chart" sz="quarter" idx="12"/>
            <p:extLst>
              <p:ext uri="{D42A27DB-BD31-4B8C-83A1-F6EECF244321}">
                <p14:modId xmlns:p14="http://schemas.microsoft.com/office/powerpoint/2010/main" val="3019801636"/>
              </p:ext>
            </p:extLst>
          </p:nvPr>
        </p:nvGraphicFramePr>
        <p:xfrm>
          <a:off x="314325" y="2286000"/>
          <a:ext cx="8601075" cy="3371850"/>
        </p:xfrm>
        <a:graphic>
          <a:graphicData uri="http://schemas.openxmlformats.org/drawingml/2006/chart">
            <c:chart xmlns:c="http://schemas.openxmlformats.org/drawingml/2006/chart" xmlns:r="http://schemas.openxmlformats.org/officeDocument/2006/relationships" r:id="rId11"/>
          </a:graphicData>
        </a:graphic>
      </p:graphicFrame>
    </p:spTree>
    <p:extLst>
      <p:ext uri="{BB962C8B-B14F-4D97-AF65-F5344CB8AC3E}">
        <p14:creationId xmlns:p14="http://schemas.microsoft.com/office/powerpoint/2010/main" val="745414840"/>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quarter" idx="12"/>
          </p:nvPr>
        </p:nvSpPr>
        <p:spPr/>
        <p:txBody>
          <a:bodyPr/>
          <a:lstStyle/>
          <a:p>
            <a:pPr lvl="0"/>
            <a:r>
              <a:rPr lang="en-US" dirty="0"/>
              <a:t>The transportation sector remains the largest consumer of refined petroleum and other liquids as their use for travel and freight services increases at a faster rate than their use in other applications between 2015 and 2040.</a:t>
            </a:r>
          </a:p>
          <a:p>
            <a:pPr lvl="0"/>
            <a:r>
              <a:rPr lang="en-US" dirty="0"/>
              <a:t>Petroleum and other liquids are used in the industrial sector to power equipment, serve as chemical feedstocks, and provide industrial heat.  These uses increase slowly between 2015 and 2040.</a:t>
            </a:r>
          </a:p>
          <a:p>
            <a:pPr lvl="0"/>
            <a:r>
              <a:rPr lang="en-US" dirty="0"/>
              <a:t>The use of liquid fuels in buildings, mainly liquefied petroleum gas (LPG) to provide space heat in regions where natural gas infrastructure is less developed, is nearly flat from 2015 to 2040.</a:t>
            </a:r>
          </a:p>
          <a:p>
            <a:pPr lvl="0"/>
            <a:r>
              <a:rPr lang="en-US" dirty="0"/>
              <a:t>The use of petroleum and other liquids to generate electricity declines over the projection as various factors, including increasing oil prices and relatively less costly natural gas, encourage producers to switch to alternative energy sources</a:t>
            </a:r>
            <a:r>
              <a:rPr lang="en-US" dirty="0" smtClean="0"/>
              <a:t>.</a:t>
            </a:r>
            <a:r>
              <a:rPr lang="en-US" dirty="0"/>
              <a:t/>
            </a:r>
            <a:br>
              <a:rPr lang="en-US" dirty="0"/>
            </a:br>
            <a:r>
              <a:rPr lang="en-US" dirty="0"/>
              <a:t> </a:t>
            </a:r>
          </a:p>
          <a:p>
            <a:endParaRPr lang="en-US" dirty="0"/>
          </a:p>
        </p:txBody>
      </p:sp>
      <p:sp>
        <p:nvSpPr>
          <p:cNvPr id="4" name="Title 3"/>
          <p:cNvSpPr>
            <a:spLocks noGrp="1"/>
          </p:cNvSpPr>
          <p:nvPr>
            <p:ph type="title"/>
          </p:nvPr>
        </p:nvSpPr>
        <p:spPr/>
        <p:txBody>
          <a:bodyPr/>
          <a:lstStyle/>
          <a:p>
            <a:r>
              <a:rPr lang="en-US" dirty="0"/>
              <a:t>—even as total consumption increases</a:t>
            </a:r>
          </a:p>
        </p:txBody>
      </p:sp>
      <p:sp>
        <p:nvSpPr>
          <p:cNvPr id="3" name="Slide Number Placeholder 2"/>
          <p:cNvSpPr>
            <a:spLocks noGrp="1"/>
          </p:cNvSpPr>
          <p:nvPr>
            <p:ph type="sldNum" sz="quarter" idx="4"/>
          </p:nvPr>
        </p:nvSpPr>
        <p:spPr/>
        <p:txBody>
          <a:bodyPr/>
          <a:lstStyle/>
          <a:p>
            <a:fld id="{2D80C5C9-96E0-47EC-B500-37C5FE284639}" type="slidenum">
              <a:rPr lang="en-US" smtClean="0"/>
              <a:pPr/>
              <a:t>38</a:t>
            </a:fld>
            <a:endParaRPr lang="en-US" dirty="0"/>
          </a:p>
        </p:txBody>
      </p:sp>
      <p:grpSp>
        <p:nvGrpSpPr>
          <p:cNvPr id="30" name="Group 29"/>
          <p:cNvGrpSpPr/>
          <p:nvPr/>
        </p:nvGrpSpPr>
        <p:grpSpPr>
          <a:xfrm>
            <a:off x="206422" y="97597"/>
            <a:ext cx="8745554" cy="547675"/>
            <a:chOff x="206422" y="97597"/>
            <a:chExt cx="8745554" cy="547675"/>
          </a:xfrm>
        </p:grpSpPr>
        <p:pic>
          <p:nvPicPr>
            <p:cNvPr id="16" name="Picture 1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17" name="Content Placeholder 2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pic>
          <p:nvPicPr>
            <p:cNvPr id="19" name="Picture 1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20" name="Picture 1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21" name="Picture 20"/>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53402" y="99552"/>
              <a:ext cx="530352" cy="530352"/>
            </a:xfrm>
            <a:prstGeom prst="rect">
              <a:avLst/>
            </a:prstGeom>
          </p:spPr>
        </p:pic>
        <p:pic>
          <p:nvPicPr>
            <p:cNvPr id="22" name="Picture 2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766552" y="114920"/>
              <a:ext cx="530352" cy="530352"/>
            </a:xfrm>
            <a:prstGeom prst="rect">
              <a:avLst/>
            </a:prstGeom>
          </p:spPr>
        </p:pic>
        <p:pic>
          <p:nvPicPr>
            <p:cNvPr id="23" name="Picture 2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24" name="Picture 23"/>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611046" y="99552"/>
              <a:ext cx="530352" cy="530352"/>
            </a:xfrm>
            <a:prstGeom prst="rect">
              <a:avLst/>
            </a:prstGeom>
          </p:spPr>
        </p:pic>
        <p:pic>
          <p:nvPicPr>
            <p:cNvPr id="25" name="Picture 2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grpSp>
    </p:spTree>
    <p:extLst>
      <p:ext uri="{BB962C8B-B14F-4D97-AF65-F5344CB8AC3E}">
        <p14:creationId xmlns:p14="http://schemas.microsoft.com/office/powerpoint/2010/main" val="443694261"/>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7"/>
          <p:cNvSpPr>
            <a:spLocks noGrp="1"/>
          </p:cNvSpPr>
          <p:nvPr>
            <p:ph type="body" sz="quarter" idx="13"/>
          </p:nvPr>
        </p:nvSpPr>
        <p:spPr>
          <a:xfrm>
            <a:off x="233660" y="1691005"/>
            <a:ext cx="4986040" cy="548640"/>
          </a:xfrm>
        </p:spPr>
        <p:txBody>
          <a:bodyPr/>
          <a:lstStyle/>
          <a:p>
            <a:pPr>
              <a:defRPr sz="1400" b="0" i="0" u="none" strike="noStrike" kern="1200" spc="0" baseline="0">
                <a:solidFill>
                  <a:srgbClr val="000000">
                    <a:lumMod val="65000"/>
                    <a:lumOff val="35000"/>
                  </a:srgbClr>
                </a:solidFill>
                <a:latin typeface="+mn-lt"/>
                <a:ea typeface="+mn-ea"/>
                <a:cs typeface="+mn-cs"/>
              </a:defRPr>
            </a:pPr>
            <a:r>
              <a:rPr lang="en-US" b="1" dirty="0">
                <a:solidFill>
                  <a:sysClr val="windowText" lastClr="000000"/>
                </a:solidFill>
              </a:rPr>
              <a:t>World liquid fuels production by region and type</a:t>
            </a:r>
          </a:p>
          <a:p>
            <a:pPr>
              <a:defRPr sz="1400" b="0" i="0" u="none" strike="noStrike" kern="1200" spc="0" baseline="0">
                <a:solidFill>
                  <a:srgbClr val="000000">
                    <a:lumMod val="65000"/>
                    <a:lumOff val="35000"/>
                  </a:srgbClr>
                </a:solidFill>
                <a:latin typeface="+mn-lt"/>
                <a:ea typeface="+mn-ea"/>
                <a:cs typeface="+mn-cs"/>
              </a:defRPr>
            </a:pPr>
            <a:r>
              <a:rPr lang="en-US" dirty="0">
                <a:solidFill>
                  <a:sysClr val="windowText" lastClr="000000"/>
                </a:solidFill>
              </a:rPr>
              <a:t>millions barrels per </a:t>
            </a:r>
            <a:r>
              <a:rPr lang="en-US" dirty="0" smtClean="0">
                <a:solidFill>
                  <a:sysClr val="windowText" lastClr="000000"/>
                </a:solidFill>
              </a:rPr>
              <a:t>day</a:t>
            </a:r>
            <a:endParaRPr lang="en-US" dirty="0">
              <a:solidFill>
                <a:sysClr val="windowText" lastClr="000000"/>
              </a:solidFill>
            </a:endParaRPr>
          </a:p>
        </p:txBody>
      </p:sp>
      <p:sp>
        <p:nvSpPr>
          <p:cNvPr id="6" name="Title 5"/>
          <p:cNvSpPr>
            <a:spLocks noGrp="1"/>
          </p:cNvSpPr>
          <p:nvPr>
            <p:ph type="title"/>
          </p:nvPr>
        </p:nvSpPr>
        <p:spPr/>
        <p:txBody>
          <a:bodyPr/>
          <a:lstStyle/>
          <a:p>
            <a:r>
              <a:rPr lang="en-US" dirty="0"/>
              <a:t>In the Reference case, liquid fuel supplies increase from 2015 to 2040— </a:t>
            </a:r>
          </a:p>
        </p:txBody>
      </p:sp>
      <p:sp>
        <p:nvSpPr>
          <p:cNvPr id="3" name="Slide Number Placeholder 2"/>
          <p:cNvSpPr>
            <a:spLocks noGrp="1"/>
          </p:cNvSpPr>
          <p:nvPr>
            <p:ph type="sldNum" sz="quarter" idx="4"/>
          </p:nvPr>
        </p:nvSpPr>
        <p:spPr/>
        <p:txBody>
          <a:bodyPr/>
          <a:lstStyle/>
          <a:p>
            <a:fld id="{2D80C5C9-96E0-47EC-B500-37C5FE284639}" type="slidenum">
              <a:rPr lang="en-US" smtClean="0"/>
              <a:pPr/>
              <a:t>39</a:t>
            </a:fld>
            <a:endParaRPr lang="en-US" dirty="0"/>
          </a:p>
        </p:txBody>
      </p:sp>
      <p:grpSp>
        <p:nvGrpSpPr>
          <p:cNvPr id="30" name="Group 29"/>
          <p:cNvGrpSpPr/>
          <p:nvPr/>
        </p:nvGrpSpPr>
        <p:grpSpPr>
          <a:xfrm>
            <a:off x="206422" y="97597"/>
            <a:ext cx="8745554" cy="547675"/>
            <a:chOff x="206422" y="97597"/>
            <a:chExt cx="8745554" cy="547675"/>
          </a:xfrm>
        </p:grpSpPr>
        <p:pic>
          <p:nvPicPr>
            <p:cNvPr id="16" name="Picture 1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17" name="Content Placeholder 2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pic>
          <p:nvPicPr>
            <p:cNvPr id="19" name="Picture 1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20" name="Picture 1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21" name="Picture 20"/>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53402" y="99552"/>
              <a:ext cx="530352" cy="530352"/>
            </a:xfrm>
            <a:prstGeom prst="rect">
              <a:avLst/>
            </a:prstGeom>
          </p:spPr>
        </p:pic>
        <p:pic>
          <p:nvPicPr>
            <p:cNvPr id="22" name="Picture 2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766552" y="114920"/>
              <a:ext cx="530352" cy="530352"/>
            </a:xfrm>
            <a:prstGeom prst="rect">
              <a:avLst/>
            </a:prstGeom>
          </p:spPr>
        </p:pic>
        <p:pic>
          <p:nvPicPr>
            <p:cNvPr id="23" name="Picture 2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24" name="Picture 23"/>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611046" y="99552"/>
              <a:ext cx="530352" cy="530352"/>
            </a:xfrm>
            <a:prstGeom prst="rect">
              <a:avLst/>
            </a:prstGeom>
          </p:spPr>
        </p:pic>
        <p:pic>
          <p:nvPicPr>
            <p:cNvPr id="25" name="Picture 2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grpSp>
      <p:graphicFrame>
        <p:nvGraphicFramePr>
          <p:cNvPr id="26" name="Chart Placeholder 25"/>
          <p:cNvGraphicFramePr>
            <a:graphicFrameLocks noGrp="1"/>
          </p:cNvGraphicFramePr>
          <p:nvPr>
            <p:ph type="chart" sz="quarter" idx="12"/>
            <p:extLst>
              <p:ext uri="{D42A27DB-BD31-4B8C-83A1-F6EECF244321}">
                <p14:modId xmlns:p14="http://schemas.microsoft.com/office/powerpoint/2010/main" val="3484513512"/>
              </p:ext>
            </p:extLst>
          </p:nvPr>
        </p:nvGraphicFramePr>
        <p:xfrm>
          <a:off x="231775" y="2286000"/>
          <a:ext cx="8683625" cy="3400425"/>
        </p:xfrm>
        <a:graphic>
          <a:graphicData uri="http://schemas.openxmlformats.org/drawingml/2006/chart">
            <c:chart xmlns:c="http://schemas.openxmlformats.org/drawingml/2006/chart" xmlns:r="http://schemas.openxmlformats.org/officeDocument/2006/relationships" r:id="rId11"/>
          </a:graphicData>
        </a:graphic>
      </p:graphicFrame>
    </p:spTree>
    <p:extLst>
      <p:ext uri="{BB962C8B-B14F-4D97-AF65-F5344CB8AC3E}">
        <p14:creationId xmlns:p14="http://schemas.microsoft.com/office/powerpoint/2010/main" val="1601969729"/>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quarter" idx="12"/>
          </p:nvPr>
        </p:nvSpPr>
        <p:spPr/>
        <p:txBody>
          <a:bodyPr/>
          <a:lstStyle/>
          <a:p>
            <a:pPr lvl="0"/>
            <a:r>
              <a:rPr lang="en-US" dirty="0"/>
              <a:t>World liquid fuels production rises by 16.1 million b/d from 2015 to 2040,  with more than half of the increase coming from a 10.3 million b/d increase in crude oil and lease condensate, including production from tight and non-tight resources, and extra-heavy crude oils and processed bitumen from oil sands from OPEC member countries. </a:t>
            </a:r>
          </a:p>
          <a:p>
            <a:pPr lvl="0"/>
            <a:r>
              <a:rPr lang="en-US" dirty="0"/>
              <a:t>Production of other liquids (natural gas plant liquids, gas-to-liquids, coal-to-liquids, oil shale, refinery gain, and biofuels) increases by 4.2 million b/d </a:t>
            </a:r>
            <a:r>
              <a:rPr lang="en-US" dirty="0" smtClean="0"/>
              <a:t>(25%) </a:t>
            </a:r>
            <a:r>
              <a:rPr lang="en-US" dirty="0"/>
              <a:t>from 2015 to 2040.</a:t>
            </a:r>
          </a:p>
          <a:p>
            <a:pPr lvl="0"/>
            <a:r>
              <a:rPr lang="en-US" dirty="0"/>
              <a:t>Natural gas plant liquids, refinery gain, and biofuels account for about 95% of growth between 2015 and 2040 in the production of other liquid fuels.</a:t>
            </a:r>
          </a:p>
          <a:p>
            <a:pPr marL="0" indent="0">
              <a:buNone/>
            </a:pPr>
            <a:endParaRPr lang="en-US" dirty="0"/>
          </a:p>
        </p:txBody>
      </p:sp>
      <p:sp>
        <p:nvSpPr>
          <p:cNvPr id="4" name="Title 3"/>
          <p:cNvSpPr>
            <a:spLocks noGrp="1"/>
          </p:cNvSpPr>
          <p:nvPr>
            <p:ph type="title"/>
          </p:nvPr>
        </p:nvSpPr>
        <p:spPr/>
        <p:txBody>
          <a:bodyPr/>
          <a:lstStyle/>
          <a:p>
            <a:r>
              <a:rPr lang="en-US" dirty="0" smtClean="0"/>
              <a:t>—with </a:t>
            </a:r>
            <a:r>
              <a:rPr lang="en-US" dirty="0"/>
              <a:t>most of </a:t>
            </a:r>
            <a:r>
              <a:rPr lang="en-US" dirty="0" smtClean="0"/>
              <a:t>the growth </a:t>
            </a:r>
            <a:r>
              <a:rPr lang="en-US" dirty="0"/>
              <a:t>occurring in OPEC crude oil and lease condensate</a:t>
            </a:r>
          </a:p>
        </p:txBody>
      </p:sp>
      <p:sp>
        <p:nvSpPr>
          <p:cNvPr id="3" name="Slide Number Placeholder 2"/>
          <p:cNvSpPr>
            <a:spLocks noGrp="1"/>
          </p:cNvSpPr>
          <p:nvPr>
            <p:ph type="sldNum" sz="quarter" idx="4"/>
          </p:nvPr>
        </p:nvSpPr>
        <p:spPr/>
        <p:txBody>
          <a:bodyPr/>
          <a:lstStyle/>
          <a:p>
            <a:fld id="{2D80C5C9-96E0-47EC-B500-37C5FE284639}" type="slidenum">
              <a:rPr lang="en-US" smtClean="0"/>
              <a:pPr/>
              <a:t>40</a:t>
            </a:fld>
            <a:endParaRPr lang="en-US" dirty="0"/>
          </a:p>
        </p:txBody>
      </p:sp>
      <p:grpSp>
        <p:nvGrpSpPr>
          <p:cNvPr id="30" name="Group 29"/>
          <p:cNvGrpSpPr/>
          <p:nvPr/>
        </p:nvGrpSpPr>
        <p:grpSpPr>
          <a:xfrm>
            <a:off x="206422" y="97597"/>
            <a:ext cx="8745554" cy="547675"/>
            <a:chOff x="206422" y="97597"/>
            <a:chExt cx="8745554" cy="547675"/>
          </a:xfrm>
        </p:grpSpPr>
        <p:pic>
          <p:nvPicPr>
            <p:cNvPr id="16" name="Picture 1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17" name="Content Placeholder 2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pic>
          <p:nvPicPr>
            <p:cNvPr id="19" name="Picture 1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20" name="Picture 1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21" name="Picture 20"/>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53402" y="99552"/>
              <a:ext cx="530352" cy="530352"/>
            </a:xfrm>
            <a:prstGeom prst="rect">
              <a:avLst/>
            </a:prstGeom>
          </p:spPr>
        </p:pic>
        <p:pic>
          <p:nvPicPr>
            <p:cNvPr id="22" name="Picture 2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766552" y="114920"/>
              <a:ext cx="530352" cy="530352"/>
            </a:xfrm>
            <a:prstGeom prst="rect">
              <a:avLst/>
            </a:prstGeom>
          </p:spPr>
        </p:pic>
        <p:pic>
          <p:nvPicPr>
            <p:cNvPr id="23" name="Picture 2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24" name="Picture 23"/>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611046" y="99552"/>
              <a:ext cx="530352" cy="530352"/>
            </a:xfrm>
            <a:prstGeom prst="rect">
              <a:avLst/>
            </a:prstGeom>
          </p:spPr>
        </p:pic>
        <p:pic>
          <p:nvPicPr>
            <p:cNvPr id="25" name="Picture 2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grpSp>
    </p:spTree>
    <p:extLst>
      <p:ext uri="{BB962C8B-B14F-4D97-AF65-F5344CB8AC3E}">
        <p14:creationId xmlns:p14="http://schemas.microsoft.com/office/powerpoint/2010/main" val="3743878866"/>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7"/>
          <p:cNvSpPr>
            <a:spLocks noGrp="1"/>
          </p:cNvSpPr>
          <p:nvPr>
            <p:ph type="body" sz="quarter" idx="13"/>
          </p:nvPr>
        </p:nvSpPr>
        <p:spPr>
          <a:xfrm>
            <a:off x="233660" y="1691005"/>
            <a:ext cx="5290840" cy="548640"/>
          </a:xfrm>
        </p:spPr>
        <p:txBody>
          <a:bodyPr/>
          <a:lstStyle/>
          <a:p>
            <a:pPr>
              <a:defRPr sz="1400" b="0" i="0" u="none" strike="noStrike" kern="1200" spc="0" baseline="0">
                <a:solidFill>
                  <a:srgbClr val="000000">
                    <a:lumMod val="65000"/>
                    <a:lumOff val="35000"/>
                  </a:srgbClr>
                </a:solidFill>
                <a:latin typeface="+mn-lt"/>
                <a:ea typeface="+mn-ea"/>
                <a:cs typeface="+mn-cs"/>
              </a:defRPr>
            </a:pPr>
            <a:r>
              <a:rPr lang="en-US" b="1" dirty="0">
                <a:solidFill>
                  <a:sysClr val="windowText" lastClr="000000"/>
                </a:solidFill>
              </a:rPr>
              <a:t>OPEC crude and lease condensate production by region</a:t>
            </a:r>
          </a:p>
          <a:p>
            <a:pPr>
              <a:defRPr sz="1400" b="0" i="0" u="none" strike="noStrike" kern="1200" spc="0" baseline="0">
                <a:solidFill>
                  <a:srgbClr val="000000">
                    <a:lumMod val="65000"/>
                    <a:lumOff val="35000"/>
                  </a:srgbClr>
                </a:solidFill>
                <a:latin typeface="+mn-lt"/>
                <a:ea typeface="+mn-ea"/>
                <a:cs typeface="+mn-cs"/>
              </a:defRPr>
            </a:pPr>
            <a:r>
              <a:rPr lang="en-US" dirty="0">
                <a:solidFill>
                  <a:sysClr val="windowText" lastClr="000000"/>
                </a:solidFill>
              </a:rPr>
              <a:t>million barrels per </a:t>
            </a:r>
            <a:r>
              <a:rPr lang="en-US" dirty="0" smtClean="0">
                <a:solidFill>
                  <a:sysClr val="windowText" lastClr="000000"/>
                </a:solidFill>
              </a:rPr>
              <a:t>day</a:t>
            </a:r>
            <a:endParaRPr lang="en-US" dirty="0">
              <a:solidFill>
                <a:sysClr val="windowText" lastClr="000000"/>
              </a:solidFill>
            </a:endParaRPr>
          </a:p>
        </p:txBody>
      </p:sp>
      <p:sp>
        <p:nvSpPr>
          <p:cNvPr id="6" name="Title 5"/>
          <p:cNvSpPr>
            <a:spLocks noGrp="1"/>
          </p:cNvSpPr>
          <p:nvPr>
            <p:ph type="title"/>
          </p:nvPr>
        </p:nvSpPr>
        <p:spPr/>
        <p:txBody>
          <a:bodyPr/>
          <a:lstStyle/>
          <a:p>
            <a:r>
              <a:rPr lang="en-US" dirty="0"/>
              <a:t>In the </a:t>
            </a:r>
            <a:r>
              <a:rPr lang="en-US" dirty="0" smtClean="0"/>
              <a:t>Reference </a:t>
            </a:r>
            <a:r>
              <a:rPr lang="en-US" dirty="0"/>
              <a:t>case, OPEC crude oil production increases between 2015 and 2040—</a:t>
            </a:r>
          </a:p>
        </p:txBody>
      </p:sp>
      <p:sp>
        <p:nvSpPr>
          <p:cNvPr id="3" name="Slide Number Placeholder 2"/>
          <p:cNvSpPr>
            <a:spLocks noGrp="1"/>
          </p:cNvSpPr>
          <p:nvPr>
            <p:ph type="sldNum" sz="quarter" idx="4"/>
          </p:nvPr>
        </p:nvSpPr>
        <p:spPr/>
        <p:txBody>
          <a:bodyPr/>
          <a:lstStyle/>
          <a:p>
            <a:fld id="{2D80C5C9-96E0-47EC-B500-37C5FE284639}" type="slidenum">
              <a:rPr lang="en-US" smtClean="0"/>
              <a:pPr/>
              <a:t>41</a:t>
            </a:fld>
            <a:endParaRPr lang="en-US" dirty="0"/>
          </a:p>
        </p:txBody>
      </p:sp>
      <p:grpSp>
        <p:nvGrpSpPr>
          <p:cNvPr id="30" name="Group 29"/>
          <p:cNvGrpSpPr/>
          <p:nvPr/>
        </p:nvGrpSpPr>
        <p:grpSpPr>
          <a:xfrm>
            <a:off x="206422" y="97597"/>
            <a:ext cx="8745554" cy="547675"/>
            <a:chOff x="206422" y="97597"/>
            <a:chExt cx="8745554" cy="547675"/>
          </a:xfrm>
        </p:grpSpPr>
        <p:pic>
          <p:nvPicPr>
            <p:cNvPr id="16" name="Picture 1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17" name="Content Placeholder 2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pic>
          <p:nvPicPr>
            <p:cNvPr id="19" name="Picture 1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20" name="Picture 1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21" name="Picture 20"/>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53402" y="99552"/>
              <a:ext cx="530352" cy="530352"/>
            </a:xfrm>
            <a:prstGeom prst="rect">
              <a:avLst/>
            </a:prstGeom>
          </p:spPr>
        </p:pic>
        <p:pic>
          <p:nvPicPr>
            <p:cNvPr id="22" name="Picture 2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766552" y="114920"/>
              <a:ext cx="530352" cy="530352"/>
            </a:xfrm>
            <a:prstGeom prst="rect">
              <a:avLst/>
            </a:prstGeom>
          </p:spPr>
        </p:pic>
        <p:pic>
          <p:nvPicPr>
            <p:cNvPr id="23" name="Picture 2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24" name="Picture 23"/>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611046" y="99552"/>
              <a:ext cx="530352" cy="530352"/>
            </a:xfrm>
            <a:prstGeom prst="rect">
              <a:avLst/>
            </a:prstGeom>
          </p:spPr>
        </p:pic>
        <p:pic>
          <p:nvPicPr>
            <p:cNvPr id="25" name="Picture 2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grpSp>
      <p:graphicFrame>
        <p:nvGraphicFramePr>
          <p:cNvPr id="27" name="Chart Placeholder 26"/>
          <p:cNvGraphicFramePr>
            <a:graphicFrameLocks noGrp="1"/>
          </p:cNvGraphicFramePr>
          <p:nvPr>
            <p:ph type="chart" sz="quarter" idx="12"/>
            <p:extLst>
              <p:ext uri="{D42A27DB-BD31-4B8C-83A1-F6EECF244321}">
                <p14:modId xmlns:p14="http://schemas.microsoft.com/office/powerpoint/2010/main" val="1378751753"/>
              </p:ext>
            </p:extLst>
          </p:nvPr>
        </p:nvGraphicFramePr>
        <p:xfrm>
          <a:off x="323850" y="2286000"/>
          <a:ext cx="8591550" cy="3457575"/>
        </p:xfrm>
        <a:graphic>
          <a:graphicData uri="http://schemas.openxmlformats.org/drawingml/2006/chart">
            <c:chart xmlns:c="http://schemas.openxmlformats.org/drawingml/2006/chart" xmlns:r="http://schemas.openxmlformats.org/officeDocument/2006/relationships" r:id="rId11"/>
          </a:graphicData>
        </a:graphic>
      </p:graphicFrame>
    </p:spTree>
    <p:extLst>
      <p:ext uri="{BB962C8B-B14F-4D97-AF65-F5344CB8AC3E}">
        <p14:creationId xmlns:p14="http://schemas.microsoft.com/office/powerpoint/2010/main" val="1859258805"/>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quarter" idx="12"/>
          </p:nvPr>
        </p:nvSpPr>
        <p:spPr/>
        <p:txBody>
          <a:bodyPr/>
          <a:lstStyle/>
          <a:p>
            <a:pPr lvl="0"/>
            <a:r>
              <a:rPr lang="en-US" dirty="0"/>
              <a:t>Middle East OPEC production of crude oil and lease condensate increases in the Reference case projection. </a:t>
            </a:r>
          </a:p>
          <a:p>
            <a:pPr lvl="0"/>
            <a:r>
              <a:rPr lang="en-US" dirty="0"/>
              <a:t>Production from large and low-cost resources in the Middle East is expected to remain a critical part of global crude supply for the entire projection period.</a:t>
            </a:r>
          </a:p>
          <a:p>
            <a:pPr lvl="0"/>
            <a:r>
              <a:rPr lang="en-US" dirty="0"/>
              <a:t>OPEC is expected to maintain its strategy of capturing market share during price downturns. </a:t>
            </a:r>
          </a:p>
          <a:p>
            <a:endParaRPr lang="en-US" dirty="0"/>
          </a:p>
        </p:txBody>
      </p:sp>
      <p:sp>
        <p:nvSpPr>
          <p:cNvPr id="4" name="Title 3"/>
          <p:cNvSpPr>
            <a:spLocks noGrp="1"/>
          </p:cNvSpPr>
          <p:nvPr>
            <p:ph type="title"/>
          </p:nvPr>
        </p:nvSpPr>
        <p:spPr/>
        <p:txBody>
          <a:bodyPr/>
          <a:lstStyle/>
          <a:p>
            <a:r>
              <a:rPr lang="en-US" dirty="0"/>
              <a:t>—with most of the growth occurring in the Middle East</a:t>
            </a:r>
          </a:p>
        </p:txBody>
      </p:sp>
      <p:sp>
        <p:nvSpPr>
          <p:cNvPr id="3" name="Slide Number Placeholder 2"/>
          <p:cNvSpPr>
            <a:spLocks noGrp="1"/>
          </p:cNvSpPr>
          <p:nvPr>
            <p:ph type="sldNum" sz="quarter" idx="4"/>
          </p:nvPr>
        </p:nvSpPr>
        <p:spPr/>
        <p:txBody>
          <a:bodyPr/>
          <a:lstStyle/>
          <a:p>
            <a:fld id="{2D80C5C9-96E0-47EC-B500-37C5FE284639}" type="slidenum">
              <a:rPr lang="en-US" smtClean="0"/>
              <a:pPr/>
              <a:t>42</a:t>
            </a:fld>
            <a:endParaRPr lang="en-US" dirty="0"/>
          </a:p>
        </p:txBody>
      </p:sp>
      <p:grpSp>
        <p:nvGrpSpPr>
          <p:cNvPr id="30" name="Group 29"/>
          <p:cNvGrpSpPr/>
          <p:nvPr/>
        </p:nvGrpSpPr>
        <p:grpSpPr>
          <a:xfrm>
            <a:off x="206422" y="97597"/>
            <a:ext cx="8745554" cy="547675"/>
            <a:chOff x="206422" y="97597"/>
            <a:chExt cx="8745554" cy="547675"/>
          </a:xfrm>
        </p:grpSpPr>
        <p:pic>
          <p:nvPicPr>
            <p:cNvPr id="16" name="Picture 1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17" name="Content Placeholder 2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pic>
          <p:nvPicPr>
            <p:cNvPr id="19" name="Picture 1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20" name="Picture 1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21" name="Picture 20"/>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53402" y="99552"/>
              <a:ext cx="530352" cy="530352"/>
            </a:xfrm>
            <a:prstGeom prst="rect">
              <a:avLst/>
            </a:prstGeom>
          </p:spPr>
        </p:pic>
        <p:pic>
          <p:nvPicPr>
            <p:cNvPr id="22" name="Picture 2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766552" y="114920"/>
              <a:ext cx="530352" cy="530352"/>
            </a:xfrm>
            <a:prstGeom prst="rect">
              <a:avLst/>
            </a:prstGeom>
          </p:spPr>
        </p:pic>
        <p:pic>
          <p:nvPicPr>
            <p:cNvPr id="23" name="Picture 2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24" name="Picture 23"/>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611046" y="99552"/>
              <a:ext cx="530352" cy="530352"/>
            </a:xfrm>
            <a:prstGeom prst="rect">
              <a:avLst/>
            </a:prstGeom>
          </p:spPr>
        </p:pic>
        <p:pic>
          <p:nvPicPr>
            <p:cNvPr id="25" name="Picture 2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grpSp>
    </p:spTree>
    <p:extLst>
      <p:ext uri="{BB962C8B-B14F-4D97-AF65-F5344CB8AC3E}">
        <p14:creationId xmlns:p14="http://schemas.microsoft.com/office/powerpoint/2010/main" val="3995148061"/>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7"/>
          <p:cNvSpPr>
            <a:spLocks noGrp="1"/>
          </p:cNvSpPr>
          <p:nvPr>
            <p:ph type="body" sz="quarter" idx="13"/>
          </p:nvPr>
        </p:nvSpPr>
        <p:spPr/>
        <p:txBody>
          <a:bodyPr/>
          <a:lstStyle/>
          <a:p>
            <a:pPr>
              <a:defRPr sz="1400" b="0" i="0" u="none" strike="noStrike" kern="1200" spc="0" baseline="0">
                <a:solidFill>
                  <a:srgbClr val="000000">
                    <a:lumMod val="65000"/>
                    <a:lumOff val="35000"/>
                  </a:srgbClr>
                </a:solidFill>
                <a:latin typeface="+mn-lt"/>
                <a:ea typeface="+mn-ea"/>
                <a:cs typeface="+mn-cs"/>
              </a:defRPr>
            </a:pPr>
            <a:r>
              <a:rPr lang="en-US" b="1" dirty="0">
                <a:solidFill>
                  <a:sysClr val="windowText" lastClr="000000"/>
                </a:solidFill>
              </a:rPr>
              <a:t>Crude and lease condensate production</a:t>
            </a:r>
          </a:p>
          <a:p>
            <a:pPr>
              <a:defRPr sz="1400" b="0" i="0" u="none" strike="noStrike" kern="1200" spc="0" baseline="0">
                <a:solidFill>
                  <a:srgbClr val="000000">
                    <a:lumMod val="65000"/>
                    <a:lumOff val="35000"/>
                  </a:srgbClr>
                </a:solidFill>
                <a:latin typeface="+mn-lt"/>
                <a:ea typeface="+mn-ea"/>
                <a:cs typeface="+mn-cs"/>
              </a:defRPr>
            </a:pPr>
            <a:r>
              <a:rPr lang="en-US" dirty="0">
                <a:solidFill>
                  <a:sysClr val="windowText" lastClr="000000"/>
                </a:solidFill>
              </a:rPr>
              <a:t>million barrels per </a:t>
            </a:r>
            <a:r>
              <a:rPr lang="en-US" dirty="0" smtClean="0">
                <a:solidFill>
                  <a:sysClr val="windowText" lastClr="000000"/>
                </a:solidFill>
              </a:rPr>
              <a:t>day</a:t>
            </a:r>
            <a:endParaRPr lang="en-US" dirty="0">
              <a:solidFill>
                <a:sysClr val="windowText" lastClr="000000"/>
              </a:solidFill>
            </a:endParaRPr>
          </a:p>
        </p:txBody>
      </p:sp>
      <p:sp>
        <p:nvSpPr>
          <p:cNvPr id="6" name="Title 5"/>
          <p:cNvSpPr>
            <a:spLocks noGrp="1"/>
          </p:cNvSpPr>
          <p:nvPr>
            <p:ph type="title"/>
          </p:nvPr>
        </p:nvSpPr>
        <p:spPr/>
        <p:txBody>
          <a:bodyPr/>
          <a:lstStyle/>
          <a:p>
            <a:r>
              <a:rPr lang="en-US" dirty="0"/>
              <a:t>Non-OPEC crude oil production in the Reference case increases </a:t>
            </a:r>
            <a:r>
              <a:rPr lang="en-US" dirty="0" smtClean="0"/>
              <a:t>less than 2% between </a:t>
            </a:r>
            <a:r>
              <a:rPr lang="en-US" dirty="0"/>
              <a:t>2015 and 2040— </a:t>
            </a:r>
          </a:p>
        </p:txBody>
      </p:sp>
      <p:sp>
        <p:nvSpPr>
          <p:cNvPr id="3" name="Slide Number Placeholder 2"/>
          <p:cNvSpPr>
            <a:spLocks noGrp="1"/>
          </p:cNvSpPr>
          <p:nvPr>
            <p:ph type="sldNum" sz="quarter" idx="4"/>
          </p:nvPr>
        </p:nvSpPr>
        <p:spPr/>
        <p:txBody>
          <a:bodyPr/>
          <a:lstStyle/>
          <a:p>
            <a:fld id="{2D80C5C9-96E0-47EC-B500-37C5FE284639}" type="slidenum">
              <a:rPr lang="en-US" smtClean="0"/>
              <a:pPr/>
              <a:t>43</a:t>
            </a:fld>
            <a:endParaRPr lang="en-US" dirty="0"/>
          </a:p>
        </p:txBody>
      </p:sp>
      <p:grpSp>
        <p:nvGrpSpPr>
          <p:cNvPr id="30" name="Group 29"/>
          <p:cNvGrpSpPr/>
          <p:nvPr/>
        </p:nvGrpSpPr>
        <p:grpSpPr>
          <a:xfrm>
            <a:off x="206422" y="97597"/>
            <a:ext cx="8745554" cy="547675"/>
            <a:chOff x="206422" y="97597"/>
            <a:chExt cx="8745554" cy="547675"/>
          </a:xfrm>
        </p:grpSpPr>
        <p:pic>
          <p:nvPicPr>
            <p:cNvPr id="16" name="Picture 1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17" name="Content Placeholder 2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pic>
          <p:nvPicPr>
            <p:cNvPr id="19" name="Picture 1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20" name="Picture 1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21" name="Picture 20"/>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53402" y="99552"/>
              <a:ext cx="530352" cy="530352"/>
            </a:xfrm>
            <a:prstGeom prst="rect">
              <a:avLst/>
            </a:prstGeom>
          </p:spPr>
        </p:pic>
        <p:pic>
          <p:nvPicPr>
            <p:cNvPr id="22" name="Picture 2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766552" y="114920"/>
              <a:ext cx="530352" cy="530352"/>
            </a:xfrm>
            <a:prstGeom prst="rect">
              <a:avLst/>
            </a:prstGeom>
          </p:spPr>
        </p:pic>
        <p:pic>
          <p:nvPicPr>
            <p:cNvPr id="23" name="Picture 2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24" name="Picture 23"/>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611046" y="99552"/>
              <a:ext cx="530352" cy="530352"/>
            </a:xfrm>
            <a:prstGeom prst="rect">
              <a:avLst/>
            </a:prstGeom>
          </p:spPr>
        </p:pic>
        <p:pic>
          <p:nvPicPr>
            <p:cNvPr id="25" name="Picture 2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grpSp>
      <p:graphicFrame>
        <p:nvGraphicFramePr>
          <p:cNvPr id="27" name="Chart Placeholder 26"/>
          <p:cNvGraphicFramePr>
            <a:graphicFrameLocks noGrp="1"/>
          </p:cNvGraphicFramePr>
          <p:nvPr>
            <p:ph type="chart" sz="quarter" idx="12"/>
            <p:extLst>
              <p:ext uri="{D42A27DB-BD31-4B8C-83A1-F6EECF244321}">
                <p14:modId xmlns:p14="http://schemas.microsoft.com/office/powerpoint/2010/main" val="3135095898"/>
              </p:ext>
            </p:extLst>
          </p:nvPr>
        </p:nvGraphicFramePr>
        <p:xfrm>
          <a:off x="231775" y="2286000"/>
          <a:ext cx="8683625" cy="3457575"/>
        </p:xfrm>
        <a:graphic>
          <a:graphicData uri="http://schemas.openxmlformats.org/drawingml/2006/chart">
            <c:chart xmlns:c="http://schemas.openxmlformats.org/drawingml/2006/chart" xmlns:r="http://schemas.openxmlformats.org/officeDocument/2006/relationships" r:id="rId11"/>
          </a:graphicData>
        </a:graphic>
      </p:graphicFrame>
    </p:spTree>
    <p:extLst>
      <p:ext uri="{BB962C8B-B14F-4D97-AF65-F5344CB8AC3E}">
        <p14:creationId xmlns:p14="http://schemas.microsoft.com/office/powerpoint/2010/main" val="1982182982"/>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quarter" idx="12"/>
          </p:nvPr>
        </p:nvSpPr>
        <p:spPr/>
        <p:txBody>
          <a:bodyPr/>
          <a:lstStyle/>
          <a:p>
            <a:pPr lvl="0"/>
            <a:r>
              <a:rPr lang="en-US" dirty="0"/>
              <a:t>Non-OPEC </a:t>
            </a:r>
            <a:r>
              <a:rPr lang="en-US" dirty="0" smtClean="0"/>
              <a:t>crude oil </a:t>
            </a:r>
            <a:r>
              <a:rPr lang="en-US" dirty="0"/>
              <a:t>production </a:t>
            </a:r>
            <a:r>
              <a:rPr lang="en-US" dirty="0" smtClean="0"/>
              <a:t>outside of the United States grows </a:t>
            </a:r>
            <a:r>
              <a:rPr lang="en-US" dirty="0"/>
              <a:t>by </a:t>
            </a:r>
            <a:r>
              <a:rPr lang="en-US" dirty="0" smtClean="0"/>
              <a:t>630,000 b/d </a:t>
            </a:r>
            <a:r>
              <a:rPr lang="en-US" dirty="0"/>
              <a:t>from 2015 to 2040, </a:t>
            </a:r>
            <a:r>
              <a:rPr lang="en-US" dirty="0" smtClean="0"/>
              <a:t>with increases </a:t>
            </a:r>
            <a:r>
              <a:rPr lang="en-US" dirty="0"/>
              <a:t>in Russia, Canada, Brazil, and Kazakhstan</a:t>
            </a:r>
            <a:r>
              <a:rPr lang="en-US" dirty="0" smtClean="0"/>
              <a:t>. There are sizeable decreases projected for crude oil production from OECD Europe and China.</a:t>
            </a:r>
            <a:endParaRPr lang="en-US" dirty="0"/>
          </a:p>
          <a:p>
            <a:pPr lvl="0"/>
            <a:r>
              <a:rPr lang="en-US" dirty="0"/>
              <a:t>Brazil’s 1.95 million b/d projected increase from 2015 to 2040 is attributable to greater offshore production, largely occurring after 2030. </a:t>
            </a:r>
          </a:p>
          <a:p>
            <a:pPr lvl="0"/>
            <a:r>
              <a:rPr lang="en-US" dirty="0"/>
              <a:t>Russia’s </a:t>
            </a:r>
            <a:r>
              <a:rPr lang="en-US" dirty="0" smtClean="0"/>
              <a:t>485,000 </a:t>
            </a:r>
            <a:r>
              <a:rPr lang="en-US" dirty="0"/>
              <a:t>b/d increase in production by 2040 comes mainly from non-tight resources, but the country also sees moderated growth in tight oil production after 2030. </a:t>
            </a:r>
          </a:p>
          <a:p>
            <a:pPr lvl="0"/>
            <a:r>
              <a:rPr lang="en-US" dirty="0"/>
              <a:t>Canada’s 1.26 million b/d increase in production by 2040 mainly comes from oil sands production, with small additions from tight and non-tight resources. </a:t>
            </a:r>
          </a:p>
          <a:p>
            <a:pPr lvl="0"/>
            <a:r>
              <a:rPr lang="en-US" dirty="0"/>
              <a:t>Kazakhstan’s </a:t>
            </a:r>
            <a:r>
              <a:rPr lang="en-US" dirty="0" smtClean="0"/>
              <a:t>687,000 </a:t>
            </a:r>
            <a:r>
              <a:rPr lang="en-US" dirty="0"/>
              <a:t>b/d increase in production by 2040 is the result of increased supply from the </a:t>
            </a:r>
            <a:r>
              <a:rPr lang="en-US" dirty="0" err="1"/>
              <a:t>Kashagan</a:t>
            </a:r>
            <a:r>
              <a:rPr lang="en-US" dirty="0"/>
              <a:t> oil field.</a:t>
            </a:r>
          </a:p>
          <a:p>
            <a:endParaRPr lang="en-US" dirty="0"/>
          </a:p>
        </p:txBody>
      </p:sp>
      <p:sp>
        <p:nvSpPr>
          <p:cNvPr id="4" name="Title 3"/>
          <p:cNvSpPr>
            <a:spLocks noGrp="1"/>
          </p:cNvSpPr>
          <p:nvPr>
            <p:ph type="title"/>
          </p:nvPr>
        </p:nvSpPr>
        <p:spPr/>
        <p:txBody>
          <a:bodyPr/>
          <a:lstStyle/>
          <a:p>
            <a:r>
              <a:rPr lang="en-US" dirty="0" smtClean="0"/>
              <a:t>—but growth coming </a:t>
            </a:r>
            <a:r>
              <a:rPr lang="en-US" dirty="0"/>
              <a:t>from Russia, Canada, Brazil, and </a:t>
            </a:r>
            <a:r>
              <a:rPr lang="en-US" dirty="0" smtClean="0"/>
              <a:t>Kazakhstan increases by 24%</a:t>
            </a:r>
            <a:endParaRPr lang="en-US" dirty="0"/>
          </a:p>
        </p:txBody>
      </p:sp>
      <p:sp>
        <p:nvSpPr>
          <p:cNvPr id="3" name="Slide Number Placeholder 2"/>
          <p:cNvSpPr>
            <a:spLocks noGrp="1"/>
          </p:cNvSpPr>
          <p:nvPr>
            <p:ph type="sldNum" sz="quarter" idx="4"/>
          </p:nvPr>
        </p:nvSpPr>
        <p:spPr/>
        <p:txBody>
          <a:bodyPr/>
          <a:lstStyle/>
          <a:p>
            <a:fld id="{2D80C5C9-96E0-47EC-B500-37C5FE284639}" type="slidenum">
              <a:rPr lang="en-US" smtClean="0"/>
              <a:pPr/>
              <a:t>44</a:t>
            </a:fld>
            <a:endParaRPr lang="en-US" dirty="0"/>
          </a:p>
        </p:txBody>
      </p:sp>
      <p:grpSp>
        <p:nvGrpSpPr>
          <p:cNvPr id="30" name="Group 29"/>
          <p:cNvGrpSpPr/>
          <p:nvPr/>
        </p:nvGrpSpPr>
        <p:grpSpPr>
          <a:xfrm>
            <a:off x="206422" y="97597"/>
            <a:ext cx="8745554" cy="547675"/>
            <a:chOff x="206422" y="97597"/>
            <a:chExt cx="8745554" cy="547675"/>
          </a:xfrm>
        </p:grpSpPr>
        <p:pic>
          <p:nvPicPr>
            <p:cNvPr id="16" name="Picture 1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17" name="Content Placeholder 2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pic>
          <p:nvPicPr>
            <p:cNvPr id="19" name="Picture 1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20" name="Picture 1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21" name="Picture 20"/>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53402" y="99552"/>
              <a:ext cx="530352" cy="530352"/>
            </a:xfrm>
            <a:prstGeom prst="rect">
              <a:avLst/>
            </a:prstGeom>
          </p:spPr>
        </p:pic>
        <p:pic>
          <p:nvPicPr>
            <p:cNvPr id="22" name="Picture 2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766552" y="114920"/>
              <a:ext cx="530352" cy="530352"/>
            </a:xfrm>
            <a:prstGeom prst="rect">
              <a:avLst/>
            </a:prstGeom>
          </p:spPr>
        </p:pic>
        <p:pic>
          <p:nvPicPr>
            <p:cNvPr id="23" name="Picture 2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24" name="Picture 23"/>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611046" y="99552"/>
              <a:ext cx="530352" cy="530352"/>
            </a:xfrm>
            <a:prstGeom prst="rect">
              <a:avLst/>
            </a:prstGeom>
          </p:spPr>
        </p:pic>
        <p:pic>
          <p:nvPicPr>
            <p:cNvPr id="25" name="Picture 2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grpSp>
    </p:spTree>
    <p:extLst>
      <p:ext uri="{BB962C8B-B14F-4D97-AF65-F5344CB8AC3E}">
        <p14:creationId xmlns:p14="http://schemas.microsoft.com/office/powerpoint/2010/main" val="264867106"/>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7"/>
          <p:cNvSpPr>
            <a:spLocks noGrp="1"/>
          </p:cNvSpPr>
          <p:nvPr>
            <p:ph type="body" sz="quarter" idx="13"/>
          </p:nvPr>
        </p:nvSpPr>
        <p:spPr/>
        <p:txBody>
          <a:bodyPr/>
          <a:lstStyle/>
          <a:p>
            <a:pPr eaLnBrk="0" hangingPunct="0"/>
            <a:r>
              <a:rPr lang="en-US" b="1" dirty="0">
                <a:solidFill>
                  <a:sysClr val="windowText" lastClr="000000"/>
                </a:solidFill>
                <a:latin typeface="Arial" panose="020B0604020202020204" pitchFamily="34" charset="0"/>
                <a:ea typeface="Times New Roman" charset="0"/>
                <a:cs typeface="Arial" panose="020B0604020202020204" pitchFamily="34" charset="0"/>
              </a:rPr>
              <a:t>Gas-to-liquids plant production</a:t>
            </a:r>
          </a:p>
          <a:p>
            <a:pPr eaLnBrk="0" hangingPunct="0"/>
            <a:r>
              <a:rPr lang="en-US" dirty="0">
                <a:solidFill>
                  <a:sysClr val="windowText" lastClr="000000"/>
                </a:solidFill>
                <a:latin typeface="Arial" panose="020B0604020202020204" pitchFamily="34" charset="0"/>
                <a:ea typeface="Times New Roman" charset="0"/>
                <a:cs typeface="Arial" panose="020B0604020202020204" pitchFamily="34" charset="0"/>
              </a:rPr>
              <a:t>thousand barrels per </a:t>
            </a:r>
            <a:r>
              <a:rPr lang="en-US" dirty="0" smtClean="0">
                <a:solidFill>
                  <a:sysClr val="windowText" lastClr="000000"/>
                </a:solidFill>
                <a:latin typeface="Arial" panose="020B0604020202020204" pitchFamily="34" charset="0"/>
                <a:ea typeface="Times New Roman" charset="0"/>
                <a:cs typeface="Arial" panose="020B0604020202020204" pitchFamily="34" charset="0"/>
              </a:rPr>
              <a:t>day</a:t>
            </a:r>
            <a:endParaRPr lang="en-US" dirty="0">
              <a:solidFill>
                <a:sysClr val="windowText" lastClr="000000"/>
              </a:solidFill>
              <a:latin typeface="Arial" panose="020B0604020202020204" pitchFamily="34" charset="0"/>
              <a:ea typeface="Times New Roman" charset="0"/>
              <a:cs typeface="Arial" panose="020B0604020202020204" pitchFamily="34" charset="0"/>
            </a:endParaRPr>
          </a:p>
        </p:txBody>
      </p:sp>
      <p:sp>
        <p:nvSpPr>
          <p:cNvPr id="6" name="Title 5"/>
          <p:cNvSpPr>
            <a:spLocks noGrp="1"/>
          </p:cNvSpPr>
          <p:nvPr>
            <p:ph type="title"/>
          </p:nvPr>
        </p:nvSpPr>
        <p:spPr/>
        <p:txBody>
          <a:bodyPr/>
          <a:lstStyle/>
          <a:p>
            <a:r>
              <a:rPr lang="en-US" dirty="0"/>
              <a:t>In the Reference case, gas-to-liquids growth is dominated by two large-scale projects— </a:t>
            </a:r>
          </a:p>
        </p:txBody>
      </p:sp>
      <p:sp>
        <p:nvSpPr>
          <p:cNvPr id="3" name="Slide Number Placeholder 2"/>
          <p:cNvSpPr>
            <a:spLocks noGrp="1"/>
          </p:cNvSpPr>
          <p:nvPr>
            <p:ph type="sldNum" sz="quarter" idx="4"/>
          </p:nvPr>
        </p:nvSpPr>
        <p:spPr/>
        <p:txBody>
          <a:bodyPr/>
          <a:lstStyle/>
          <a:p>
            <a:fld id="{2D80C5C9-96E0-47EC-B500-37C5FE284639}" type="slidenum">
              <a:rPr lang="en-US" smtClean="0"/>
              <a:pPr/>
              <a:t>45</a:t>
            </a:fld>
            <a:endParaRPr lang="en-US" dirty="0"/>
          </a:p>
        </p:txBody>
      </p:sp>
      <p:grpSp>
        <p:nvGrpSpPr>
          <p:cNvPr id="30" name="Group 29"/>
          <p:cNvGrpSpPr/>
          <p:nvPr/>
        </p:nvGrpSpPr>
        <p:grpSpPr>
          <a:xfrm>
            <a:off x="206422" y="97597"/>
            <a:ext cx="8745554" cy="547675"/>
            <a:chOff x="206422" y="97597"/>
            <a:chExt cx="8745554" cy="547675"/>
          </a:xfrm>
        </p:grpSpPr>
        <p:pic>
          <p:nvPicPr>
            <p:cNvPr id="16" name="Picture 1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17" name="Content Placeholder 2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pic>
          <p:nvPicPr>
            <p:cNvPr id="19" name="Picture 1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20" name="Picture 1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21" name="Picture 20"/>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53402" y="99552"/>
              <a:ext cx="530352" cy="530352"/>
            </a:xfrm>
            <a:prstGeom prst="rect">
              <a:avLst/>
            </a:prstGeom>
          </p:spPr>
        </p:pic>
        <p:pic>
          <p:nvPicPr>
            <p:cNvPr id="22" name="Picture 2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766552" y="114920"/>
              <a:ext cx="530352" cy="530352"/>
            </a:xfrm>
            <a:prstGeom prst="rect">
              <a:avLst/>
            </a:prstGeom>
          </p:spPr>
        </p:pic>
        <p:pic>
          <p:nvPicPr>
            <p:cNvPr id="23" name="Picture 2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24" name="Picture 23"/>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611046" y="99552"/>
              <a:ext cx="530352" cy="530352"/>
            </a:xfrm>
            <a:prstGeom prst="rect">
              <a:avLst/>
            </a:prstGeom>
          </p:spPr>
        </p:pic>
        <p:pic>
          <p:nvPicPr>
            <p:cNvPr id="25" name="Picture 2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grpSp>
      <p:graphicFrame>
        <p:nvGraphicFramePr>
          <p:cNvPr id="27" name="Chart Placeholder 26"/>
          <p:cNvGraphicFramePr>
            <a:graphicFrameLocks noGrp="1"/>
          </p:cNvGraphicFramePr>
          <p:nvPr>
            <p:ph type="chart" sz="quarter" idx="12"/>
            <p:extLst>
              <p:ext uri="{D42A27DB-BD31-4B8C-83A1-F6EECF244321}">
                <p14:modId xmlns:p14="http://schemas.microsoft.com/office/powerpoint/2010/main" val="81688492"/>
              </p:ext>
            </p:extLst>
          </p:nvPr>
        </p:nvGraphicFramePr>
        <p:xfrm>
          <a:off x="231775" y="2286000"/>
          <a:ext cx="8683625" cy="3486150"/>
        </p:xfrm>
        <a:graphic>
          <a:graphicData uri="http://schemas.openxmlformats.org/drawingml/2006/chart">
            <c:chart xmlns:c="http://schemas.openxmlformats.org/drawingml/2006/chart" xmlns:r="http://schemas.openxmlformats.org/officeDocument/2006/relationships" r:id="rId11"/>
          </a:graphicData>
        </a:graphic>
      </p:graphicFrame>
    </p:spTree>
    <p:extLst>
      <p:ext uri="{BB962C8B-B14F-4D97-AF65-F5344CB8AC3E}">
        <p14:creationId xmlns:p14="http://schemas.microsoft.com/office/powerpoint/2010/main" val="3381621709"/>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quarter" idx="12"/>
          </p:nvPr>
        </p:nvSpPr>
        <p:spPr/>
        <p:txBody>
          <a:bodyPr/>
          <a:lstStyle/>
          <a:p>
            <a:pPr lvl="0"/>
            <a:r>
              <a:rPr lang="en-US" dirty="0" smtClean="0"/>
              <a:t>Gas-to-liquids </a:t>
            </a:r>
            <a:r>
              <a:rPr lang="en-US" dirty="0"/>
              <a:t>(GTL) development is sensitive to product prices and regulatory factors, and small-scale projects may be used as an alternative to flaring natural gas or to capture emissions from landfills.</a:t>
            </a:r>
          </a:p>
          <a:p>
            <a:pPr lvl="0"/>
            <a:r>
              <a:rPr lang="en-US" dirty="0"/>
              <a:t>Two large-scale GTL projects are projected to come online in the Reference case—a new 37,600 b/d GTL facility in Uzbekistan in 2021 and a conversion of a 160,000 b/d coal-to-liquids to GTL plant in South Africa in 2025.</a:t>
            </a:r>
          </a:p>
          <a:p>
            <a:pPr lvl="0"/>
            <a:r>
              <a:rPr lang="en-US" dirty="0"/>
              <a:t>Besides the South Africa and Uzbekistan projects, the remaining growth in GTL output is expected to come from small (capacity </a:t>
            </a:r>
            <a:r>
              <a:rPr lang="en-US" dirty="0" smtClean="0"/>
              <a:t>of 5,000 </a:t>
            </a:r>
            <a:r>
              <a:rPr lang="en-US" dirty="0"/>
              <a:t>b/d or less) facilities.</a:t>
            </a:r>
          </a:p>
          <a:p>
            <a:endParaRPr lang="en-US" dirty="0"/>
          </a:p>
        </p:txBody>
      </p:sp>
      <p:sp>
        <p:nvSpPr>
          <p:cNvPr id="4" name="Title 3"/>
          <p:cNvSpPr>
            <a:spLocks noGrp="1"/>
          </p:cNvSpPr>
          <p:nvPr>
            <p:ph type="title"/>
          </p:nvPr>
        </p:nvSpPr>
        <p:spPr/>
        <p:txBody>
          <a:bodyPr/>
          <a:lstStyle/>
          <a:p>
            <a:r>
              <a:rPr lang="en-US" dirty="0"/>
              <a:t>—located in South Africa and Uzbekistan</a:t>
            </a:r>
          </a:p>
        </p:txBody>
      </p:sp>
      <p:sp>
        <p:nvSpPr>
          <p:cNvPr id="3" name="Slide Number Placeholder 2"/>
          <p:cNvSpPr>
            <a:spLocks noGrp="1"/>
          </p:cNvSpPr>
          <p:nvPr>
            <p:ph type="sldNum" sz="quarter" idx="4"/>
          </p:nvPr>
        </p:nvSpPr>
        <p:spPr/>
        <p:txBody>
          <a:bodyPr/>
          <a:lstStyle/>
          <a:p>
            <a:fld id="{2D80C5C9-96E0-47EC-B500-37C5FE284639}" type="slidenum">
              <a:rPr lang="en-US" smtClean="0"/>
              <a:pPr/>
              <a:t>46</a:t>
            </a:fld>
            <a:endParaRPr lang="en-US" dirty="0"/>
          </a:p>
        </p:txBody>
      </p:sp>
      <p:grpSp>
        <p:nvGrpSpPr>
          <p:cNvPr id="30" name="Group 29"/>
          <p:cNvGrpSpPr/>
          <p:nvPr/>
        </p:nvGrpSpPr>
        <p:grpSpPr>
          <a:xfrm>
            <a:off x="206422" y="97597"/>
            <a:ext cx="8745554" cy="547675"/>
            <a:chOff x="206422" y="97597"/>
            <a:chExt cx="8745554" cy="547675"/>
          </a:xfrm>
        </p:grpSpPr>
        <p:pic>
          <p:nvPicPr>
            <p:cNvPr id="16" name="Picture 1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17" name="Content Placeholder 2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pic>
          <p:nvPicPr>
            <p:cNvPr id="19" name="Picture 1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20" name="Picture 1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21" name="Picture 20"/>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53402" y="99552"/>
              <a:ext cx="530352" cy="530352"/>
            </a:xfrm>
            <a:prstGeom prst="rect">
              <a:avLst/>
            </a:prstGeom>
          </p:spPr>
        </p:pic>
        <p:pic>
          <p:nvPicPr>
            <p:cNvPr id="22" name="Picture 2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766552" y="114920"/>
              <a:ext cx="530352" cy="530352"/>
            </a:xfrm>
            <a:prstGeom prst="rect">
              <a:avLst/>
            </a:prstGeom>
          </p:spPr>
        </p:pic>
        <p:pic>
          <p:nvPicPr>
            <p:cNvPr id="23" name="Picture 2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24" name="Picture 23"/>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611046" y="99552"/>
              <a:ext cx="530352" cy="530352"/>
            </a:xfrm>
            <a:prstGeom prst="rect">
              <a:avLst/>
            </a:prstGeom>
          </p:spPr>
        </p:pic>
        <p:pic>
          <p:nvPicPr>
            <p:cNvPr id="25" name="Picture 2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grpSp>
    </p:spTree>
    <p:extLst>
      <p:ext uri="{BB962C8B-B14F-4D97-AF65-F5344CB8AC3E}">
        <p14:creationId xmlns:p14="http://schemas.microsoft.com/office/powerpoint/2010/main" val="1684536463"/>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Natural gas</a:t>
            </a:r>
            <a:endParaRPr lang="en-US" dirty="0"/>
          </a:p>
        </p:txBody>
      </p:sp>
      <p:sp>
        <p:nvSpPr>
          <p:cNvPr id="11" name="Text Placeholder 10"/>
          <p:cNvSpPr>
            <a:spLocks noGrp="1"/>
          </p:cNvSpPr>
          <p:nvPr>
            <p:ph type="body" sz="quarter" idx="13"/>
          </p:nvPr>
        </p:nvSpPr>
        <p:spPr/>
        <p:txBody>
          <a:bodyPr/>
          <a:lstStyle/>
          <a:p>
            <a:endParaRPr lang="en-US"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6233" y="1379995"/>
            <a:ext cx="1709928" cy="1709928"/>
          </a:xfrm>
          <a:prstGeom prst="rect">
            <a:avLst/>
          </a:prstGeom>
        </p:spPr>
      </p:pic>
    </p:spTree>
    <p:extLst>
      <p:ext uri="{BB962C8B-B14F-4D97-AF65-F5344CB8AC3E}">
        <p14:creationId xmlns:p14="http://schemas.microsoft.com/office/powerpoint/2010/main" val="4200529831"/>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Text Placeholder 2"/>
          <p:cNvSpPr>
            <a:spLocks noGrp="1"/>
          </p:cNvSpPr>
          <p:nvPr>
            <p:ph type="body" sz="quarter" idx="13"/>
          </p:nvPr>
        </p:nvSpPr>
        <p:spPr/>
        <p:txBody>
          <a:bodyPr/>
          <a:lstStyle/>
          <a:p>
            <a:endParaRPr lang="en-US"/>
          </a:p>
        </p:txBody>
      </p:sp>
    </p:spTree>
    <p:extLst>
      <p:ext uri="{BB962C8B-B14F-4D97-AF65-F5344CB8AC3E}">
        <p14:creationId xmlns:p14="http://schemas.microsoft.com/office/powerpoint/2010/main" val="1504701751"/>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4"/>
          </p:nvPr>
        </p:nvSpPr>
        <p:spPr>
          <a:xfrm>
            <a:off x="8686800" y="6016752"/>
            <a:ext cx="384048" cy="365125"/>
          </a:xfrm>
        </p:spPr>
        <p:txBody>
          <a:bodyPr/>
          <a:lstStyle/>
          <a:p>
            <a:fld id="{2D80C5C9-96E0-47EC-B500-37C5FE284639}" type="slidenum">
              <a:rPr lang="en-US" smtClean="0"/>
              <a:pPr/>
              <a:t>49</a:t>
            </a:fld>
            <a:endParaRPr lang="en-US" dirty="0"/>
          </a:p>
        </p:txBody>
      </p:sp>
      <p:sp>
        <p:nvSpPr>
          <p:cNvPr id="4" name="Title 3"/>
          <p:cNvSpPr>
            <a:spLocks noGrp="1"/>
          </p:cNvSpPr>
          <p:nvPr>
            <p:ph type="title"/>
          </p:nvPr>
        </p:nvSpPr>
        <p:spPr/>
        <p:txBody>
          <a:bodyPr/>
          <a:lstStyle/>
          <a:p>
            <a:r>
              <a:rPr lang="en-US" dirty="0"/>
              <a:t>World natural gas consumption increases by </a:t>
            </a:r>
            <a:r>
              <a:rPr lang="en-US" dirty="0" smtClean="0"/>
              <a:t>43% </a:t>
            </a:r>
            <a:r>
              <a:rPr lang="en-US" dirty="0"/>
              <a:t>from 2015 to 2040 in the Reference </a:t>
            </a:r>
            <a:r>
              <a:rPr lang="en-US" dirty="0" smtClean="0"/>
              <a:t>case—</a:t>
            </a:r>
            <a:endParaRPr lang="en-US" dirty="0"/>
          </a:p>
        </p:txBody>
      </p:sp>
      <p:grpSp>
        <p:nvGrpSpPr>
          <p:cNvPr id="28" name="Group 27"/>
          <p:cNvGrpSpPr/>
          <p:nvPr/>
        </p:nvGrpSpPr>
        <p:grpSpPr>
          <a:xfrm>
            <a:off x="206422" y="97597"/>
            <a:ext cx="8745554" cy="547675"/>
            <a:chOff x="206422" y="97597"/>
            <a:chExt cx="8745554" cy="547675"/>
          </a:xfrm>
        </p:grpSpPr>
        <p:pic>
          <p:nvPicPr>
            <p:cNvPr id="17" name="Picture 1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19" name="Picture 1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06268" y="99552"/>
              <a:ext cx="530352" cy="530352"/>
            </a:xfrm>
            <a:prstGeom prst="rect">
              <a:avLst/>
            </a:prstGeom>
          </p:spPr>
        </p:pic>
        <p:pic>
          <p:nvPicPr>
            <p:cNvPr id="21" name="Picture 2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22" name="Picture 2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3402" y="99552"/>
              <a:ext cx="530352" cy="530352"/>
            </a:xfrm>
            <a:prstGeom prst="rect">
              <a:avLst/>
            </a:prstGeom>
          </p:spPr>
        </p:pic>
        <p:pic>
          <p:nvPicPr>
            <p:cNvPr id="23" name="Picture 2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6552" y="114920"/>
              <a:ext cx="530352" cy="530352"/>
            </a:xfrm>
            <a:prstGeom prst="rect">
              <a:avLst/>
            </a:prstGeom>
          </p:spPr>
        </p:pic>
        <p:pic>
          <p:nvPicPr>
            <p:cNvPr id="24" name="Picture 2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25" name="Picture 2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611046" y="99552"/>
              <a:ext cx="530352" cy="530352"/>
            </a:xfrm>
            <a:prstGeom prst="rect">
              <a:avLst/>
            </a:prstGeom>
          </p:spPr>
        </p:pic>
        <p:pic>
          <p:nvPicPr>
            <p:cNvPr id="26" name="Picture 2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27" name="Content Placeholder 28"/>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grpSp>
      <p:graphicFrame>
        <p:nvGraphicFramePr>
          <p:cNvPr id="15" name="Content Placeholder 14"/>
          <p:cNvGraphicFramePr>
            <a:graphicFrameLocks noGrp="1"/>
          </p:cNvGraphicFramePr>
          <p:nvPr>
            <p:ph sz="quarter" idx="12"/>
            <p:extLst>
              <p:ext uri="{D42A27DB-BD31-4B8C-83A1-F6EECF244321}">
                <p14:modId xmlns:p14="http://schemas.microsoft.com/office/powerpoint/2010/main" val="3701378456"/>
              </p:ext>
            </p:extLst>
          </p:nvPr>
        </p:nvGraphicFramePr>
        <p:xfrm>
          <a:off x="238125" y="2247900"/>
          <a:ext cx="8693150" cy="3543300"/>
        </p:xfrm>
        <a:graphic>
          <a:graphicData uri="http://schemas.openxmlformats.org/drawingml/2006/chart">
            <c:chart xmlns:c="http://schemas.openxmlformats.org/drawingml/2006/chart" xmlns:r="http://schemas.openxmlformats.org/officeDocument/2006/relationships" r:id="rId11"/>
          </a:graphicData>
        </a:graphic>
      </p:graphicFrame>
      <p:sp>
        <p:nvSpPr>
          <p:cNvPr id="2" name="Rectangle 1"/>
          <p:cNvSpPr/>
          <p:nvPr/>
        </p:nvSpPr>
        <p:spPr>
          <a:xfrm>
            <a:off x="231819" y="1662119"/>
            <a:ext cx="4572000" cy="523220"/>
          </a:xfrm>
          <a:prstGeom prst="rect">
            <a:avLst/>
          </a:prstGeom>
        </p:spPr>
        <p:txBody>
          <a:bodyPr>
            <a:spAutoFit/>
          </a:bodyPr>
          <a:lstStyle/>
          <a:p>
            <a:pPr>
              <a:defRPr sz="1000" b="0" i="0" u="none" strike="noStrike" kern="1200" spc="0" baseline="0">
                <a:solidFill>
                  <a:sysClr val="windowText" lastClr="000000"/>
                </a:solidFill>
                <a:latin typeface="+mn-lt"/>
                <a:ea typeface="+mn-ea"/>
                <a:cs typeface="+mn-cs"/>
              </a:defRPr>
            </a:pPr>
            <a:r>
              <a:rPr lang="en-US" sz="1400" b="1" dirty="0">
                <a:solidFill>
                  <a:sysClr val="windowText" lastClr="000000"/>
                </a:solidFill>
              </a:rPr>
              <a:t>World natural gas consumption</a:t>
            </a:r>
          </a:p>
          <a:p>
            <a:pPr>
              <a:defRPr sz="1000" b="0" i="0" u="none" strike="noStrike" kern="1200" spc="0" baseline="0">
                <a:solidFill>
                  <a:sysClr val="windowText" lastClr="000000"/>
                </a:solidFill>
                <a:latin typeface="+mn-lt"/>
                <a:ea typeface="+mn-ea"/>
                <a:cs typeface="+mn-cs"/>
              </a:defRPr>
            </a:pPr>
            <a:r>
              <a:rPr lang="en-US" sz="1400" dirty="0">
                <a:solidFill>
                  <a:sysClr val="windowText" lastClr="000000"/>
                </a:solidFill>
              </a:rPr>
              <a:t>quadrillion Btu</a:t>
            </a:r>
          </a:p>
        </p:txBody>
      </p:sp>
      <p:sp>
        <p:nvSpPr>
          <p:cNvPr id="16" name="TextBox 1"/>
          <p:cNvSpPr txBox="1"/>
          <p:nvPr/>
        </p:nvSpPr>
        <p:spPr bwMode="auto">
          <a:xfrm>
            <a:off x="4473280" y="2149467"/>
            <a:ext cx="558448" cy="196866"/>
          </a:xfrm>
          <a:prstGeom prst="rect">
            <a:avLst/>
          </a:prstGeom>
          <a:noFill/>
          <a:ln w="9525">
            <a:noFill/>
            <a:miter lim="800000"/>
            <a:headEnd/>
            <a:tailEnd/>
          </a:ln>
        </p:spPr>
        <p:txBody>
          <a:bodyPr wrap="square" lIns="0" tIns="0" rIns="0" rtlCol="0">
            <a:prstTxWarp prst="textNoShape">
              <a:avLst/>
            </a:prstTxWarp>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eaLnBrk="0" hangingPunct="0"/>
            <a:r>
              <a:rPr lang="en-US" sz="1400" b="1" i="0" dirty="0" smtClean="0">
                <a:latin typeface="+mn-lt"/>
                <a:ea typeface="Times New Roman" charset="0"/>
                <a:cs typeface="Times New Roman" charset="0"/>
              </a:rPr>
              <a:t>2015</a:t>
            </a:r>
          </a:p>
        </p:txBody>
      </p:sp>
    </p:spTree>
    <p:extLst>
      <p:ext uri="{BB962C8B-B14F-4D97-AF65-F5344CB8AC3E}">
        <p14:creationId xmlns:p14="http://schemas.microsoft.com/office/powerpoint/2010/main" val="1560444783"/>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4"/>
          </p:nvPr>
        </p:nvSpPr>
        <p:spPr>
          <a:xfrm>
            <a:off x="8686800" y="6016752"/>
            <a:ext cx="384048" cy="365125"/>
          </a:xfrm>
        </p:spPr>
        <p:txBody>
          <a:bodyPr/>
          <a:lstStyle/>
          <a:p>
            <a:fld id="{2D80C5C9-96E0-47EC-B500-37C5FE284639}" type="slidenum">
              <a:rPr lang="en-US" smtClean="0"/>
              <a:pPr/>
              <a:t>50</a:t>
            </a:fld>
            <a:endParaRPr lang="en-US" dirty="0"/>
          </a:p>
        </p:txBody>
      </p:sp>
      <p:sp>
        <p:nvSpPr>
          <p:cNvPr id="4" name="Title 3"/>
          <p:cNvSpPr>
            <a:spLocks noGrp="1"/>
          </p:cNvSpPr>
          <p:nvPr>
            <p:ph type="title"/>
          </p:nvPr>
        </p:nvSpPr>
        <p:spPr/>
        <p:txBody>
          <a:bodyPr/>
          <a:lstStyle/>
          <a:p>
            <a:r>
              <a:rPr lang="en-US" dirty="0"/>
              <a:t>—largely because of growth in non-OECD countries </a:t>
            </a:r>
          </a:p>
        </p:txBody>
      </p:sp>
      <p:sp>
        <p:nvSpPr>
          <p:cNvPr id="2" name="Content Placeholder 1"/>
          <p:cNvSpPr>
            <a:spLocks noGrp="1"/>
          </p:cNvSpPr>
          <p:nvPr>
            <p:ph sz="quarter" idx="12"/>
          </p:nvPr>
        </p:nvSpPr>
        <p:spPr/>
        <p:txBody>
          <a:bodyPr/>
          <a:lstStyle/>
          <a:p>
            <a:pPr lvl="0"/>
            <a:r>
              <a:rPr lang="en-US" dirty="0"/>
              <a:t>Natural gas consumption grows </a:t>
            </a:r>
            <a:r>
              <a:rPr lang="en-US" dirty="0" smtClean="0"/>
              <a:t>in both the OECD and non-OECD </a:t>
            </a:r>
            <a:r>
              <a:rPr lang="en-US" dirty="0"/>
              <a:t>from 2015 to 2040, but growth is greatest in non-OECD countries </a:t>
            </a:r>
            <a:r>
              <a:rPr lang="en-US" dirty="0" smtClean="0"/>
              <a:t>which have </a:t>
            </a:r>
            <a:r>
              <a:rPr lang="en-US" dirty="0"/>
              <a:t>expanding industrial sectors and electricity demand. </a:t>
            </a:r>
          </a:p>
          <a:p>
            <a:pPr lvl="0"/>
            <a:r>
              <a:rPr lang="en-US" dirty="0"/>
              <a:t>Consumption in non-OECD countries is projected to grow an average of 1.9%/year from 2015 to 2040 in contrast to 0.9%/year in OECD countries.  </a:t>
            </a:r>
          </a:p>
          <a:p>
            <a:pPr lvl="0"/>
            <a:r>
              <a:rPr lang="en-US" dirty="0"/>
              <a:t>The share of world natural gas consumption in non-OECD countries increases from 53% in 2015 to 59% in 2040.</a:t>
            </a:r>
          </a:p>
          <a:p>
            <a:pPr marL="0" indent="0">
              <a:buNone/>
            </a:pPr>
            <a:endParaRPr lang="en-US" dirty="0"/>
          </a:p>
        </p:txBody>
      </p:sp>
      <p:grpSp>
        <p:nvGrpSpPr>
          <p:cNvPr id="28" name="Group 27"/>
          <p:cNvGrpSpPr/>
          <p:nvPr/>
        </p:nvGrpSpPr>
        <p:grpSpPr>
          <a:xfrm>
            <a:off x="206422" y="97597"/>
            <a:ext cx="8745554" cy="547675"/>
            <a:chOff x="206422" y="97597"/>
            <a:chExt cx="8745554" cy="547675"/>
          </a:xfrm>
        </p:grpSpPr>
        <p:pic>
          <p:nvPicPr>
            <p:cNvPr id="17" name="Picture 1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19" name="Picture 1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06268" y="99552"/>
              <a:ext cx="530352" cy="530352"/>
            </a:xfrm>
            <a:prstGeom prst="rect">
              <a:avLst/>
            </a:prstGeom>
          </p:spPr>
        </p:pic>
        <p:pic>
          <p:nvPicPr>
            <p:cNvPr id="21" name="Picture 2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22" name="Picture 2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3402" y="99552"/>
              <a:ext cx="530352" cy="530352"/>
            </a:xfrm>
            <a:prstGeom prst="rect">
              <a:avLst/>
            </a:prstGeom>
          </p:spPr>
        </p:pic>
        <p:pic>
          <p:nvPicPr>
            <p:cNvPr id="23" name="Picture 2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6552" y="114920"/>
              <a:ext cx="530352" cy="530352"/>
            </a:xfrm>
            <a:prstGeom prst="rect">
              <a:avLst/>
            </a:prstGeom>
          </p:spPr>
        </p:pic>
        <p:pic>
          <p:nvPicPr>
            <p:cNvPr id="24" name="Picture 2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25" name="Picture 2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611046" y="99552"/>
              <a:ext cx="530352" cy="530352"/>
            </a:xfrm>
            <a:prstGeom prst="rect">
              <a:avLst/>
            </a:prstGeom>
          </p:spPr>
        </p:pic>
        <p:pic>
          <p:nvPicPr>
            <p:cNvPr id="26" name="Picture 2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27" name="Content Placeholder 28"/>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grpSp>
    </p:spTree>
    <p:extLst>
      <p:ext uri="{BB962C8B-B14F-4D97-AF65-F5344CB8AC3E}">
        <p14:creationId xmlns:p14="http://schemas.microsoft.com/office/powerpoint/2010/main" val="2756190424"/>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4"/>
          </p:nvPr>
        </p:nvSpPr>
        <p:spPr>
          <a:xfrm>
            <a:off x="8686800" y="6016752"/>
            <a:ext cx="384048" cy="365125"/>
          </a:xfrm>
        </p:spPr>
        <p:txBody>
          <a:bodyPr/>
          <a:lstStyle/>
          <a:p>
            <a:fld id="{2D80C5C9-96E0-47EC-B500-37C5FE284639}" type="slidenum">
              <a:rPr lang="en-US" smtClean="0"/>
              <a:pPr/>
              <a:t>51</a:t>
            </a:fld>
            <a:endParaRPr lang="en-US" dirty="0"/>
          </a:p>
        </p:txBody>
      </p:sp>
      <p:sp>
        <p:nvSpPr>
          <p:cNvPr id="4" name="Title 3"/>
          <p:cNvSpPr>
            <a:spLocks noGrp="1"/>
          </p:cNvSpPr>
          <p:nvPr>
            <p:ph type="title"/>
          </p:nvPr>
        </p:nvSpPr>
        <p:spPr/>
        <p:txBody>
          <a:bodyPr/>
          <a:lstStyle/>
          <a:p>
            <a:r>
              <a:rPr lang="en-US" dirty="0"/>
              <a:t>Reference case natural gas consumption increases in all sectors— </a:t>
            </a:r>
          </a:p>
        </p:txBody>
      </p:sp>
      <p:grpSp>
        <p:nvGrpSpPr>
          <p:cNvPr id="28" name="Group 27"/>
          <p:cNvGrpSpPr/>
          <p:nvPr/>
        </p:nvGrpSpPr>
        <p:grpSpPr>
          <a:xfrm>
            <a:off x="206422" y="97597"/>
            <a:ext cx="8745554" cy="547675"/>
            <a:chOff x="206422" y="97597"/>
            <a:chExt cx="8745554" cy="547675"/>
          </a:xfrm>
        </p:grpSpPr>
        <p:pic>
          <p:nvPicPr>
            <p:cNvPr id="17" name="Picture 1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19" name="Picture 1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06268" y="99552"/>
              <a:ext cx="530352" cy="530352"/>
            </a:xfrm>
            <a:prstGeom prst="rect">
              <a:avLst/>
            </a:prstGeom>
          </p:spPr>
        </p:pic>
        <p:pic>
          <p:nvPicPr>
            <p:cNvPr id="21" name="Picture 2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22" name="Picture 2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3402" y="99552"/>
              <a:ext cx="530352" cy="530352"/>
            </a:xfrm>
            <a:prstGeom prst="rect">
              <a:avLst/>
            </a:prstGeom>
          </p:spPr>
        </p:pic>
        <p:pic>
          <p:nvPicPr>
            <p:cNvPr id="23" name="Picture 2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6552" y="114920"/>
              <a:ext cx="530352" cy="530352"/>
            </a:xfrm>
            <a:prstGeom prst="rect">
              <a:avLst/>
            </a:prstGeom>
          </p:spPr>
        </p:pic>
        <p:pic>
          <p:nvPicPr>
            <p:cNvPr id="24" name="Picture 2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25" name="Picture 2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611046" y="99552"/>
              <a:ext cx="530352" cy="530352"/>
            </a:xfrm>
            <a:prstGeom prst="rect">
              <a:avLst/>
            </a:prstGeom>
          </p:spPr>
        </p:pic>
        <p:pic>
          <p:nvPicPr>
            <p:cNvPr id="26" name="Picture 2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27" name="Content Placeholder 28"/>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grpSp>
      <p:graphicFrame>
        <p:nvGraphicFramePr>
          <p:cNvPr id="15" name="Content Placeholder 14"/>
          <p:cNvGraphicFramePr>
            <a:graphicFrameLocks noGrp="1"/>
          </p:cNvGraphicFramePr>
          <p:nvPr>
            <p:ph sz="quarter" idx="12"/>
            <p:extLst>
              <p:ext uri="{D42A27DB-BD31-4B8C-83A1-F6EECF244321}">
                <p14:modId xmlns:p14="http://schemas.microsoft.com/office/powerpoint/2010/main" val="1892458909"/>
              </p:ext>
            </p:extLst>
          </p:nvPr>
        </p:nvGraphicFramePr>
        <p:xfrm>
          <a:off x="238125" y="2228851"/>
          <a:ext cx="8693150" cy="3495674"/>
        </p:xfrm>
        <a:graphic>
          <a:graphicData uri="http://schemas.openxmlformats.org/drawingml/2006/chart">
            <c:chart xmlns:c="http://schemas.openxmlformats.org/drawingml/2006/chart" xmlns:r="http://schemas.openxmlformats.org/officeDocument/2006/relationships" r:id="rId11"/>
          </a:graphicData>
        </a:graphic>
      </p:graphicFrame>
      <p:sp>
        <p:nvSpPr>
          <p:cNvPr id="2" name="Rectangle 1"/>
          <p:cNvSpPr/>
          <p:nvPr/>
        </p:nvSpPr>
        <p:spPr>
          <a:xfrm>
            <a:off x="231819" y="1631620"/>
            <a:ext cx="4572000" cy="523220"/>
          </a:xfrm>
          <a:prstGeom prst="rect">
            <a:avLst/>
          </a:prstGeom>
        </p:spPr>
        <p:txBody>
          <a:bodyPr>
            <a:spAutoFit/>
          </a:bodyPr>
          <a:lstStyle/>
          <a:p>
            <a:pPr>
              <a:defRPr sz="1000" b="0" i="0" u="none" strike="noStrike" kern="1200" spc="0" baseline="0">
                <a:solidFill>
                  <a:srgbClr val="000000">
                    <a:lumMod val="65000"/>
                    <a:lumOff val="35000"/>
                  </a:srgbClr>
                </a:solidFill>
                <a:latin typeface="+mn-lt"/>
                <a:ea typeface="+mn-ea"/>
                <a:cs typeface="+mn-cs"/>
              </a:defRPr>
            </a:pPr>
            <a:r>
              <a:rPr lang="en-US" sz="1400" b="1" dirty="0">
                <a:solidFill>
                  <a:sysClr val="windowText" lastClr="000000"/>
                </a:solidFill>
              </a:rPr>
              <a:t>Natural gas consumption by sector</a:t>
            </a:r>
          </a:p>
          <a:p>
            <a:pPr>
              <a:defRPr sz="1000" b="0" i="0" u="none" strike="noStrike" kern="1200" spc="0" baseline="0">
                <a:solidFill>
                  <a:srgbClr val="000000">
                    <a:lumMod val="65000"/>
                    <a:lumOff val="35000"/>
                  </a:srgbClr>
                </a:solidFill>
                <a:latin typeface="+mn-lt"/>
                <a:ea typeface="+mn-ea"/>
                <a:cs typeface="+mn-cs"/>
              </a:defRPr>
            </a:pPr>
            <a:r>
              <a:rPr lang="en-US" sz="1400" dirty="0">
                <a:solidFill>
                  <a:sysClr val="windowText" lastClr="000000"/>
                </a:solidFill>
              </a:rPr>
              <a:t>quadrillion Btu</a:t>
            </a:r>
          </a:p>
        </p:txBody>
      </p:sp>
    </p:spTree>
    <p:extLst>
      <p:ext uri="{BB962C8B-B14F-4D97-AF65-F5344CB8AC3E}">
        <p14:creationId xmlns:p14="http://schemas.microsoft.com/office/powerpoint/2010/main" val="842066628"/>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4"/>
          </p:nvPr>
        </p:nvSpPr>
        <p:spPr>
          <a:xfrm>
            <a:off x="8686800" y="6016752"/>
            <a:ext cx="384048" cy="365125"/>
          </a:xfrm>
        </p:spPr>
        <p:txBody>
          <a:bodyPr/>
          <a:lstStyle/>
          <a:p>
            <a:fld id="{2D80C5C9-96E0-47EC-B500-37C5FE284639}" type="slidenum">
              <a:rPr lang="en-US" smtClean="0"/>
              <a:pPr/>
              <a:t>52</a:t>
            </a:fld>
            <a:endParaRPr lang="en-US" dirty="0"/>
          </a:p>
        </p:txBody>
      </p:sp>
      <p:sp>
        <p:nvSpPr>
          <p:cNvPr id="4" name="Title 3"/>
          <p:cNvSpPr>
            <a:spLocks noGrp="1"/>
          </p:cNvSpPr>
          <p:nvPr>
            <p:ph type="title"/>
          </p:nvPr>
        </p:nvSpPr>
        <p:spPr/>
        <p:txBody>
          <a:bodyPr/>
          <a:lstStyle/>
          <a:p>
            <a:r>
              <a:rPr lang="en-US" dirty="0"/>
              <a:t>—with the electric power and industrial sectors accounting for nearly 75% of the increase between 2015 and 2040</a:t>
            </a:r>
          </a:p>
        </p:txBody>
      </p:sp>
      <p:sp>
        <p:nvSpPr>
          <p:cNvPr id="2" name="Content Placeholder 1"/>
          <p:cNvSpPr>
            <a:spLocks noGrp="1"/>
          </p:cNvSpPr>
          <p:nvPr>
            <p:ph sz="quarter" idx="12"/>
          </p:nvPr>
        </p:nvSpPr>
        <p:spPr/>
        <p:txBody>
          <a:bodyPr/>
          <a:lstStyle/>
          <a:p>
            <a:pPr lvl="0"/>
            <a:r>
              <a:rPr lang="en-US" dirty="0"/>
              <a:t>Natural gas continues to be an attractive fuel for the electric power and industrial sectors in many countries. These two uses account for nearly 75% of the projected increase in total consumption between 2015 and 2040.</a:t>
            </a:r>
          </a:p>
          <a:p>
            <a:pPr lvl="0"/>
            <a:r>
              <a:rPr lang="en-US" dirty="0"/>
              <a:t>Natural </a:t>
            </a:r>
            <a:r>
              <a:rPr lang="en-US" dirty="0" smtClean="0"/>
              <a:t>gas-fired generation is </a:t>
            </a:r>
            <a:r>
              <a:rPr lang="en-US" dirty="0"/>
              <a:t>attractive for new </a:t>
            </a:r>
            <a:r>
              <a:rPr lang="en-US" dirty="0" smtClean="0"/>
              <a:t>power plants </a:t>
            </a:r>
            <a:r>
              <a:rPr lang="en-US" dirty="0"/>
              <a:t>because of low capital costs, favorable heat rates, and relatively low fuel cost. </a:t>
            </a:r>
          </a:p>
          <a:p>
            <a:pPr lvl="0"/>
            <a:r>
              <a:rPr lang="en-US" dirty="0"/>
              <a:t>Natural gas-intensive industries, such as chemicals, refining, and primary metals, expand over the period of 2015–40—particularly in non-OECD countries—driving industrial demand.</a:t>
            </a:r>
          </a:p>
          <a:p>
            <a:pPr lvl="0"/>
            <a:r>
              <a:rPr lang="en-US" dirty="0"/>
              <a:t>The International Convention for the Prevention of Pollution from Ships (MARPOL) Annex VI, which limits the sulfur content of marine fuels, and the growing spread between oil and natural gas prices are projected to lead to a greater use of liquefied natural gas (LNG) as a bunkering fuel towards the end of the projection.</a:t>
            </a:r>
          </a:p>
          <a:p>
            <a:endParaRPr lang="en-US" dirty="0"/>
          </a:p>
        </p:txBody>
      </p:sp>
      <p:grpSp>
        <p:nvGrpSpPr>
          <p:cNvPr id="28" name="Group 27"/>
          <p:cNvGrpSpPr/>
          <p:nvPr/>
        </p:nvGrpSpPr>
        <p:grpSpPr>
          <a:xfrm>
            <a:off x="206422" y="97597"/>
            <a:ext cx="8745554" cy="547675"/>
            <a:chOff x="206422" y="97597"/>
            <a:chExt cx="8745554" cy="547675"/>
          </a:xfrm>
        </p:grpSpPr>
        <p:pic>
          <p:nvPicPr>
            <p:cNvPr id="17" name="Picture 1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19" name="Picture 1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06268" y="99552"/>
              <a:ext cx="530352" cy="530352"/>
            </a:xfrm>
            <a:prstGeom prst="rect">
              <a:avLst/>
            </a:prstGeom>
          </p:spPr>
        </p:pic>
        <p:pic>
          <p:nvPicPr>
            <p:cNvPr id="21" name="Picture 2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22" name="Picture 2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3402" y="99552"/>
              <a:ext cx="530352" cy="530352"/>
            </a:xfrm>
            <a:prstGeom prst="rect">
              <a:avLst/>
            </a:prstGeom>
          </p:spPr>
        </p:pic>
        <p:pic>
          <p:nvPicPr>
            <p:cNvPr id="23" name="Picture 2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6552" y="114920"/>
              <a:ext cx="530352" cy="530352"/>
            </a:xfrm>
            <a:prstGeom prst="rect">
              <a:avLst/>
            </a:prstGeom>
          </p:spPr>
        </p:pic>
        <p:pic>
          <p:nvPicPr>
            <p:cNvPr id="24" name="Picture 2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25" name="Picture 2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611046" y="99552"/>
              <a:ext cx="530352" cy="530352"/>
            </a:xfrm>
            <a:prstGeom prst="rect">
              <a:avLst/>
            </a:prstGeom>
          </p:spPr>
        </p:pic>
        <p:pic>
          <p:nvPicPr>
            <p:cNvPr id="26" name="Picture 2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27" name="Content Placeholder 28"/>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grpSp>
    </p:spTree>
    <p:extLst>
      <p:ext uri="{BB962C8B-B14F-4D97-AF65-F5344CB8AC3E}">
        <p14:creationId xmlns:p14="http://schemas.microsoft.com/office/powerpoint/2010/main" val="3877559416"/>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4"/>
          </p:nvPr>
        </p:nvSpPr>
        <p:spPr>
          <a:xfrm>
            <a:off x="8686800" y="6016752"/>
            <a:ext cx="384048" cy="365125"/>
          </a:xfrm>
        </p:spPr>
        <p:txBody>
          <a:bodyPr/>
          <a:lstStyle/>
          <a:p>
            <a:fld id="{2D80C5C9-96E0-47EC-B500-37C5FE284639}" type="slidenum">
              <a:rPr lang="en-US" smtClean="0"/>
              <a:pPr/>
              <a:t>53</a:t>
            </a:fld>
            <a:endParaRPr lang="en-US" dirty="0"/>
          </a:p>
        </p:txBody>
      </p:sp>
      <p:sp>
        <p:nvSpPr>
          <p:cNvPr id="4" name="Title 3"/>
          <p:cNvSpPr>
            <a:spLocks noGrp="1"/>
          </p:cNvSpPr>
          <p:nvPr>
            <p:ph type="title"/>
          </p:nvPr>
        </p:nvSpPr>
        <p:spPr/>
        <p:txBody>
          <a:bodyPr/>
          <a:lstStyle/>
          <a:p>
            <a:r>
              <a:rPr lang="en-US" dirty="0"/>
              <a:t>The largest increases in Reference case natural gas production occur in the Middle East, United States, and China—</a:t>
            </a:r>
          </a:p>
        </p:txBody>
      </p:sp>
      <p:grpSp>
        <p:nvGrpSpPr>
          <p:cNvPr id="28" name="Group 27"/>
          <p:cNvGrpSpPr/>
          <p:nvPr/>
        </p:nvGrpSpPr>
        <p:grpSpPr>
          <a:xfrm>
            <a:off x="206422" y="97597"/>
            <a:ext cx="8745554" cy="547675"/>
            <a:chOff x="206422" y="97597"/>
            <a:chExt cx="8745554" cy="547675"/>
          </a:xfrm>
        </p:grpSpPr>
        <p:pic>
          <p:nvPicPr>
            <p:cNvPr id="17" name="Picture 1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19" name="Picture 1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06268" y="99552"/>
              <a:ext cx="530352" cy="530352"/>
            </a:xfrm>
            <a:prstGeom prst="rect">
              <a:avLst/>
            </a:prstGeom>
          </p:spPr>
        </p:pic>
        <p:pic>
          <p:nvPicPr>
            <p:cNvPr id="21" name="Picture 2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22" name="Picture 2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3402" y="99552"/>
              <a:ext cx="530352" cy="530352"/>
            </a:xfrm>
            <a:prstGeom prst="rect">
              <a:avLst/>
            </a:prstGeom>
          </p:spPr>
        </p:pic>
        <p:pic>
          <p:nvPicPr>
            <p:cNvPr id="23" name="Picture 2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6552" y="114920"/>
              <a:ext cx="530352" cy="530352"/>
            </a:xfrm>
            <a:prstGeom prst="rect">
              <a:avLst/>
            </a:prstGeom>
          </p:spPr>
        </p:pic>
        <p:pic>
          <p:nvPicPr>
            <p:cNvPr id="24" name="Picture 2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25" name="Picture 2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611046" y="99552"/>
              <a:ext cx="530352" cy="530352"/>
            </a:xfrm>
            <a:prstGeom prst="rect">
              <a:avLst/>
            </a:prstGeom>
          </p:spPr>
        </p:pic>
        <p:pic>
          <p:nvPicPr>
            <p:cNvPr id="26" name="Picture 2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27" name="Content Placeholder 28"/>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grpSp>
      <p:graphicFrame>
        <p:nvGraphicFramePr>
          <p:cNvPr id="15" name="Content Placeholder 14"/>
          <p:cNvGraphicFramePr>
            <a:graphicFrameLocks noGrp="1"/>
          </p:cNvGraphicFramePr>
          <p:nvPr>
            <p:ph sz="quarter" idx="12"/>
            <p:extLst>
              <p:ext uri="{D42A27DB-BD31-4B8C-83A1-F6EECF244321}">
                <p14:modId xmlns:p14="http://schemas.microsoft.com/office/powerpoint/2010/main" val="1322244277"/>
              </p:ext>
            </p:extLst>
          </p:nvPr>
        </p:nvGraphicFramePr>
        <p:xfrm>
          <a:off x="238125" y="2181224"/>
          <a:ext cx="8693150" cy="3609975"/>
        </p:xfrm>
        <a:graphic>
          <a:graphicData uri="http://schemas.openxmlformats.org/drawingml/2006/chart">
            <c:chart xmlns:c="http://schemas.openxmlformats.org/drawingml/2006/chart" xmlns:r="http://schemas.openxmlformats.org/officeDocument/2006/relationships" r:id="rId11"/>
          </a:graphicData>
        </a:graphic>
      </p:graphicFrame>
      <p:sp>
        <p:nvSpPr>
          <p:cNvPr id="2" name="Rectangle 1"/>
          <p:cNvSpPr/>
          <p:nvPr/>
        </p:nvSpPr>
        <p:spPr>
          <a:xfrm>
            <a:off x="206422" y="1706367"/>
            <a:ext cx="4572000" cy="523220"/>
          </a:xfrm>
          <a:prstGeom prst="rect">
            <a:avLst/>
          </a:prstGeom>
        </p:spPr>
        <p:txBody>
          <a:bodyPr>
            <a:spAutoFit/>
          </a:bodyPr>
          <a:lstStyle/>
          <a:p>
            <a:pPr>
              <a:defRPr sz="1000" b="0" i="0" u="none" strike="noStrike" kern="1200" spc="0" baseline="0">
                <a:solidFill>
                  <a:sysClr val="windowText" lastClr="000000"/>
                </a:solidFill>
                <a:latin typeface="+mn-lt"/>
                <a:ea typeface="+mn-ea"/>
                <a:cs typeface="+mn-cs"/>
              </a:defRPr>
            </a:pPr>
            <a:r>
              <a:rPr lang="en-US" sz="1400" b="1" dirty="0" smtClean="0">
                <a:solidFill>
                  <a:sysClr val="windowText" lastClr="000000"/>
                </a:solidFill>
              </a:rPr>
              <a:t>Increase in </a:t>
            </a:r>
            <a:r>
              <a:rPr lang="en-US" sz="1400" b="1" dirty="0">
                <a:solidFill>
                  <a:sysClr val="windowText" lastClr="000000"/>
                </a:solidFill>
              </a:rPr>
              <a:t>natural gas production 2015-40</a:t>
            </a:r>
          </a:p>
          <a:p>
            <a:pPr>
              <a:defRPr sz="1000" b="0" i="0" u="none" strike="noStrike" kern="1200" spc="0" baseline="0">
                <a:solidFill>
                  <a:sysClr val="windowText" lastClr="000000"/>
                </a:solidFill>
                <a:latin typeface="+mn-lt"/>
                <a:ea typeface="+mn-ea"/>
                <a:cs typeface="+mn-cs"/>
              </a:defRPr>
            </a:pPr>
            <a:r>
              <a:rPr lang="en-US" sz="1400" dirty="0">
                <a:solidFill>
                  <a:sysClr val="windowText" lastClr="000000"/>
                </a:solidFill>
              </a:rPr>
              <a:t>trillion cubic feet</a:t>
            </a:r>
          </a:p>
        </p:txBody>
      </p:sp>
    </p:spTree>
    <p:extLst>
      <p:ext uri="{BB962C8B-B14F-4D97-AF65-F5344CB8AC3E}">
        <p14:creationId xmlns:p14="http://schemas.microsoft.com/office/powerpoint/2010/main" val="1270950836"/>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4"/>
          </p:nvPr>
        </p:nvSpPr>
        <p:spPr>
          <a:xfrm>
            <a:off x="8686800" y="6016752"/>
            <a:ext cx="384048" cy="365125"/>
          </a:xfrm>
        </p:spPr>
        <p:txBody>
          <a:bodyPr/>
          <a:lstStyle/>
          <a:p>
            <a:fld id="{2D80C5C9-96E0-47EC-B500-37C5FE284639}" type="slidenum">
              <a:rPr lang="en-US" smtClean="0"/>
              <a:pPr/>
              <a:t>54</a:t>
            </a:fld>
            <a:endParaRPr lang="en-US" dirty="0"/>
          </a:p>
        </p:txBody>
      </p:sp>
      <p:sp>
        <p:nvSpPr>
          <p:cNvPr id="4" name="Title 3"/>
          <p:cNvSpPr>
            <a:spLocks noGrp="1"/>
          </p:cNvSpPr>
          <p:nvPr>
            <p:ph type="title"/>
          </p:nvPr>
        </p:nvSpPr>
        <p:spPr/>
        <p:txBody>
          <a:bodyPr/>
          <a:lstStyle/>
          <a:p>
            <a:r>
              <a:rPr lang="en-US" dirty="0" smtClean="0"/>
              <a:t>—accounting for 12%, 20%, and 18% of growth respectively</a:t>
            </a:r>
            <a:endParaRPr lang="en-US" dirty="0"/>
          </a:p>
        </p:txBody>
      </p:sp>
      <p:sp>
        <p:nvSpPr>
          <p:cNvPr id="2" name="Content Placeholder 1"/>
          <p:cNvSpPr>
            <a:spLocks noGrp="1"/>
          </p:cNvSpPr>
          <p:nvPr>
            <p:ph sz="quarter" idx="12"/>
          </p:nvPr>
        </p:nvSpPr>
        <p:spPr/>
        <p:txBody>
          <a:bodyPr/>
          <a:lstStyle/>
          <a:p>
            <a:pPr lvl="0"/>
            <a:r>
              <a:rPr lang="en-US" dirty="0"/>
              <a:t>In the United States and China, increases in natural gas production between 2015 and 2040 are projected to mainly come from the development of shale resources. </a:t>
            </a:r>
          </a:p>
          <a:p>
            <a:pPr lvl="0"/>
            <a:r>
              <a:rPr lang="en-US" dirty="0"/>
              <a:t>Russia’s growth in natural gas production over the period of 2015–40 is supported by an increased </a:t>
            </a:r>
            <a:r>
              <a:rPr lang="en-US" dirty="0" smtClean="0"/>
              <a:t>development of </a:t>
            </a:r>
            <a:r>
              <a:rPr lang="en-US" dirty="0"/>
              <a:t>resources in the country’s Arctic and the Eastern regions.</a:t>
            </a:r>
          </a:p>
          <a:p>
            <a:pPr lvl="0"/>
            <a:r>
              <a:rPr lang="en-US" dirty="0"/>
              <a:t>Newly developed offshore fields in Mozambique and Tanzania and increasing production in Egypt’s </a:t>
            </a:r>
            <a:r>
              <a:rPr lang="en-US" dirty="0" err="1" smtClean="0"/>
              <a:t>Zohr</a:t>
            </a:r>
            <a:r>
              <a:rPr lang="en-US" dirty="0" smtClean="0"/>
              <a:t> </a:t>
            </a:r>
            <a:r>
              <a:rPr lang="en-US" dirty="0"/>
              <a:t>field support LNG exports from Africa.  </a:t>
            </a:r>
          </a:p>
          <a:p>
            <a:endParaRPr lang="en-US" dirty="0"/>
          </a:p>
        </p:txBody>
      </p:sp>
      <p:grpSp>
        <p:nvGrpSpPr>
          <p:cNvPr id="28" name="Group 27"/>
          <p:cNvGrpSpPr/>
          <p:nvPr/>
        </p:nvGrpSpPr>
        <p:grpSpPr>
          <a:xfrm>
            <a:off x="206422" y="97597"/>
            <a:ext cx="8745554" cy="547675"/>
            <a:chOff x="206422" y="97597"/>
            <a:chExt cx="8745554" cy="547675"/>
          </a:xfrm>
        </p:grpSpPr>
        <p:pic>
          <p:nvPicPr>
            <p:cNvPr id="17" name="Picture 1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19" name="Picture 1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06268" y="99552"/>
              <a:ext cx="530352" cy="530352"/>
            </a:xfrm>
            <a:prstGeom prst="rect">
              <a:avLst/>
            </a:prstGeom>
          </p:spPr>
        </p:pic>
        <p:pic>
          <p:nvPicPr>
            <p:cNvPr id="21" name="Picture 2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22" name="Picture 2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3402" y="99552"/>
              <a:ext cx="530352" cy="530352"/>
            </a:xfrm>
            <a:prstGeom prst="rect">
              <a:avLst/>
            </a:prstGeom>
          </p:spPr>
        </p:pic>
        <p:pic>
          <p:nvPicPr>
            <p:cNvPr id="23" name="Picture 2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6552" y="114920"/>
              <a:ext cx="530352" cy="530352"/>
            </a:xfrm>
            <a:prstGeom prst="rect">
              <a:avLst/>
            </a:prstGeom>
          </p:spPr>
        </p:pic>
        <p:pic>
          <p:nvPicPr>
            <p:cNvPr id="24" name="Picture 2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25" name="Picture 2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611046" y="99552"/>
              <a:ext cx="530352" cy="530352"/>
            </a:xfrm>
            <a:prstGeom prst="rect">
              <a:avLst/>
            </a:prstGeom>
          </p:spPr>
        </p:pic>
        <p:pic>
          <p:nvPicPr>
            <p:cNvPr id="26" name="Picture 2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27" name="Content Placeholder 28"/>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grpSp>
    </p:spTree>
    <p:extLst>
      <p:ext uri="{BB962C8B-B14F-4D97-AF65-F5344CB8AC3E}">
        <p14:creationId xmlns:p14="http://schemas.microsoft.com/office/powerpoint/2010/main" val="1726931439"/>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4"/>
          </p:nvPr>
        </p:nvSpPr>
        <p:spPr>
          <a:xfrm>
            <a:off x="8686800" y="6016752"/>
            <a:ext cx="384048" cy="365125"/>
          </a:xfrm>
        </p:spPr>
        <p:txBody>
          <a:bodyPr/>
          <a:lstStyle/>
          <a:p>
            <a:fld id="{2D80C5C9-96E0-47EC-B500-37C5FE284639}" type="slidenum">
              <a:rPr lang="en-US" smtClean="0"/>
              <a:pPr/>
              <a:t>55</a:t>
            </a:fld>
            <a:endParaRPr lang="en-US" dirty="0"/>
          </a:p>
        </p:txBody>
      </p:sp>
      <p:sp>
        <p:nvSpPr>
          <p:cNvPr id="4" name="Title 3"/>
          <p:cNvSpPr>
            <a:spLocks noGrp="1"/>
          </p:cNvSpPr>
          <p:nvPr>
            <p:ph type="title"/>
          </p:nvPr>
        </p:nvSpPr>
        <p:spPr/>
        <p:txBody>
          <a:bodyPr/>
          <a:lstStyle/>
          <a:p>
            <a:r>
              <a:rPr lang="en-US" dirty="0"/>
              <a:t>Shale and tight resources become increasingly important to natural gas supplies in the Reference case—</a:t>
            </a:r>
          </a:p>
        </p:txBody>
      </p:sp>
      <p:grpSp>
        <p:nvGrpSpPr>
          <p:cNvPr id="28" name="Group 27"/>
          <p:cNvGrpSpPr/>
          <p:nvPr/>
        </p:nvGrpSpPr>
        <p:grpSpPr>
          <a:xfrm>
            <a:off x="206422" y="97597"/>
            <a:ext cx="8745554" cy="547675"/>
            <a:chOff x="206422" y="97597"/>
            <a:chExt cx="8745554" cy="547675"/>
          </a:xfrm>
        </p:grpSpPr>
        <p:pic>
          <p:nvPicPr>
            <p:cNvPr id="17" name="Picture 1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19" name="Picture 1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06268" y="99552"/>
              <a:ext cx="530352" cy="530352"/>
            </a:xfrm>
            <a:prstGeom prst="rect">
              <a:avLst/>
            </a:prstGeom>
          </p:spPr>
        </p:pic>
        <p:pic>
          <p:nvPicPr>
            <p:cNvPr id="21" name="Picture 2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22" name="Picture 2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3402" y="99552"/>
              <a:ext cx="530352" cy="530352"/>
            </a:xfrm>
            <a:prstGeom prst="rect">
              <a:avLst/>
            </a:prstGeom>
          </p:spPr>
        </p:pic>
        <p:pic>
          <p:nvPicPr>
            <p:cNvPr id="23" name="Picture 2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6552" y="114920"/>
              <a:ext cx="530352" cy="530352"/>
            </a:xfrm>
            <a:prstGeom prst="rect">
              <a:avLst/>
            </a:prstGeom>
          </p:spPr>
        </p:pic>
        <p:pic>
          <p:nvPicPr>
            <p:cNvPr id="24" name="Picture 2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25" name="Picture 2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611046" y="99552"/>
              <a:ext cx="530352" cy="530352"/>
            </a:xfrm>
            <a:prstGeom prst="rect">
              <a:avLst/>
            </a:prstGeom>
          </p:spPr>
        </p:pic>
        <p:pic>
          <p:nvPicPr>
            <p:cNvPr id="26" name="Picture 2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27" name="Content Placeholder 28"/>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grpSp>
      <p:graphicFrame>
        <p:nvGraphicFramePr>
          <p:cNvPr id="15" name="Object 3"/>
          <p:cNvGraphicFramePr>
            <a:graphicFrameLocks noGrp="1"/>
          </p:cNvGraphicFramePr>
          <p:nvPr>
            <p:ph sz="quarter" idx="12"/>
            <p:extLst>
              <p:ext uri="{D42A27DB-BD31-4B8C-83A1-F6EECF244321}">
                <p14:modId xmlns:p14="http://schemas.microsoft.com/office/powerpoint/2010/main" val="4225803497"/>
              </p:ext>
            </p:extLst>
          </p:nvPr>
        </p:nvGraphicFramePr>
        <p:xfrm>
          <a:off x="206422" y="2275790"/>
          <a:ext cx="8724853" cy="3515410"/>
        </p:xfrm>
        <a:graphic>
          <a:graphicData uri="http://schemas.openxmlformats.org/drawingml/2006/chart">
            <c:chart xmlns:c="http://schemas.openxmlformats.org/drawingml/2006/chart" xmlns:r="http://schemas.openxmlformats.org/officeDocument/2006/relationships" r:id="rId11"/>
          </a:graphicData>
        </a:graphic>
      </p:graphicFrame>
      <p:sp>
        <p:nvSpPr>
          <p:cNvPr id="2" name="Rectangle 1"/>
          <p:cNvSpPr/>
          <p:nvPr/>
        </p:nvSpPr>
        <p:spPr>
          <a:xfrm>
            <a:off x="231819" y="1692095"/>
            <a:ext cx="4572000" cy="523220"/>
          </a:xfrm>
          <a:prstGeom prst="rect">
            <a:avLst/>
          </a:prstGeom>
        </p:spPr>
        <p:txBody>
          <a:bodyPr>
            <a:spAutoFit/>
          </a:bodyPr>
          <a:lstStyle/>
          <a:p>
            <a:pPr>
              <a:defRPr sz="1000" b="0" i="0" u="none" strike="noStrike" kern="1200" baseline="0">
                <a:solidFill>
                  <a:sysClr val="windowText" lastClr="000000"/>
                </a:solidFill>
                <a:latin typeface="Arial"/>
                <a:ea typeface="Arial"/>
                <a:cs typeface="Arial"/>
              </a:defRPr>
            </a:pPr>
            <a:r>
              <a:rPr lang="en-US" sz="1400" b="1" dirty="0">
                <a:solidFill>
                  <a:sysClr val="windowText" lastClr="000000"/>
                </a:solidFill>
              </a:rPr>
              <a:t>Natural gas production</a:t>
            </a:r>
          </a:p>
          <a:p>
            <a:pPr>
              <a:defRPr sz="1000" b="0" i="0" u="none" strike="noStrike" kern="1200" baseline="0">
                <a:solidFill>
                  <a:sysClr val="windowText" lastClr="000000"/>
                </a:solidFill>
                <a:latin typeface="Arial"/>
                <a:ea typeface="Arial"/>
                <a:cs typeface="Arial"/>
              </a:defRPr>
            </a:pPr>
            <a:r>
              <a:rPr lang="en-US" sz="1400" dirty="0">
                <a:solidFill>
                  <a:sysClr val="windowText" lastClr="000000"/>
                </a:solidFill>
              </a:rPr>
              <a:t>trillion cubic feet</a:t>
            </a:r>
          </a:p>
        </p:txBody>
      </p:sp>
    </p:spTree>
    <p:extLst>
      <p:ext uri="{BB962C8B-B14F-4D97-AF65-F5344CB8AC3E}">
        <p14:creationId xmlns:p14="http://schemas.microsoft.com/office/powerpoint/2010/main" val="2176047915"/>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4"/>
          </p:nvPr>
        </p:nvSpPr>
        <p:spPr>
          <a:xfrm>
            <a:off x="8686800" y="6016752"/>
            <a:ext cx="384048" cy="365125"/>
          </a:xfrm>
        </p:spPr>
        <p:txBody>
          <a:bodyPr/>
          <a:lstStyle/>
          <a:p>
            <a:fld id="{2D80C5C9-96E0-47EC-B500-37C5FE284639}" type="slidenum">
              <a:rPr lang="en-US" smtClean="0"/>
              <a:pPr/>
              <a:t>56</a:t>
            </a:fld>
            <a:endParaRPr lang="en-US" dirty="0"/>
          </a:p>
        </p:txBody>
      </p:sp>
      <p:sp>
        <p:nvSpPr>
          <p:cNvPr id="4" name="Title 3"/>
          <p:cNvSpPr>
            <a:spLocks noGrp="1"/>
          </p:cNvSpPr>
          <p:nvPr>
            <p:ph type="title"/>
          </p:nvPr>
        </p:nvSpPr>
        <p:spPr/>
        <p:txBody>
          <a:bodyPr/>
          <a:lstStyle/>
          <a:p>
            <a:r>
              <a:rPr lang="en-US" dirty="0"/>
              <a:t>—not only in the United States, but also in China and Canada</a:t>
            </a:r>
            <a:r>
              <a:rPr lang="en-US" b="1" dirty="0"/>
              <a:t/>
            </a:r>
            <a:br>
              <a:rPr lang="en-US" b="1" dirty="0"/>
            </a:br>
            <a:endParaRPr lang="en-US" dirty="0"/>
          </a:p>
        </p:txBody>
      </p:sp>
      <p:sp>
        <p:nvSpPr>
          <p:cNvPr id="2" name="Content Placeholder 1"/>
          <p:cNvSpPr>
            <a:spLocks noGrp="1"/>
          </p:cNvSpPr>
          <p:nvPr>
            <p:ph sz="quarter" idx="12"/>
          </p:nvPr>
        </p:nvSpPr>
        <p:spPr/>
        <p:txBody>
          <a:bodyPr/>
          <a:lstStyle/>
          <a:p>
            <a:pPr lvl="0"/>
            <a:r>
              <a:rPr lang="en-US" dirty="0"/>
              <a:t>Shale resource development accounts for 50% of U.S. natural gas production in 2015, increasing to nearly 70% in 2040, as the country leverages advances in horizontal drilling and hydraulic fracturing techniques and taps into newly discovered technically recoverable reserves.</a:t>
            </a:r>
          </a:p>
          <a:p>
            <a:pPr lvl="0"/>
            <a:r>
              <a:rPr lang="en-US" dirty="0"/>
              <a:t>Shale resource developments are projected to account for nearly 50% of China’s natural gas production by 2040, making the country the world’s largest shale gas producer after the United States.</a:t>
            </a:r>
          </a:p>
          <a:p>
            <a:pPr lvl="0"/>
            <a:r>
              <a:rPr lang="en-US" dirty="0"/>
              <a:t>In Canada, future natural gas production is expected to come mainly from tight resources, from several regions in British Columbia and Alberta.</a:t>
            </a:r>
          </a:p>
          <a:p>
            <a:endParaRPr lang="en-US" dirty="0"/>
          </a:p>
        </p:txBody>
      </p:sp>
      <p:grpSp>
        <p:nvGrpSpPr>
          <p:cNvPr id="28" name="Group 27"/>
          <p:cNvGrpSpPr/>
          <p:nvPr/>
        </p:nvGrpSpPr>
        <p:grpSpPr>
          <a:xfrm>
            <a:off x="206422" y="97597"/>
            <a:ext cx="8745554" cy="547675"/>
            <a:chOff x="206422" y="97597"/>
            <a:chExt cx="8745554" cy="547675"/>
          </a:xfrm>
        </p:grpSpPr>
        <p:pic>
          <p:nvPicPr>
            <p:cNvPr id="17" name="Picture 1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19" name="Picture 1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06268" y="99552"/>
              <a:ext cx="530352" cy="530352"/>
            </a:xfrm>
            <a:prstGeom prst="rect">
              <a:avLst/>
            </a:prstGeom>
          </p:spPr>
        </p:pic>
        <p:pic>
          <p:nvPicPr>
            <p:cNvPr id="21" name="Picture 2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22" name="Picture 2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3402" y="99552"/>
              <a:ext cx="530352" cy="530352"/>
            </a:xfrm>
            <a:prstGeom prst="rect">
              <a:avLst/>
            </a:prstGeom>
          </p:spPr>
        </p:pic>
        <p:pic>
          <p:nvPicPr>
            <p:cNvPr id="23" name="Picture 2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6552" y="114920"/>
              <a:ext cx="530352" cy="530352"/>
            </a:xfrm>
            <a:prstGeom prst="rect">
              <a:avLst/>
            </a:prstGeom>
          </p:spPr>
        </p:pic>
        <p:pic>
          <p:nvPicPr>
            <p:cNvPr id="24" name="Picture 2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25" name="Picture 2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611046" y="99552"/>
              <a:ext cx="530352" cy="530352"/>
            </a:xfrm>
            <a:prstGeom prst="rect">
              <a:avLst/>
            </a:prstGeom>
          </p:spPr>
        </p:pic>
        <p:pic>
          <p:nvPicPr>
            <p:cNvPr id="26" name="Picture 2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27" name="Content Placeholder 28"/>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grpSp>
    </p:spTree>
    <p:extLst>
      <p:ext uri="{BB962C8B-B14F-4D97-AF65-F5344CB8AC3E}">
        <p14:creationId xmlns:p14="http://schemas.microsoft.com/office/powerpoint/2010/main" val="1692996131"/>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4"/>
          </p:nvPr>
        </p:nvSpPr>
        <p:spPr>
          <a:xfrm>
            <a:off x="8686800" y="6016752"/>
            <a:ext cx="384048" cy="365125"/>
          </a:xfrm>
        </p:spPr>
        <p:txBody>
          <a:bodyPr/>
          <a:lstStyle/>
          <a:p>
            <a:fld id="{2D80C5C9-96E0-47EC-B500-37C5FE284639}" type="slidenum">
              <a:rPr lang="en-US" smtClean="0"/>
              <a:pPr/>
              <a:t>57</a:t>
            </a:fld>
            <a:endParaRPr lang="en-US" dirty="0"/>
          </a:p>
        </p:txBody>
      </p:sp>
      <p:sp>
        <p:nvSpPr>
          <p:cNvPr id="4" name="Title 3"/>
          <p:cNvSpPr>
            <a:spLocks noGrp="1"/>
          </p:cNvSpPr>
          <p:nvPr>
            <p:ph type="title"/>
          </p:nvPr>
        </p:nvSpPr>
        <p:spPr/>
        <p:txBody>
          <a:bodyPr/>
          <a:lstStyle/>
          <a:p>
            <a:r>
              <a:rPr lang="en-US" dirty="0"/>
              <a:t>Shale resources lead natural gas production growth in China— </a:t>
            </a:r>
          </a:p>
        </p:txBody>
      </p:sp>
      <p:grpSp>
        <p:nvGrpSpPr>
          <p:cNvPr id="28" name="Group 27"/>
          <p:cNvGrpSpPr/>
          <p:nvPr/>
        </p:nvGrpSpPr>
        <p:grpSpPr>
          <a:xfrm>
            <a:off x="206422" y="97597"/>
            <a:ext cx="8745554" cy="547675"/>
            <a:chOff x="206422" y="97597"/>
            <a:chExt cx="8745554" cy="547675"/>
          </a:xfrm>
        </p:grpSpPr>
        <p:pic>
          <p:nvPicPr>
            <p:cNvPr id="17" name="Picture 1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19" name="Picture 1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06268" y="99552"/>
              <a:ext cx="530352" cy="530352"/>
            </a:xfrm>
            <a:prstGeom prst="rect">
              <a:avLst/>
            </a:prstGeom>
          </p:spPr>
        </p:pic>
        <p:pic>
          <p:nvPicPr>
            <p:cNvPr id="21" name="Picture 2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22" name="Picture 2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3402" y="99552"/>
              <a:ext cx="530352" cy="530352"/>
            </a:xfrm>
            <a:prstGeom prst="rect">
              <a:avLst/>
            </a:prstGeom>
          </p:spPr>
        </p:pic>
        <p:pic>
          <p:nvPicPr>
            <p:cNvPr id="23" name="Picture 2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6552" y="114920"/>
              <a:ext cx="530352" cy="530352"/>
            </a:xfrm>
            <a:prstGeom prst="rect">
              <a:avLst/>
            </a:prstGeom>
          </p:spPr>
        </p:pic>
        <p:pic>
          <p:nvPicPr>
            <p:cNvPr id="24" name="Picture 2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25" name="Picture 2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611046" y="99552"/>
              <a:ext cx="530352" cy="530352"/>
            </a:xfrm>
            <a:prstGeom prst="rect">
              <a:avLst/>
            </a:prstGeom>
          </p:spPr>
        </p:pic>
        <p:pic>
          <p:nvPicPr>
            <p:cNvPr id="26" name="Picture 2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27" name="Content Placeholder 28"/>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grpSp>
      <p:graphicFrame>
        <p:nvGraphicFramePr>
          <p:cNvPr id="15" name="Content Placeholder 14"/>
          <p:cNvGraphicFramePr>
            <a:graphicFrameLocks noGrp="1"/>
          </p:cNvGraphicFramePr>
          <p:nvPr>
            <p:ph sz="quarter" idx="12"/>
            <p:extLst>
              <p:ext uri="{D42A27DB-BD31-4B8C-83A1-F6EECF244321}">
                <p14:modId xmlns:p14="http://schemas.microsoft.com/office/powerpoint/2010/main" val="441263781"/>
              </p:ext>
            </p:extLst>
          </p:nvPr>
        </p:nvGraphicFramePr>
        <p:xfrm>
          <a:off x="206422" y="2266950"/>
          <a:ext cx="8724853" cy="3524250"/>
        </p:xfrm>
        <a:graphic>
          <a:graphicData uri="http://schemas.openxmlformats.org/drawingml/2006/chart">
            <c:chart xmlns:c="http://schemas.openxmlformats.org/drawingml/2006/chart" xmlns:r="http://schemas.openxmlformats.org/officeDocument/2006/relationships" r:id="rId11"/>
          </a:graphicData>
        </a:graphic>
      </p:graphicFrame>
      <p:sp>
        <p:nvSpPr>
          <p:cNvPr id="2" name="Rectangle 1"/>
          <p:cNvSpPr/>
          <p:nvPr/>
        </p:nvSpPr>
        <p:spPr>
          <a:xfrm>
            <a:off x="231819" y="1631620"/>
            <a:ext cx="4572000" cy="523220"/>
          </a:xfrm>
          <a:prstGeom prst="rect">
            <a:avLst/>
          </a:prstGeom>
        </p:spPr>
        <p:txBody>
          <a:bodyPr>
            <a:spAutoFit/>
          </a:bodyPr>
          <a:lstStyle/>
          <a:p>
            <a:pPr lvl="0">
              <a:defRPr/>
            </a:pPr>
            <a:r>
              <a:rPr lang="en-US" sz="1400" b="1" dirty="0"/>
              <a:t>China's natural gas supply mix</a:t>
            </a:r>
          </a:p>
          <a:p>
            <a:pPr lvl="0">
              <a:defRPr/>
            </a:pPr>
            <a:r>
              <a:rPr lang="en-US" sz="1400" dirty="0"/>
              <a:t>trillion cubic feet</a:t>
            </a:r>
          </a:p>
        </p:txBody>
      </p:sp>
    </p:spTree>
    <p:extLst>
      <p:ext uri="{BB962C8B-B14F-4D97-AF65-F5344CB8AC3E}">
        <p14:creationId xmlns:p14="http://schemas.microsoft.com/office/powerpoint/2010/main" val="154712301"/>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4"/>
          </p:nvPr>
        </p:nvSpPr>
        <p:spPr>
          <a:xfrm>
            <a:off x="8686800" y="6016752"/>
            <a:ext cx="384048" cy="365125"/>
          </a:xfrm>
        </p:spPr>
        <p:txBody>
          <a:bodyPr/>
          <a:lstStyle/>
          <a:p>
            <a:fld id="{2D80C5C9-96E0-47EC-B500-37C5FE284639}" type="slidenum">
              <a:rPr lang="en-US" smtClean="0"/>
              <a:pPr/>
              <a:t>58</a:t>
            </a:fld>
            <a:endParaRPr lang="en-US" dirty="0"/>
          </a:p>
        </p:txBody>
      </p:sp>
      <p:sp>
        <p:nvSpPr>
          <p:cNvPr id="4" name="Title 3"/>
          <p:cNvSpPr>
            <a:spLocks noGrp="1"/>
          </p:cNvSpPr>
          <p:nvPr>
            <p:ph type="title"/>
          </p:nvPr>
        </p:nvSpPr>
        <p:spPr/>
        <p:txBody>
          <a:bodyPr/>
          <a:lstStyle/>
          <a:p>
            <a:r>
              <a:rPr lang="en-US" dirty="0"/>
              <a:t>—while production from coalbed methane resources continues to remain low</a:t>
            </a:r>
          </a:p>
        </p:txBody>
      </p:sp>
      <p:sp>
        <p:nvSpPr>
          <p:cNvPr id="2" name="Content Placeholder 1"/>
          <p:cNvSpPr>
            <a:spLocks noGrp="1"/>
          </p:cNvSpPr>
          <p:nvPr>
            <p:ph sz="quarter" idx="12"/>
          </p:nvPr>
        </p:nvSpPr>
        <p:spPr/>
        <p:txBody>
          <a:bodyPr/>
          <a:lstStyle/>
          <a:p>
            <a:pPr lvl="0"/>
            <a:r>
              <a:rPr lang="en-US" dirty="0"/>
              <a:t>China’s imports of natural gas remain at 32% of supply in 2015 and 2040 as the country’s domestic shale gas production grows from 2% in 2015 to 33% over the same period.</a:t>
            </a:r>
          </a:p>
          <a:p>
            <a:pPr lvl="0"/>
            <a:r>
              <a:rPr lang="en-US" dirty="0"/>
              <a:t>Despite China’s prolonged developmental efforts in the past, </a:t>
            </a:r>
            <a:r>
              <a:rPr lang="en-US" dirty="0" smtClean="0"/>
              <a:t>coalbed </a:t>
            </a:r>
            <a:r>
              <a:rPr lang="en-US" dirty="0"/>
              <a:t>methane </a:t>
            </a:r>
            <a:r>
              <a:rPr lang="en-US" dirty="0" smtClean="0"/>
              <a:t>is expected to remain a modest source of natural gas from </a:t>
            </a:r>
            <a:r>
              <a:rPr lang="en-US" dirty="0"/>
              <a:t>2015 to 2040 </a:t>
            </a:r>
            <a:r>
              <a:rPr lang="en-US" dirty="0" smtClean="0"/>
              <a:t>because </a:t>
            </a:r>
            <a:r>
              <a:rPr lang="en-US" dirty="0"/>
              <a:t>of lower productivity compared with other production methods.</a:t>
            </a:r>
          </a:p>
          <a:p>
            <a:pPr lvl="0"/>
            <a:r>
              <a:rPr lang="en-US" dirty="0" smtClean="0"/>
              <a:t>Russian exports account for a </a:t>
            </a:r>
            <a:r>
              <a:rPr lang="en-US" dirty="0"/>
              <a:t>growing share of </a:t>
            </a:r>
            <a:r>
              <a:rPr lang="en-US" dirty="0" smtClean="0"/>
              <a:t>China’s pipeline </a:t>
            </a:r>
            <a:r>
              <a:rPr lang="en-US" dirty="0"/>
              <a:t>imports </a:t>
            </a:r>
            <a:r>
              <a:rPr lang="en-US" dirty="0" smtClean="0"/>
              <a:t>as </a:t>
            </a:r>
            <a:r>
              <a:rPr lang="en-US" dirty="0"/>
              <a:t>pipeline capacity expands. China’s LNG imports are also projected to grow—supplied by an increasingly diversified pool of exporters.</a:t>
            </a:r>
          </a:p>
          <a:p>
            <a:pPr lvl="0"/>
            <a:r>
              <a:rPr lang="en-US" dirty="0"/>
              <a:t>Tight gas is projected to </a:t>
            </a:r>
            <a:r>
              <a:rPr lang="en-US" dirty="0" smtClean="0"/>
              <a:t>increase by only 1.5 trillion cubic feet over </a:t>
            </a:r>
            <a:r>
              <a:rPr lang="en-US" dirty="0"/>
              <a:t>the period of 2015–40 largely because of high production costs relative to other sources.</a:t>
            </a:r>
          </a:p>
          <a:p>
            <a:endParaRPr lang="en-US" dirty="0"/>
          </a:p>
        </p:txBody>
      </p:sp>
      <p:grpSp>
        <p:nvGrpSpPr>
          <p:cNvPr id="28" name="Group 27"/>
          <p:cNvGrpSpPr/>
          <p:nvPr/>
        </p:nvGrpSpPr>
        <p:grpSpPr>
          <a:xfrm>
            <a:off x="206422" y="97597"/>
            <a:ext cx="8745554" cy="547675"/>
            <a:chOff x="206422" y="97597"/>
            <a:chExt cx="8745554" cy="547675"/>
          </a:xfrm>
        </p:grpSpPr>
        <p:pic>
          <p:nvPicPr>
            <p:cNvPr id="17" name="Picture 1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19" name="Picture 1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06268" y="99552"/>
              <a:ext cx="530352" cy="530352"/>
            </a:xfrm>
            <a:prstGeom prst="rect">
              <a:avLst/>
            </a:prstGeom>
          </p:spPr>
        </p:pic>
        <p:pic>
          <p:nvPicPr>
            <p:cNvPr id="21" name="Picture 2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22" name="Picture 2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3402" y="99552"/>
              <a:ext cx="530352" cy="530352"/>
            </a:xfrm>
            <a:prstGeom prst="rect">
              <a:avLst/>
            </a:prstGeom>
          </p:spPr>
        </p:pic>
        <p:pic>
          <p:nvPicPr>
            <p:cNvPr id="23" name="Picture 2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6552" y="114920"/>
              <a:ext cx="530352" cy="530352"/>
            </a:xfrm>
            <a:prstGeom prst="rect">
              <a:avLst/>
            </a:prstGeom>
          </p:spPr>
        </p:pic>
        <p:pic>
          <p:nvPicPr>
            <p:cNvPr id="24" name="Picture 2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25" name="Picture 2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611046" y="99552"/>
              <a:ext cx="530352" cy="530352"/>
            </a:xfrm>
            <a:prstGeom prst="rect">
              <a:avLst/>
            </a:prstGeom>
          </p:spPr>
        </p:pic>
        <p:pic>
          <p:nvPicPr>
            <p:cNvPr id="26" name="Picture 2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27" name="Content Placeholder 28"/>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grpSp>
    </p:spTree>
    <p:extLst>
      <p:ext uri="{BB962C8B-B14F-4D97-AF65-F5344CB8AC3E}">
        <p14:creationId xmlns:p14="http://schemas.microsoft.com/office/powerpoint/2010/main" val="3221989373"/>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Non-OECD Asia growth rate propels it to the second highest net natural gas importer after OECD Europe by 2040 in the Reference case—</a:t>
            </a:r>
          </a:p>
        </p:txBody>
      </p:sp>
      <p:sp>
        <p:nvSpPr>
          <p:cNvPr id="3" name="Slide Number Placeholder 2"/>
          <p:cNvSpPr>
            <a:spLocks noGrp="1"/>
          </p:cNvSpPr>
          <p:nvPr>
            <p:ph type="sldNum" sz="quarter" idx="4"/>
          </p:nvPr>
        </p:nvSpPr>
        <p:spPr/>
        <p:txBody>
          <a:bodyPr/>
          <a:lstStyle/>
          <a:p>
            <a:fld id="{2D80C5C9-96E0-47EC-B500-37C5FE284639}" type="slidenum">
              <a:rPr lang="en-US" smtClean="0"/>
              <a:pPr/>
              <a:t>59</a:t>
            </a:fld>
            <a:endParaRPr lang="en-US" dirty="0"/>
          </a:p>
        </p:txBody>
      </p:sp>
      <p:grpSp>
        <p:nvGrpSpPr>
          <p:cNvPr id="28" name="Group 27"/>
          <p:cNvGrpSpPr/>
          <p:nvPr/>
        </p:nvGrpSpPr>
        <p:grpSpPr>
          <a:xfrm>
            <a:off x="206422" y="97597"/>
            <a:ext cx="8745554" cy="547675"/>
            <a:chOff x="206422" y="97597"/>
            <a:chExt cx="8745554" cy="547675"/>
          </a:xfrm>
        </p:grpSpPr>
        <p:pic>
          <p:nvPicPr>
            <p:cNvPr id="17" name="Picture 1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19" name="Picture 1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06268" y="99552"/>
              <a:ext cx="530352" cy="530352"/>
            </a:xfrm>
            <a:prstGeom prst="rect">
              <a:avLst/>
            </a:prstGeom>
          </p:spPr>
        </p:pic>
        <p:pic>
          <p:nvPicPr>
            <p:cNvPr id="21" name="Picture 2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22" name="Picture 2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3402" y="99552"/>
              <a:ext cx="530352" cy="530352"/>
            </a:xfrm>
            <a:prstGeom prst="rect">
              <a:avLst/>
            </a:prstGeom>
          </p:spPr>
        </p:pic>
        <p:pic>
          <p:nvPicPr>
            <p:cNvPr id="23" name="Picture 2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6552" y="114920"/>
              <a:ext cx="530352" cy="530352"/>
            </a:xfrm>
            <a:prstGeom prst="rect">
              <a:avLst/>
            </a:prstGeom>
          </p:spPr>
        </p:pic>
        <p:pic>
          <p:nvPicPr>
            <p:cNvPr id="24" name="Picture 2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25" name="Picture 2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611046" y="99552"/>
              <a:ext cx="530352" cy="530352"/>
            </a:xfrm>
            <a:prstGeom prst="rect">
              <a:avLst/>
            </a:prstGeom>
          </p:spPr>
        </p:pic>
        <p:pic>
          <p:nvPicPr>
            <p:cNvPr id="26" name="Picture 2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27" name="Content Placeholder 28"/>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grpSp>
      <p:graphicFrame>
        <p:nvGraphicFramePr>
          <p:cNvPr id="18" name="Content Placeholder 17"/>
          <p:cNvGraphicFramePr>
            <a:graphicFrameLocks noGrp="1"/>
          </p:cNvGraphicFramePr>
          <p:nvPr>
            <p:ph sz="quarter" idx="12"/>
            <p:extLst>
              <p:ext uri="{D42A27DB-BD31-4B8C-83A1-F6EECF244321}">
                <p14:modId xmlns:p14="http://schemas.microsoft.com/office/powerpoint/2010/main" val="2536410529"/>
              </p:ext>
            </p:extLst>
          </p:nvPr>
        </p:nvGraphicFramePr>
        <p:xfrm>
          <a:off x="238125" y="2095500"/>
          <a:ext cx="4326255" cy="3695700"/>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0" name="Content Placeholder 19"/>
          <p:cNvGraphicFramePr>
            <a:graphicFrameLocks noGrp="1"/>
          </p:cNvGraphicFramePr>
          <p:nvPr>
            <p:ph sz="quarter" idx="13"/>
            <p:extLst>
              <p:ext uri="{D42A27DB-BD31-4B8C-83A1-F6EECF244321}">
                <p14:modId xmlns:p14="http://schemas.microsoft.com/office/powerpoint/2010/main" val="2721432998"/>
              </p:ext>
            </p:extLst>
          </p:nvPr>
        </p:nvGraphicFramePr>
        <p:xfrm>
          <a:off x="4805363" y="1689100"/>
          <a:ext cx="4133850" cy="4102100"/>
        </p:xfrm>
        <a:graphic>
          <a:graphicData uri="http://schemas.openxmlformats.org/drawingml/2006/chart">
            <c:chart xmlns:c="http://schemas.openxmlformats.org/drawingml/2006/chart" xmlns:r="http://schemas.openxmlformats.org/officeDocument/2006/relationships" r:id="rId12"/>
          </a:graphicData>
        </a:graphic>
      </p:graphicFrame>
      <p:sp>
        <p:nvSpPr>
          <p:cNvPr id="2" name="Rectangle 1"/>
          <p:cNvSpPr/>
          <p:nvPr/>
        </p:nvSpPr>
        <p:spPr>
          <a:xfrm>
            <a:off x="206422" y="1631620"/>
            <a:ext cx="4572000" cy="523220"/>
          </a:xfrm>
          <a:prstGeom prst="rect">
            <a:avLst/>
          </a:prstGeom>
        </p:spPr>
        <p:txBody>
          <a:bodyPr>
            <a:spAutoFit/>
          </a:bodyPr>
          <a:lstStyle/>
          <a:p>
            <a:r>
              <a:rPr lang="en-US" sz="1400" b="1" dirty="0"/>
              <a:t>Net trade of natural gas</a:t>
            </a:r>
          </a:p>
          <a:p>
            <a:r>
              <a:rPr lang="en-US" sz="1400" dirty="0"/>
              <a:t>trillion cubic feet</a:t>
            </a:r>
          </a:p>
        </p:txBody>
      </p:sp>
      <p:cxnSp>
        <p:nvCxnSpPr>
          <p:cNvPr id="6" name="Straight Connector 5"/>
          <p:cNvCxnSpPr/>
          <p:nvPr/>
        </p:nvCxnSpPr>
        <p:spPr>
          <a:xfrm>
            <a:off x="4383754" y="2771775"/>
            <a:ext cx="0" cy="733425"/>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flipH="1">
            <a:off x="4210050" y="2981325"/>
            <a:ext cx="9525" cy="523875"/>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4019550" y="3158511"/>
            <a:ext cx="0" cy="346689"/>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3853402" y="3324225"/>
            <a:ext cx="0" cy="180975"/>
          </a:xfrm>
          <a:prstGeom prst="line">
            <a:avLst/>
          </a:prstGeom>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3705225" y="3505200"/>
            <a:ext cx="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flipH="1">
            <a:off x="3667126" y="3505200"/>
            <a:ext cx="9524" cy="180975"/>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97767294"/>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4"/>
          </p:nvPr>
        </p:nvSpPr>
        <p:spPr>
          <a:xfrm>
            <a:off x="8686800" y="6016752"/>
            <a:ext cx="384048" cy="365125"/>
          </a:xfrm>
        </p:spPr>
        <p:txBody>
          <a:bodyPr/>
          <a:lstStyle/>
          <a:p>
            <a:fld id="{2D80C5C9-96E0-47EC-B500-37C5FE284639}" type="slidenum">
              <a:rPr lang="en-US" smtClean="0"/>
              <a:pPr/>
              <a:t>60</a:t>
            </a:fld>
            <a:endParaRPr lang="en-US" dirty="0"/>
          </a:p>
        </p:txBody>
      </p:sp>
      <p:sp>
        <p:nvSpPr>
          <p:cNvPr id="4" name="Title 3"/>
          <p:cNvSpPr>
            <a:spLocks noGrp="1"/>
          </p:cNvSpPr>
          <p:nvPr>
            <p:ph type="title"/>
          </p:nvPr>
        </p:nvSpPr>
        <p:spPr/>
        <p:txBody>
          <a:bodyPr/>
          <a:lstStyle/>
          <a:p>
            <a:r>
              <a:rPr lang="en-US" dirty="0"/>
              <a:t>—with import demand increasingly met by non-OECD Europe and Eurasia</a:t>
            </a:r>
          </a:p>
        </p:txBody>
      </p:sp>
      <p:sp>
        <p:nvSpPr>
          <p:cNvPr id="2" name="Content Placeholder 1"/>
          <p:cNvSpPr>
            <a:spLocks noGrp="1"/>
          </p:cNvSpPr>
          <p:nvPr>
            <p:ph sz="quarter" idx="12"/>
          </p:nvPr>
        </p:nvSpPr>
        <p:spPr/>
        <p:txBody>
          <a:bodyPr/>
          <a:lstStyle/>
          <a:p>
            <a:pPr lvl="0"/>
            <a:r>
              <a:rPr lang="en-US" dirty="0"/>
              <a:t>World liquefied natural </a:t>
            </a:r>
            <a:r>
              <a:rPr lang="en-US" dirty="0" smtClean="0"/>
              <a:t>gas (LNG) </a:t>
            </a:r>
            <a:r>
              <a:rPr lang="en-US" dirty="0"/>
              <a:t>trade is projected to nearly triple, from 12 </a:t>
            </a:r>
            <a:r>
              <a:rPr lang="en-US" dirty="0" smtClean="0"/>
              <a:t>trillion cubic feet </a:t>
            </a:r>
            <a:r>
              <a:rPr lang="en-US" dirty="0"/>
              <a:t>to </a:t>
            </a:r>
            <a:r>
              <a:rPr lang="en-US" dirty="0" smtClean="0"/>
              <a:t>31 </a:t>
            </a:r>
            <a:r>
              <a:rPr lang="en-US" dirty="0"/>
              <a:t>trillion cubic feet, between 2015 and 2040.</a:t>
            </a:r>
          </a:p>
          <a:p>
            <a:pPr lvl="0"/>
            <a:r>
              <a:rPr lang="en-US" dirty="0"/>
              <a:t>Despite strong growth in LNG trade, pipeline flows are projected to continue to </a:t>
            </a:r>
            <a:r>
              <a:rPr lang="en-US" dirty="0" smtClean="0"/>
              <a:t>account for 48% of </a:t>
            </a:r>
            <a:r>
              <a:rPr lang="en-US" dirty="0"/>
              <a:t>the interregional natural gas flows in 2040 as pipeline infrastructure is further developed. </a:t>
            </a:r>
          </a:p>
          <a:p>
            <a:pPr lvl="0"/>
            <a:r>
              <a:rPr lang="en-US" dirty="0"/>
              <a:t>Europe is projected to remain largely dependent on Russian pipeline gas, while Asia is projected to import a large share of the traded LNG.</a:t>
            </a:r>
          </a:p>
          <a:p>
            <a:pPr lvl="0"/>
            <a:r>
              <a:rPr lang="en-US" dirty="0"/>
              <a:t>North America is projected to become a major exporter of natural gas by 2020, even </a:t>
            </a:r>
            <a:r>
              <a:rPr lang="en-US"/>
              <a:t>though </a:t>
            </a:r>
            <a:r>
              <a:rPr lang="en-US" smtClean="0"/>
              <a:t>flows </a:t>
            </a:r>
            <a:r>
              <a:rPr lang="en-US" dirty="0"/>
              <a:t>from Russia to Europe and Asia are expected to show the largest volumetric growth in trade.  </a:t>
            </a:r>
          </a:p>
          <a:p>
            <a:endParaRPr lang="en-US" dirty="0"/>
          </a:p>
        </p:txBody>
      </p:sp>
      <p:grpSp>
        <p:nvGrpSpPr>
          <p:cNvPr id="28" name="Group 27"/>
          <p:cNvGrpSpPr/>
          <p:nvPr/>
        </p:nvGrpSpPr>
        <p:grpSpPr>
          <a:xfrm>
            <a:off x="206422" y="97597"/>
            <a:ext cx="8745554" cy="547675"/>
            <a:chOff x="206422" y="97597"/>
            <a:chExt cx="8745554" cy="547675"/>
          </a:xfrm>
        </p:grpSpPr>
        <p:pic>
          <p:nvPicPr>
            <p:cNvPr id="17" name="Picture 1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pic>
          <p:nvPicPr>
            <p:cNvPr id="19" name="Picture 1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06268" y="99552"/>
              <a:ext cx="530352" cy="530352"/>
            </a:xfrm>
            <a:prstGeom prst="rect">
              <a:avLst/>
            </a:prstGeom>
          </p:spPr>
        </p:pic>
        <p:pic>
          <p:nvPicPr>
            <p:cNvPr id="21" name="Picture 2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22" name="Picture 2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3402" y="99552"/>
              <a:ext cx="530352" cy="530352"/>
            </a:xfrm>
            <a:prstGeom prst="rect">
              <a:avLst/>
            </a:prstGeom>
          </p:spPr>
        </p:pic>
        <p:pic>
          <p:nvPicPr>
            <p:cNvPr id="23" name="Picture 2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6552" y="114920"/>
              <a:ext cx="530352" cy="530352"/>
            </a:xfrm>
            <a:prstGeom prst="rect">
              <a:avLst/>
            </a:prstGeom>
          </p:spPr>
        </p:pic>
        <p:pic>
          <p:nvPicPr>
            <p:cNvPr id="24" name="Picture 2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25" name="Picture 2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611046" y="99552"/>
              <a:ext cx="530352" cy="530352"/>
            </a:xfrm>
            <a:prstGeom prst="rect">
              <a:avLst/>
            </a:prstGeom>
          </p:spPr>
        </p:pic>
        <p:pic>
          <p:nvPicPr>
            <p:cNvPr id="26" name="Picture 2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27" name="Content Placeholder 28"/>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grpSp>
    </p:spTree>
    <p:extLst>
      <p:ext uri="{BB962C8B-B14F-4D97-AF65-F5344CB8AC3E}">
        <p14:creationId xmlns:p14="http://schemas.microsoft.com/office/powerpoint/2010/main" val="3100939015"/>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Coal</a:t>
            </a:r>
            <a:endParaRPr lang="en-US" dirty="0"/>
          </a:p>
        </p:txBody>
      </p:sp>
      <p:sp>
        <p:nvSpPr>
          <p:cNvPr id="11" name="Text Placeholder 10"/>
          <p:cNvSpPr>
            <a:spLocks noGrp="1"/>
          </p:cNvSpPr>
          <p:nvPr>
            <p:ph type="body" sz="quarter" idx="13"/>
          </p:nvPr>
        </p:nvSpPr>
        <p:spPr/>
        <p:txBody>
          <a:bodyPr/>
          <a:lstStyle/>
          <a:p>
            <a:endParaRPr lang="en-US"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1562" y="1376803"/>
            <a:ext cx="1709928" cy="1709928"/>
          </a:xfrm>
          <a:prstGeom prst="rect">
            <a:avLst/>
          </a:prstGeom>
        </p:spPr>
      </p:pic>
    </p:spTree>
    <p:extLst>
      <p:ext uri="{BB962C8B-B14F-4D97-AF65-F5344CB8AC3E}">
        <p14:creationId xmlns:p14="http://schemas.microsoft.com/office/powerpoint/2010/main" val="3435990840"/>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Text Placeholder 2"/>
          <p:cNvSpPr>
            <a:spLocks noGrp="1"/>
          </p:cNvSpPr>
          <p:nvPr>
            <p:ph type="body" sz="quarter" idx="13"/>
          </p:nvPr>
        </p:nvSpPr>
        <p:spPr/>
        <p:txBody>
          <a:bodyPr/>
          <a:lstStyle/>
          <a:p>
            <a:endParaRPr lang="en-US"/>
          </a:p>
        </p:txBody>
      </p:sp>
    </p:spTree>
    <p:extLst>
      <p:ext uri="{BB962C8B-B14F-4D97-AF65-F5344CB8AC3E}">
        <p14:creationId xmlns:p14="http://schemas.microsoft.com/office/powerpoint/2010/main" val="2152622693"/>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 Placeholder 9"/>
          <p:cNvSpPr>
            <a:spLocks noGrp="1"/>
          </p:cNvSpPr>
          <p:nvPr>
            <p:ph type="body" sz="quarter" idx="13"/>
          </p:nvPr>
        </p:nvSpPr>
        <p:spPr/>
        <p:txBody>
          <a:bodyPr/>
          <a:lstStyle/>
          <a:p>
            <a:r>
              <a:rPr lang="en-US" b="1" dirty="0">
                <a:latin typeface="Arial" panose="020B0604020202020204" pitchFamily="34" charset="0"/>
                <a:cs typeface="Arial" panose="020B0604020202020204" pitchFamily="34" charset="0"/>
              </a:rPr>
              <a:t>World coal consumption</a:t>
            </a:r>
          </a:p>
          <a:p>
            <a:r>
              <a:rPr lang="en-US" dirty="0">
                <a:latin typeface="Arial" panose="020B0604020202020204" pitchFamily="34" charset="0"/>
                <a:cs typeface="Arial" panose="020B0604020202020204" pitchFamily="34" charset="0"/>
              </a:rPr>
              <a:t>quadrillion Btu</a:t>
            </a:r>
          </a:p>
        </p:txBody>
      </p:sp>
      <p:sp>
        <p:nvSpPr>
          <p:cNvPr id="6" name="Title 5"/>
          <p:cNvSpPr>
            <a:spLocks noGrp="1"/>
          </p:cNvSpPr>
          <p:nvPr>
            <p:ph type="title"/>
          </p:nvPr>
        </p:nvSpPr>
        <p:spPr/>
        <p:txBody>
          <a:bodyPr/>
          <a:lstStyle/>
          <a:p>
            <a:r>
              <a:rPr lang="en-US" dirty="0"/>
              <a:t>Worldwide coal consumption is projected to remain near </a:t>
            </a:r>
            <a:r>
              <a:rPr lang="en-US" dirty="0" smtClean="0"/>
              <a:t>the current level </a:t>
            </a:r>
            <a:r>
              <a:rPr lang="en-US" dirty="0"/>
              <a:t>in the Reference case—</a:t>
            </a:r>
          </a:p>
        </p:txBody>
      </p:sp>
      <p:sp>
        <p:nvSpPr>
          <p:cNvPr id="3" name="Slide Number Placeholder 2"/>
          <p:cNvSpPr>
            <a:spLocks noGrp="1"/>
          </p:cNvSpPr>
          <p:nvPr>
            <p:ph type="sldNum" sz="quarter" idx="4"/>
          </p:nvPr>
        </p:nvSpPr>
        <p:spPr/>
        <p:txBody>
          <a:bodyPr/>
          <a:lstStyle/>
          <a:p>
            <a:fld id="{2D80C5C9-96E0-47EC-B500-37C5FE284639}" type="slidenum">
              <a:rPr lang="en-US" smtClean="0"/>
              <a:pPr/>
              <a:t>63</a:t>
            </a:fld>
            <a:endParaRPr lang="en-US" dirty="0"/>
          </a:p>
        </p:txBody>
      </p:sp>
      <p:grpSp>
        <p:nvGrpSpPr>
          <p:cNvPr id="5" name="Group 4"/>
          <p:cNvGrpSpPr/>
          <p:nvPr/>
        </p:nvGrpSpPr>
        <p:grpSpPr>
          <a:xfrm>
            <a:off x="206422" y="96726"/>
            <a:ext cx="8745554" cy="548546"/>
            <a:chOff x="206422" y="96726"/>
            <a:chExt cx="8745554" cy="548546"/>
          </a:xfrm>
        </p:grpSpPr>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61086" y="99552"/>
              <a:ext cx="530352" cy="530352"/>
            </a:xfrm>
            <a:prstGeom prst="rect">
              <a:avLst/>
            </a:prstGeom>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58868" y="114920"/>
              <a:ext cx="530352" cy="530352"/>
            </a:xfrm>
            <a:prstGeom prst="rect">
              <a:avLst/>
            </a:prstGeom>
          </p:spPr>
        </p:pic>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15" name="Picture 1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603362" y="96726"/>
              <a:ext cx="530352" cy="530352"/>
            </a:xfrm>
            <a:prstGeom prst="rect">
              <a:avLst/>
            </a:prstGeom>
          </p:spPr>
        </p:pic>
        <p:pic>
          <p:nvPicPr>
            <p:cNvPr id="16" name="Picture 1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17" name="Content Placeholder 2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pic>
          <p:nvPicPr>
            <p:cNvPr id="18" name="Picture 17"/>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graphicFrame>
        <p:nvGraphicFramePr>
          <p:cNvPr id="21" name="Chart Placeholder 20"/>
          <p:cNvGraphicFramePr>
            <a:graphicFrameLocks noGrp="1"/>
          </p:cNvGraphicFramePr>
          <p:nvPr>
            <p:ph type="chart" sz="quarter" idx="12"/>
            <p:extLst>
              <p:ext uri="{D42A27DB-BD31-4B8C-83A1-F6EECF244321}">
                <p14:modId xmlns:p14="http://schemas.microsoft.com/office/powerpoint/2010/main" val="3303492278"/>
              </p:ext>
            </p:extLst>
          </p:nvPr>
        </p:nvGraphicFramePr>
        <p:xfrm>
          <a:off x="304800" y="2239646"/>
          <a:ext cx="8610600" cy="3219768"/>
        </p:xfrm>
        <a:graphic>
          <a:graphicData uri="http://schemas.openxmlformats.org/drawingml/2006/chart">
            <c:chart xmlns:c="http://schemas.openxmlformats.org/drawingml/2006/chart" xmlns:r="http://schemas.openxmlformats.org/officeDocument/2006/relationships" r:id="rId11"/>
          </a:graphicData>
        </a:graphic>
      </p:graphicFrame>
    </p:spTree>
    <p:extLst>
      <p:ext uri="{BB962C8B-B14F-4D97-AF65-F5344CB8AC3E}">
        <p14:creationId xmlns:p14="http://schemas.microsoft.com/office/powerpoint/2010/main" val="3101039128"/>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type="body" sz="quarter" idx="12"/>
          </p:nvPr>
        </p:nvSpPr>
        <p:spPr/>
        <p:txBody>
          <a:bodyPr/>
          <a:lstStyle/>
          <a:p>
            <a:pPr lvl="0"/>
            <a:r>
              <a:rPr lang="en-US" dirty="0"/>
              <a:t>Worldwide coal consumption remains roughly the same between 2015 and 2040 (about 160 quadrillion Btu), with decreasing consumption in China and the United States offsetting </a:t>
            </a:r>
            <a:r>
              <a:rPr lang="en-US" dirty="0" smtClean="0"/>
              <a:t>growth in </a:t>
            </a:r>
            <a:r>
              <a:rPr lang="en-US" dirty="0"/>
              <a:t>India. </a:t>
            </a:r>
          </a:p>
          <a:p>
            <a:pPr lvl="0"/>
            <a:r>
              <a:rPr lang="en-US" dirty="0"/>
              <a:t>China remains the largest single consumer of coal in 2040 (about </a:t>
            </a:r>
            <a:r>
              <a:rPr lang="en-US" dirty="0" smtClean="0"/>
              <a:t>73 </a:t>
            </a:r>
            <a:r>
              <a:rPr lang="en-US" dirty="0"/>
              <a:t>quadrillion Btu), despite a steady decline in the country’s consumption over time.</a:t>
            </a:r>
          </a:p>
          <a:p>
            <a:pPr lvl="0"/>
            <a:r>
              <a:rPr lang="en-US" dirty="0"/>
              <a:t>India’s coal consumption continues to grow by an average </a:t>
            </a:r>
            <a:r>
              <a:rPr lang="en-US" dirty="0" smtClean="0"/>
              <a:t>2.6</a:t>
            </a:r>
            <a:r>
              <a:rPr lang="en-US" dirty="0"/>
              <a:t>%/year from 2015 to 2040, with the country surpassing the United States as the second-largest coal consumer </a:t>
            </a:r>
            <a:r>
              <a:rPr lang="en-US" dirty="0" smtClean="0"/>
              <a:t>before 2020</a:t>
            </a:r>
            <a:r>
              <a:rPr lang="en-US" dirty="0"/>
              <a:t>.</a:t>
            </a:r>
          </a:p>
          <a:p>
            <a:pPr lvl="0"/>
            <a:r>
              <a:rPr lang="en-US" dirty="0"/>
              <a:t>In OECD countries, coal consumption declines </a:t>
            </a:r>
            <a:r>
              <a:rPr lang="en-US" dirty="0" smtClean="0"/>
              <a:t>by an </a:t>
            </a:r>
            <a:r>
              <a:rPr lang="en-US" dirty="0"/>
              <a:t>average 0.6%/year over the period of 2015–40 because of increasing competition from natural gas and renewables and only moderate increases in electricity demand.</a:t>
            </a:r>
          </a:p>
          <a:p>
            <a:pPr lvl="0"/>
            <a:r>
              <a:rPr lang="en-US" dirty="0" smtClean="0"/>
              <a:t>Africa</a:t>
            </a:r>
            <a:r>
              <a:rPr lang="en-US" dirty="0"/>
              <a:t>, the Middle </a:t>
            </a:r>
            <a:r>
              <a:rPr lang="en-US" dirty="0" smtClean="0"/>
              <a:t>East, and </a:t>
            </a:r>
            <a:r>
              <a:rPr lang="en-US" dirty="0"/>
              <a:t>other non-OECD Asia, are projected to gradually expand coal capacity and generation through 2040, but their use of this resource starts from a low base</a:t>
            </a:r>
            <a:r>
              <a:rPr lang="en-US" dirty="0" smtClean="0"/>
              <a:t>.</a:t>
            </a:r>
            <a:r>
              <a:rPr lang="en-US" dirty="0"/>
              <a:t/>
            </a:r>
            <a:br>
              <a:rPr lang="en-US" dirty="0"/>
            </a:br>
            <a:r>
              <a:rPr lang="en-US" dirty="0"/>
              <a:t> </a:t>
            </a:r>
          </a:p>
          <a:p>
            <a:endParaRPr lang="en-US" dirty="0"/>
          </a:p>
        </p:txBody>
      </p:sp>
      <p:sp>
        <p:nvSpPr>
          <p:cNvPr id="6" name="Title 5"/>
          <p:cNvSpPr>
            <a:spLocks noGrp="1"/>
          </p:cNvSpPr>
          <p:nvPr>
            <p:ph type="title"/>
          </p:nvPr>
        </p:nvSpPr>
        <p:spPr/>
        <p:txBody>
          <a:bodyPr/>
          <a:lstStyle/>
          <a:p>
            <a:r>
              <a:rPr lang="en-US" dirty="0"/>
              <a:t>—as decreasing demand in China and the United States is offset by growth in India</a:t>
            </a:r>
          </a:p>
        </p:txBody>
      </p:sp>
      <p:sp>
        <p:nvSpPr>
          <p:cNvPr id="3" name="Slide Number Placeholder 2"/>
          <p:cNvSpPr>
            <a:spLocks noGrp="1"/>
          </p:cNvSpPr>
          <p:nvPr>
            <p:ph type="sldNum" sz="quarter" idx="4"/>
          </p:nvPr>
        </p:nvSpPr>
        <p:spPr/>
        <p:txBody>
          <a:bodyPr/>
          <a:lstStyle/>
          <a:p>
            <a:fld id="{2D80C5C9-96E0-47EC-B500-37C5FE284639}" type="slidenum">
              <a:rPr lang="en-US" smtClean="0"/>
              <a:pPr/>
              <a:t>64</a:t>
            </a:fld>
            <a:endParaRPr lang="en-US" dirty="0"/>
          </a:p>
        </p:txBody>
      </p:sp>
      <p:grpSp>
        <p:nvGrpSpPr>
          <p:cNvPr id="5" name="Group 4"/>
          <p:cNvGrpSpPr/>
          <p:nvPr/>
        </p:nvGrpSpPr>
        <p:grpSpPr>
          <a:xfrm>
            <a:off x="206422" y="96726"/>
            <a:ext cx="8745554" cy="548546"/>
            <a:chOff x="206422" y="96726"/>
            <a:chExt cx="8745554" cy="548546"/>
          </a:xfrm>
        </p:grpSpPr>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61086" y="99552"/>
              <a:ext cx="530352" cy="530352"/>
            </a:xfrm>
            <a:prstGeom prst="rect">
              <a:avLst/>
            </a:prstGeom>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58868" y="114920"/>
              <a:ext cx="530352" cy="530352"/>
            </a:xfrm>
            <a:prstGeom prst="rect">
              <a:avLst/>
            </a:prstGeom>
          </p:spPr>
        </p:pic>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15" name="Picture 1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603362" y="96726"/>
              <a:ext cx="530352" cy="530352"/>
            </a:xfrm>
            <a:prstGeom prst="rect">
              <a:avLst/>
            </a:prstGeom>
          </p:spPr>
        </p:pic>
        <p:pic>
          <p:nvPicPr>
            <p:cNvPr id="16" name="Picture 1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17" name="Content Placeholder 2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pic>
          <p:nvPicPr>
            <p:cNvPr id="18" name="Picture 17"/>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spTree>
    <p:extLst>
      <p:ext uri="{BB962C8B-B14F-4D97-AF65-F5344CB8AC3E}">
        <p14:creationId xmlns:p14="http://schemas.microsoft.com/office/powerpoint/2010/main" val="1681730508"/>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China’s coal consumption in the Reference Case decreases through 2040—</a:t>
            </a:r>
          </a:p>
        </p:txBody>
      </p:sp>
      <p:sp>
        <p:nvSpPr>
          <p:cNvPr id="3" name="Slide Number Placeholder 2"/>
          <p:cNvSpPr>
            <a:spLocks noGrp="1"/>
          </p:cNvSpPr>
          <p:nvPr>
            <p:ph type="sldNum" sz="quarter" idx="4"/>
          </p:nvPr>
        </p:nvSpPr>
        <p:spPr/>
        <p:txBody>
          <a:bodyPr/>
          <a:lstStyle/>
          <a:p>
            <a:fld id="{2D80C5C9-96E0-47EC-B500-37C5FE284639}" type="slidenum">
              <a:rPr lang="en-US" smtClean="0"/>
              <a:pPr/>
              <a:t>65</a:t>
            </a:fld>
            <a:endParaRPr lang="en-US" dirty="0"/>
          </a:p>
        </p:txBody>
      </p:sp>
      <p:grpSp>
        <p:nvGrpSpPr>
          <p:cNvPr id="5" name="Group 4"/>
          <p:cNvGrpSpPr/>
          <p:nvPr/>
        </p:nvGrpSpPr>
        <p:grpSpPr>
          <a:xfrm>
            <a:off x="206422" y="96726"/>
            <a:ext cx="8745554" cy="548546"/>
            <a:chOff x="206422" y="96726"/>
            <a:chExt cx="8745554" cy="548546"/>
          </a:xfrm>
        </p:grpSpPr>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61086" y="99552"/>
              <a:ext cx="530352" cy="530352"/>
            </a:xfrm>
            <a:prstGeom prst="rect">
              <a:avLst/>
            </a:prstGeom>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58868" y="114920"/>
              <a:ext cx="530352" cy="530352"/>
            </a:xfrm>
            <a:prstGeom prst="rect">
              <a:avLst/>
            </a:prstGeom>
          </p:spPr>
        </p:pic>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15" name="Picture 1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603362" y="96726"/>
              <a:ext cx="530352" cy="530352"/>
            </a:xfrm>
            <a:prstGeom prst="rect">
              <a:avLst/>
            </a:prstGeom>
          </p:spPr>
        </p:pic>
        <p:pic>
          <p:nvPicPr>
            <p:cNvPr id="16" name="Picture 1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17" name="Content Placeholder 2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pic>
          <p:nvPicPr>
            <p:cNvPr id="18" name="Picture 17"/>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graphicFrame>
        <p:nvGraphicFramePr>
          <p:cNvPr id="21" name="Content Placeholder 20"/>
          <p:cNvGraphicFramePr>
            <a:graphicFrameLocks noGrp="1"/>
          </p:cNvGraphicFramePr>
          <p:nvPr>
            <p:ph sz="quarter" idx="12"/>
            <p:extLst>
              <p:ext uri="{D42A27DB-BD31-4B8C-83A1-F6EECF244321}">
                <p14:modId xmlns:p14="http://schemas.microsoft.com/office/powerpoint/2010/main" val="784005728"/>
              </p:ext>
            </p:extLst>
          </p:nvPr>
        </p:nvGraphicFramePr>
        <p:xfrm>
          <a:off x="314325" y="2152650"/>
          <a:ext cx="4029075" cy="3638550"/>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2" name="Content Placeholder 21"/>
          <p:cNvGraphicFramePr>
            <a:graphicFrameLocks noGrp="1"/>
          </p:cNvGraphicFramePr>
          <p:nvPr>
            <p:ph sz="quarter" idx="13"/>
            <p:extLst>
              <p:ext uri="{D42A27DB-BD31-4B8C-83A1-F6EECF244321}">
                <p14:modId xmlns:p14="http://schemas.microsoft.com/office/powerpoint/2010/main" val="4185728888"/>
              </p:ext>
            </p:extLst>
          </p:nvPr>
        </p:nvGraphicFramePr>
        <p:xfrm>
          <a:off x="4805363" y="2314575"/>
          <a:ext cx="3957637" cy="3476625"/>
        </p:xfrm>
        <a:graphic>
          <a:graphicData uri="http://schemas.openxmlformats.org/drawingml/2006/chart">
            <c:chart xmlns:c="http://schemas.openxmlformats.org/drawingml/2006/chart" xmlns:r="http://schemas.openxmlformats.org/officeDocument/2006/relationships" r:id="rId12"/>
          </a:graphicData>
        </a:graphic>
      </p:graphicFrame>
      <p:sp>
        <p:nvSpPr>
          <p:cNvPr id="4" name="Rectangle 3"/>
          <p:cNvSpPr/>
          <p:nvPr/>
        </p:nvSpPr>
        <p:spPr>
          <a:xfrm>
            <a:off x="231818" y="1631620"/>
            <a:ext cx="4527049" cy="523220"/>
          </a:xfrm>
          <a:prstGeom prst="rect">
            <a:avLst/>
          </a:prstGeom>
        </p:spPr>
        <p:txBody>
          <a:bodyPr wrap="square">
            <a:spAutoFit/>
          </a:bodyPr>
          <a:lstStyle/>
          <a:p>
            <a:pPr lvl="0">
              <a:defRPr/>
            </a:pPr>
            <a:r>
              <a:rPr lang="en-US" sz="1400" b="1" dirty="0"/>
              <a:t>Coal consumption in China</a:t>
            </a:r>
            <a:endParaRPr lang="en-US" sz="1400" dirty="0"/>
          </a:p>
          <a:p>
            <a:pPr lvl="0">
              <a:defRPr/>
            </a:pPr>
            <a:r>
              <a:rPr lang="en-US" sz="1400" dirty="0"/>
              <a:t>quadrillion </a:t>
            </a:r>
            <a:r>
              <a:rPr lang="en-US" sz="1400" dirty="0" smtClean="0"/>
              <a:t>Btu</a:t>
            </a:r>
            <a:endParaRPr lang="en-US" sz="1400" dirty="0"/>
          </a:p>
        </p:txBody>
      </p:sp>
      <p:sp>
        <p:nvSpPr>
          <p:cNvPr id="6" name="TextBox 5"/>
          <p:cNvSpPr txBox="1"/>
          <p:nvPr/>
        </p:nvSpPr>
        <p:spPr>
          <a:xfrm>
            <a:off x="923925" y="2228850"/>
            <a:ext cx="885825" cy="307777"/>
          </a:xfrm>
          <a:prstGeom prst="rect">
            <a:avLst/>
          </a:prstGeom>
          <a:noFill/>
        </p:spPr>
        <p:txBody>
          <a:bodyPr wrap="square" rtlCol="0">
            <a:spAutoFit/>
          </a:bodyPr>
          <a:lstStyle/>
          <a:p>
            <a:r>
              <a:rPr lang="en-US" sz="1400" dirty="0" smtClean="0">
                <a:latin typeface="Arial" panose="020B0604020202020204" pitchFamily="34" charset="0"/>
                <a:cs typeface="Arial" panose="020B0604020202020204" pitchFamily="34" charset="0"/>
              </a:rPr>
              <a:t>2015</a:t>
            </a:r>
            <a:endParaRPr lang="en-US" sz="1400" dirty="0">
              <a:latin typeface="Arial" panose="020B0604020202020204" pitchFamily="34" charset="0"/>
              <a:cs typeface="Arial" panose="020B0604020202020204" pitchFamily="34" charset="0"/>
            </a:endParaRPr>
          </a:p>
        </p:txBody>
      </p:sp>
      <p:sp>
        <p:nvSpPr>
          <p:cNvPr id="7" name="Rectangle 6"/>
          <p:cNvSpPr/>
          <p:nvPr/>
        </p:nvSpPr>
        <p:spPr>
          <a:xfrm>
            <a:off x="4758867" y="1613297"/>
            <a:ext cx="4572000" cy="523220"/>
          </a:xfrm>
          <a:prstGeom prst="rect">
            <a:avLst/>
          </a:prstGeom>
        </p:spPr>
        <p:txBody>
          <a:bodyPr>
            <a:spAutoFit/>
          </a:bodyPr>
          <a:lstStyle/>
          <a:p>
            <a:pPr lvl="0">
              <a:defRPr/>
            </a:pPr>
            <a:r>
              <a:rPr lang="en-US" sz="1400" b="1" dirty="0"/>
              <a:t>Coal imports in China</a:t>
            </a:r>
            <a:endParaRPr lang="en-US" sz="1400" dirty="0"/>
          </a:p>
          <a:p>
            <a:pPr lvl="0">
              <a:defRPr/>
            </a:pPr>
            <a:r>
              <a:rPr lang="en-US" sz="1400" dirty="0"/>
              <a:t>million short tons</a:t>
            </a:r>
          </a:p>
        </p:txBody>
      </p:sp>
    </p:spTree>
    <p:extLst>
      <p:ext uri="{BB962C8B-B14F-4D97-AF65-F5344CB8AC3E}">
        <p14:creationId xmlns:p14="http://schemas.microsoft.com/office/powerpoint/2010/main" val="478731708"/>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a:t>—as a result of changes in industry mix and policies to encourage nuclear and renewable energy use</a:t>
            </a:r>
          </a:p>
        </p:txBody>
      </p:sp>
      <p:sp>
        <p:nvSpPr>
          <p:cNvPr id="3" name="Slide Number Placeholder 2"/>
          <p:cNvSpPr>
            <a:spLocks noGrp="1"/>
          </p:cNvSpPr>
          <p:nvPr>
            <p:ph type="sldNum" sz="quarter" idx="4"/>
          </p:nvPr>
        </p:nvSpPr>
        <p:spPr/>
        <p:txBody>
          <a:bodyPr/>
          <a:lstStyle/>
          <a:p>
            <a:fld id="{2D80C5C9-96E0-47EC-B500-37C5FE284639}" type="slidenum">
              <a:rPr lang="en-US" smtClean="0"/>
              <a:pPr/>
              <a:t>66</a:t>
            </a:fld>
            <a:endParaRPr lang="en-US" dirty="0"/>
          </a:p>
        </p:txBody>
      </p:sp>
      <p:grpSp>
        <p:nvGrpSpPr>
          <p:cNvPr id="5" name="Group 4"/>
          <p:cNvGrpSpPr/>
          <p:nvPr/>
        </p:nvGrpSpPr>
        <p:grpSpPr>
          <a:xfrm>
            <a:off x="206422" y="96726"/>
            <a:ext cx="8745554" cy="548546"/>
            <a:chOff x="206422" y="96726"/>
            <a:chExt cx="8745554" cy="548546"/>
          </a:xfrm>
        </p:grpSpPr>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61086" y="99552"/>
              <a:ext cx="530352" cy="530352"/>
            </a:xfrm>
            <a:prstGeom prst="rect">
              <a:avLst/>
            </a:prstGeom>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58868" y="114920"/>
              <a:ext cx="530352" cy="530352"/>
            </a:xfrm>
            <a:prstGeom prst="rect">
              <a:avLst/>
            </a:prstGeom>
          </p:spPr>
        </p:pic>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15" name="Picture 1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603362" y="96726"/>
              <a:ext cx="530352" cy="530352"/>
            </a:xfrm>
            <a:prstGeom prst="rect">
              <a:avLst/>
            </a:prstGeom>
          </p:spPr>
        </p:pic>
        <p:pic>
          <p:nvPicPr>
            <p:cNvPr id="16" name="Picture 1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17" name="Content Placeholder 2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pic>
          <p:nvPicPr>
            <p:cNvPr id="18" name="Picture 17"/>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sp>
        <p:nvSpPr>
          <p:cNvPr id="2" name="Content Placeholder 1"/>
          <p:cNvSpPr>
            <a:spLocks noGrp="1"/>
          </p:cNvSpPr>
          <p:nvPr>
            <p:ph sz="quarter" idx="12"/>
          </p:nvPr>
        </p:nvSpPr>
        <p:spPr/>
        <p:txBody>
          <a:bodyPr/>
          <a:lstStyle/>
          <a:p>
            <a:pPr lvl="0"/>
            <a:r>
              <a:rPr lang="en-US" dirty="0"/>
              <a:t>The use of coal in Chinese electricity generation is projected to increase slightly through 2023 and then slowly decline to less than the 2015 level of 40 quadrillion Btu by </a:t>
            </a:r>
            <a:r>
              <a:rPr lang="en-US" dirty="0" smtClean="0"/>
              <a:t>2035. </a:t>
            </a:r>
            <a:endParaRPr lang="en-US" dirty="0"/>
          </a:p>
          <a:p>
            <a:pPr lvl="0"/>
            <a:r>
              <a:rPr lang="en-US" dirty="0"/>
              <a:t>Non-electricity consumption of coal in China is projected to fall from 46 quadrillion Btu to 34 quadrillion Btu between 2015 and 2040 because of a decreasing use of steam and metallurgical coal in industrial steam applications and steel manufacturing. </a:t>
            </a:r>
          </a:p>
          <a:p>
            <a:pPr lvl="0"/>
            <a:r>
              <a:rPr lang="en-US" dirty="0"/>
              <a:t>China is expected to continue to import only about 3% of its coal for consumption through 2040 because of the country’s policy to maintain a course of self-sufficiency</a:t>
            </a:r>
            <a:r>
              <a:rPr lang="en-US" dirty="0" smtClean="0"/>
              <a:t>.</a:t>
            </a:r>
            <a:endParaRPr lang="en-US" dirty="0"/>
          </a:p>
        </p:txBody>
      </p:sp>
    </p:spTree>
    <p:extLst>
      <p:ext uri="{BB962C8B-B14F-4D97-AF65-F5344CB8AC3E}">
        <p14:creationId xmlns:p14="http://schemas.microsoft.com/office/powerpoint/2010/main" val="1056510228"/>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 Placeholder 9"/>
          <p:cNvSpPr>
            <a:spLocks noGrp="1"/>
          </p:cNvSpPr>
          <p:nvPr>
            <p:ph type="body" sz="quarter" idx="13"/>
          </p:nvPr>
        </p:nvSpPr>
        <p:spPr/>
        <p:txBody>
          <a:bodyPr/>
          <a:lstStyle/>
          <a:p>
            <a:pPr marL="0" lvl="0" indent="0" fontAlgn="auto">
              <a:spcBef>
                <a:spcPts val="0"/>
              </a:spcBef>
              <a:spcAft>
                <a:spcPts val="0"/>
              </a:spcAft>
              <a:defRPr sz="1400" b="0" i="0" u="none" strike="noStrike" kern="1200" spc="0" baseline="0">
                <a:solidFill>
                  <a:sysClr val="windowText" lastClr="000000">
                    <a:lumMod val="65000"/>
                    <a:lumOff val="35000"/>
                  </a:sysClr>
                </a:solidFill>
                <a:latin typeface="+mn-lt"/>
                <a:ea typeface="+mn-ea"/>
                <a:cs typeface="+mn-cs"/>
              </a:defRPr>
            </a:pPr>
            <a:r>
              <a:rPr lang="en-US" b="1" dirty="0">
                <a:solidFill>
                  <a:sysClr val="windowText" lastClr="000000"/>
                </a:solidFill>
              </a:rPr>
              <a:t>India's </a:t>
            </a:r>
            <a:r>
              <a:rPr lang="en-US" b="1" dirty="0" smtClean="0">
                <a:solidFill>
                  <a:sysClr val="windowText" lastClr="000000"/>
                </a:solidFill>
              </a:rPr>
              <a:t>coal </a:t>
            </a:r>
            <a:r>
              <a:rPr lang="en-US" b="1" dirty="0">
                <a:solidFill>
                  <a:sysClr val="windowText" lastClr="000000"/>
                </a:solidFill>
              </a:rPr>
              <a:t>c</a:t>
            </a:r>
            <a:r>
              <a:rPr lang="en-US" b="1" dirty="0" smtClean="0">
                <a:solidFill>
                  <a:sysClr val="windowText" lastClr="000000"/>
                </a:solidFill>
              </a:rPr>
              <a:t>onsumption </a:t>
            </a:r>
            <a:r>
              <a:rPr lang="en-US" b="1" dirty="0">
                <a:solidFill>
                  <a:sysClr val="windowText" lastClr="000000"/>
                </a:solidFill>
              </a:rPr>
              <a:t>by </a:t>
            </a:r>
            <a:r>
              <a:rPr lang="en-US" b="1" dirty="0" smtClean="0">
                <a:solidFill>
                  <a:sysClr val="windowText" lastClr="000000"/>
                </a:solidFill>
              </a:rPr>
              <a:t>sector</a:t>
            </a:r>
            <a:endParaRPr lang="en-US" b="1" dirty="0">
              <a:solidFill>
                <a:sysClr val="windowText" lastClr="000000"/>
              </a:solidFill>
            </a:endParaRPr>
          </a:p>
          <a:p>
            <a:pPr marL="0" lvl="0" indent="0" fontAlgn="auto">
              <a:spcBef>
                <a:spcPts val="0"/>
              </a:spcBef>
              <a:spcAft>
                <a:spcPts val="0"/>
              </a:spcAft>
              <a:defRPr sz="1400" b="0" i="0" u="none" strike="noStrike" kern="1200" spc="0" baseline="0">
                <a:solidFill>
                  <a:sysClr val="windowText" lastClr="000000">
                    <a:lumMod val="65000"/>
                    <a:lumOff val="35000"/>
                  </a:sysClr>
                </a:solidFill>
                <a:latin typeface="+mn-lt"/>
                <a:ea typeface="+mn-ea"/>
                <a:cs typeface="+mn-cs"/>
              </a:defRPr>
            </a:pPr>
            <a:r>
              <a:rPr lang="en-US" dirty="0">
                <a:solidFill>
                  <a:sysClr val="windowText" lastClr="000000"/>
                </a:solidFill>
              </a:rPr>
              <a:t>quadrillion </a:t>
            </a:r>
            <a:r>
              <a:rPr lang="en-US" dirty="0" smtClean="0">
                <a:solidFill>
                  <a:sysClr val="windowText" lastClr="000000"/>
                </a:solidFill>
              </a:rPr>
              <a:t>Btu</a:t>
            </a:r>
            <a:endParaRPr lang="en-US" dirty="0">
              <a:solidFill>
                <a:sysClr val="windowText" lastClr="000000"/>
              </a:solidFill>
            </a:endParaRPr>
          </a:p>
        </p:txBody>
      </p:sp>
      <p:sp>
        <p:nvSpPr>
          <p:cNvPr id="6" name="Title 5"/>
          <p:cNvSpPr>
            <a:spLocks noGrp="1"/>
          </p:cNvSpPr>
          <p:nvPr>
            <p:ph type="title"/>
          </p:nvPr>
        </p:nvSpPr>
        <p:spPr/>
        <p:txBody>
          <a:bodyPr/>
          <a:lstStyle/>
          <a:p>
            <a:r>
              <a:rPr lang="en-US" dirty="0"/>
              <a:t>India’s use of coal in the Reference Case increases throughout the projection period—</a:t>
            </a:r>
          </a:p>
        </p:txBody>
      </p:sp>
      <p:sp>
        <p:nvSpPr>
          <p:cNvPr id="3" name="Slide Number Placeholder 2"/>
          <p:cNvSpPr>
            <a:spLocks noGrp="1"/>
          </p:cNvSpPr>
          <p:nvPr>
            <p:ph type="sldNum" sz="quarter" idx="4"/>
          </p:nvPr>
        </p:nvSpPr>
        <p:spPr/>
        <p:txBody>
          <a:bodyPr/>
          <a:lstStyle/>
          <a:p>
            <a:fld id="{2D80C5C9-96E0-47EC-B500-37C5FE284639}" type="slidenum">
              <a:rPr lang="en-US" smtClean="0"/>
              <a:pPr/>
              <a:t>67</a:t>
            </a:fld>
            <a:endParaRPr lang="en-US" dirty="0"/>
          </a:p>
        </p:txBody>
      </p:sp>
      <p:grpSp>
        <p:nvGrpSpPr>
          <p:cNvPr id="5" name="Group 4"/>
          <p:cNvGrpSpPr/>
          <p:nvPr/>
        </p:nvGrpSpPr>
        <p:grpSpPr>
          <a:xfrm>
            <a:off x="206422" y="96726"/>
            <a:ext cx="8745554" cy="548546"/>
            <a:chOff x="206422" y="96726"/>
            <a:chExt cx="8745554" cy="548546"/>
          </a:xfrm>
        </p:grpSpPr>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61086" y="99552"/>
              <a:ext cx="530352" cy="530352"/>
            </a:xfrm>
            <a:prstGeom prst="rect">
              <a:avLst/>
            </a:prstGeom>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58868" y="114920"/>
              <a:ext cx="530352" cy="530352"/>
            </a:xfrm>
            <a:prstGeom prst="rect">
              <a:avLst/>
            </a:prstGeom>
          </p:spPr>
        </p:pic>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15" name="Picture 1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603362" y="96726"/>
              <a:ext cx="530352" cy="530352"/>
            </a:xfrm>
            <a:prstGeom prst="rect">
              <a:avLst/>
            </a:prstGeom>
          </p:spPr>
        </p:pic>
        <p:pic>
          <p:nvPicPr>
            <p:cNvPr id="16" name="Picture 1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17" name="Content Placeholder 2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pic>
          <p:nvPicPr>
            <p:cNvPr id="18" name="Picture 17"/>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graphicFrame>
        <p:nvGraphicFramePr>
          <p:cNvPr id="21" name="Chart Placeholder 20"/>
          <p:cNvGraphicFramePr>
            <a:graphicFrameLocks noGrp="1"/>
          </p:cNvGraphicFramePr>
          <p:nvPr>
            <p:ph type="chart" sz="quarter" idx="12"/>
            <p:extLst>
              <p:ext uri="{D42A27DB-BD31-4B8C-83A1-F6EECF244321}">
                <p14:modId xmlns:p14="http://schemas.microsoft.com/office/powerpoint/2010/main" val="1305993139"/>
              </p:ext>
            </p:extLst>
          </p:nvPr>
        </p:nvGraphicFramePr>
        <p:xfrm>
          <a:off x="304800" y="2286000"/>
          <a:ext cx="8610600" cy="3333750"/>
        </p:xfrm>
        <a:graphic>
          <a:graphicData uri="http://schemas.openxmlformats.org/drawingml/2006/chart">
            <c:chart xmlns:c="http://schemas.openxmlformats.org/drawingml/2006/chart" xmlns:r="http://schemas.openxmlformats.org/officeDocument/2006/relationships" r:id="rId11"/>
          </a:graphicData>
        </a:graphic>
      </p:graphicFrame>
    </p:spTree>
    <p:extLst>
      <p:ext uri="{BB962C8B-B14F-4D97-AF65-F5344CB8AC3E}">
        <p14:creationId xmlns:p14="http://schemas.microsoft.com/office/powerpoint/2010/main" val="2693264747"/>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a:t> —but its share of the country’s total energy consumption declines</a:t>
            </a:r>
          </a:p>
        </p:txBody>
      </p:sp>
      <p:sp>
        <p:nvSpPr>
          <p:cNvPr id="3" name="Slide Number Placeholder 2"/>
          <p:cNvSpPr>
            <a:spLocks noGrp="1"/>
          </p:cNvSpPr>
          <p:nvPr>
            <p:ph type="sldNum" sz="quarter" idx="4"/>
          </p:nvPr>
        </p:nvSpPr>
        <p:spPr/>
        <p:txBody>
          <a:bodyPr/>
          <a:lstStyle/>
          <a:p>
            <a:fld id="{2D80C5C9-96E0-47EC-B500-37C5FE284639}" type="slidenum">
              <a:rPr lang="en-US" smtClean="0"/>
              <a:pPr/>
              <a:t>68</a:t>
            </a:fld>
            <a:endParaRPr lang="en-US" dirty="0"/>
          </a:p>
        </p:txBody>
      </p:sp>
      <p:grpSp>
        <p:nvGrpSpPr>
          <p:cNvPr id="5" name="Group 4"/>
          <p:cNvGrpSpPr/>
          <p:nvPr/>
        </p:nvGrpSpPr>
        <p:grpSpPr>
          <a:xfrm>
            <a:off x="206422" y="96726"/>
            <a:ext cx="8745554" cy="548546"/>
            <a:chOff x="206422" y="96726"/>
            <a:chExt cx="8745554" cy="548546"/>
          </a:xfrm>
        </p:grpSpPr>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61086" y="99552"/>
              <a:ext cx="530352" cy="530352"/>
            </a:xfrm>
            <a:prstGeom prst="rect">
              <a:avLst/>
            </a:prstGeom>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58868" y="114920"/>
              <a:ext cx="530352" cy="530352"/>
            </a:xfrm>
            <a:prstGeom prst="rect">
              <a:avLst/>
            </a:prstGeom>
          </p:spPr>
        </p:pic>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15" name="Picture 1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603362" y="96726"/>
              <a:ext cx="530352" cy="530352"/>
            </a:xfrm>
            <a:prstGeom prst="rect">
              <a:avLst/>
            </a:prstGeom>
          </p:spPr>
        </p:pic>
        <p:pic>
          <p:nvPicPr>
            <p:cNvPr id="16" name="Picture 1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17" name="Content Placeholder 2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pic>
          <p:nvPicPr>
            <p:cNvPr id="18" name="Picture 17"/>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sp>
        <p:nvSpPr>
          <p:cNvPr id="2" name="Content Placeholder 1"/>
          <p:cNvSpPr>
            <a:spLocks noGrp="1"/>
          </p:cNvSpPr>
          <p:nvPr>
            <p:ph sz="quarter" idx="12"/>
          </p:nvPr>
        </p:nvSpPr>
        <p:spPr/>
        <p:txBody>
          <a:bodyPr/>
          <a:lstStyle/>
          <a:p>
            <a:pPr lvl="0"/>
            <a:r>
              <a:rPr lang="en-US" dirty="0" smtClean="0"/>
              <a:t>EIA estimates that India became </a:t>
            </a:r>
            <a:r>
              <a:rPr lang="en-US" dirty="0"/>
              <a:t>the world’s second-largest coal </a:t>
            </a:r>
            <a:r>
              <a:rPr lang="en-US" dirty="0" smtClean="0"/>
              <a:t>consumer after China </a:t>
            </a:r>
            <a:r>
              <a:rPr lang="en-US" dirty="0"/>
              <a:t>in </a:t>
            </a:r>
            <a:r>
              <a:rPr lang="en-US" dirty="0" smtClean="0"/>
              <a:t>2016, </a:t>
            </a:r>
            <a:r>
              <a:rPr lang="en-US" dirty="0"/>
              <a:t>when its coal use </a:t>
            </a:r>
            <a:r>
              <a:rPr lang="en-US" dirty="0" smtClean="0"/>
              <a:t>exceeded </a:t>
            </a:r>
            <a:r>
              <a:rPr lang="en-US" dirty="0"/>
              <a:t>that of the United States.  Sustained industrial growth and significant efforts to further electrify the country’s rural areas are expected to drive the increase in India’s coal consumption throughout the projection period.</a:t>
            </a:r>
          </a:p>
          <a:p>
            <a:pPr lvl="0"/>
            <a:r>
              <a:rPr lang="en-US" dirty="0" smtClean="0"/>
              <a:t>Coal demand increases </a:t>
            </a:r>
            <a:r>
              <a:rPr lang="en-US" dirty="0"/>
              <a:t>by </a:t>
            </a:r>
            <a:r>
              <a:rPr lang="en-US" dirty="0" smtClean="0"/>
              <a:t>90</a:t>
            </a:r>
            <a:r>
              <a:rPr lang="en-US" dirty="0"/>
              <a:t>% between 2015 and </a:t>
            </a:r>
            <a:r>
              <a:rPr lang="en-US" dirty="0" smtClean="0"/>
              <a:t>2040 in India, as </a:t>
            </a:r>
            <a:r>
              <a:rPr lang="en-US" dirty="0"/>
              <a:t>new coal-fired electricity generating capacity is installed.</a:t>
            </a:r>
          </a:p>
          <a:p>
            <a:pPr lvl="0"/>
            <a:r>
              <a:rPr lang="en-US" dirty="0"/>
              <a:t>Strong growth in the use of coal in industrial applications leads projected industrial </a:t>
            </a:r>
            <a:r>
              <a:rPr lang="en-US" dirty="0" smtClean="0"/>
              <a:t>consumption in India </a:t>
            </a:r>
            <a:r>
              <a:rPr lang="en-US" dirty="0"/>
              <a:t>to increase from 6 quadrillion Btu to 11 quadrillion Btu between 2015 and 2040.</a:t>
            </a:r>
          </a:p>
          <a:p>
            <a:pPr lvl="0"/>
            <a:r>
              <a:rPr lang="en-US" dirty="0"/>
              <a:t>Despite significant increases in coal consumption, coal’s share in overall energy consumption in India is projected to decrease from 49% in 2015 to 43% by 2040, due in part to policies promoting renewable- and nuclear-based generation. </a:t>
            </a:r>
          </a:p>
          <a:p>
            <a:endParaRPr lang="en-US" dirty="0"/>
          </a:p>
        </p:txBody>
      </p:sp>
    </p:spTree>
    <p:extLst>
      <p:ext uri="{BB962C8B-B14F-4D97-AF65-F5344CB8AC3E}">
        <p14:creationId xmlns:p14="http://schemas.microsoft.com/office/powerpoint/2010/main" val="2418620295"/>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Coal use in non-OECD Asia outside of China and India increases in the Reference </a:t>
            </a:r>
            <a:r>
              <a:rPr lang="en-US" dirty="0" smtClean="0"/>
              <a:t>case—</a:t>
            </a:r>
            <a:endParaRPr lang="en-US" dirty="0"/>
          </a:p>
        </p:txBody>
      </p:sp>
      <p:sp>
        <p:nvSpPr>
          <p:cNvPr id="3" name="Slide Number Placeholder 2"/>
          <p:cNvSpPr>
            <a:spLocks noGrp="1"/>
          </p:cNvSpPr>
          <p:nvPr>
            <p:ph type="sldNum" sz="quarter" idx="4"/>
          </p:nvPr>
        </p:nvSpPr>
        <p:spPr/>
        <p:txBody>
          <a:bodyPr/>
          <a:lstStyle/>
          <a:p>
            <a:fld id="{2D80C5C9-96E0-47EC-B500-37C5FE284639}" type="slidenum">
              <a:rPr lang="en-US" smtClean="0"/>
              <a:pPr/>
              <a:t>69</a:t>
            </a:fld>
            <a:endParaRPr lang="en-US" dirty="0"/>
          </a:p>
        </p:txBody>
      </p:sp>
      <p:grpSp>
        <p:nvGrpSpPr>
          <p:cNvPr id="5" name="Group 4"/>
          <p:cNvGrpSpPr/>
          <p:nvPr/>
        </p:nvGrpSpPr>
        <p:grpSpPr>
          <a:xfrm>
            <a:off x="206422" y="96726"/>
            <a:ext cx="8745554" cy="548546"/>
            <a:chOff x="206422" y="96726"/>
            <a:chExt cx="8745554" cy="548546"/>
          </a:xfrm>
        </p:grpSpPr>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61086" y="99552"/>
              <a:ext cx="530352" cy="530352"/>
            </a:xfrm>
            <a:prstGeom prst="rect">
              <a:avLst/>
            </a:prstGeom>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58868" y="114920"/>
              <a:ext cx="530352" cy="530352"/>
            </a:xfrm>
            <a:prstGeom prst="rect">
              <a:avLst/>
            </a:prstGeom>
          </p:spPr>
        </p:pic>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15" name="Picture 1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603362" y="96726"/>
              <a:ext cx="530352" cy="530352"/>
            </a:xfrm>
            <a:prstGeom prst="rect">
              <a:avLst/>
            </a:prstGeom>
          </p:spPr>
        </p:pic>
        <p:pic>
          <p:nvPicPr>
            <p:cNvPr id="16" name="Picture 1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17" name="Content Placeholder 2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pic>
          <p:nvPicPr>
            <p:cNvPr id="18" name="Picture 17"/>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graphicFrame>
        <p:nvGraphicFramePr>
          <p:cNvPr id="21" name="Content Placeholder 20"/>
          <p:cNvGraphicFramePr>
            <a:graphicFrameLocks noGrp="1"/>
          </p:cNvGraphicFramePr>
          <p:nvPr>
            <p:ph sz="quarter" idx="12"/>
            <p:extLst>
              <p:ext uri="{D42A27DB-BD31-4B8C-83A1-F6EECF244321}">
                <p14:modId xmlns:p14="http://schemas.microsoft.com/office/powerpoint/2010/main" val="3279429502"/>
              </p:ext>
            </p:extLst>
          </p:nvPr>
        </p:nvGraphicFramePr>
        <p:xfrm>
          <a:off x="238125" y="2282158"/>
          <a:ext cx="4567238" cy="350904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2" name="Content Placeholder 21"/>
          <p:cNvGraphicFramePr>
            <a:graphicFrameLocks noGrp="1"/>
          </p:cNvGraphicFramePr>
          <p:nvPr>
            <p:ph sz="quarter" idx="13"/>
            <p:extLst>
              <p:ext uri="{D42A27DB-BD31-4B8C-83A1-F6EECF244321}">
                <p14:modId xmlns:p14="http://schemas.microsoft.com/office/powerpoint/2010/main" val="1484831461"/>
              </p:ext>
            </p:extLst>
          </p:nvPr>
        </p:nvGraphicFramePr>
        <p:xfrm>
          <a:off x="4876801" y="2209800"/>
          <a:ext cx="4062412" cy="3581400"/>
        </p:xfrm>
        <a:graphic>
          <a:graphicData uri="http://schemas.openxmlformats.org/drawingml/2006/chart">
            <c:chart xmlns:c="http://schemas.openxmlformats.org/drawingml/2006/chart" xmlns:r="http://schemas.openxmlformats.org/officeDocument/2006/relationships" r:id="rId12"/>
          </a:graphicData>
        </a:graphic>
      </p:graphicFrame>
      <p:sp>
        <p:nvSpPr>
          <p:cNvPr id="20" name="TextBox 1"/>
          <p:cNvSpPr txBox="1"/>
          <p:nvPr/>
        </p:nvSpPr>
        <p:spPr>
          <a:xfrm>
            <a:off x="364115" y="1667022"/>
            <a:ext cx="3853293" cy="421039"/>
          </a:xfrm>
          <a:prstGeom prst="rect">
            <a:avLst/>
          </a:prstGeom>
        </p:spPr>
        <p:txBody>
          <a:bodyPr wrap="none" lIns="0" rIns="0"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en-US" sz="1400" b="1" dirty="0"/>
              <a:t>Energy consumption</a:t>
            </a:r>
            <a:r>
              <a:rPr lang="en-US" sz="1400" b="1" baseline="0" dirty="0"/>
              <a:t> in other non-OECD </a:t>
            </a:r>
            <a:r>
              <a:rPr lang="en-US" sz="1400" b="1" baseline="0" dirty="0" smtClean="0"/>
              <a:t>Asia</a:t>
            </a:r>
            <a:endParaRPr lang="en-US" sz="1400" b="1" dirty="0"/>
          </a:p>
          <a:p>
            <a:r>
              <a:rPr lang="en-US" sz="1400" dirty="0" smtClean="0"/>
              <a:t>quadrillion Btu</a:t>
            </a:r>
            <a:endParaRPr lang="en-US" sz="1400" dirty="0"/>
          </a:p>
        </p:txBody>
      </p:sp>
      <p:sp>
        <p:nvSpPr>
          <p:cNvPr id="23" name="TextBox 1"/>
          <p:cNvSpPr txBox="1"/>
          <p:nvPr/>
        </p:nvSpPr>
        <p:spPr>
          <a:xfrm>
            <a:off x="4953000" y="1667022"/>
            <a:ext cx="3798740" cy="421039"/>
          </a:xfrm>
          <a:prstGeom prst="rect">
            <a:avLst/>
          </a:prstGeom>
        </p:spPr>
        <p:txBody>
          <a:bodyPr wrap="none" lIns="0" rIns="0"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en-US" sz="1400" b="1" dirty="0"/>
              <a:t>Energy consumption in other non-OECD </a:t>
            </a:r>
            <a:r>
              <a:rPr lang="en-US" sz="1400" b="1" dirty="0" smtClean="0"/>
              <a:t>Asia</a:t>
            </a:r>
          </a:p>
          <a:p>
            <a:r>
              <a:rPr lang="en-US" sz="1400" dirty="0" smtClean="0"/>
              <a:t>percent of fuel share</a:t>
            </a:r>
            <a:endParaRPr lang="en-US" sz="1400" dirty="0"/>
          </a:p>
        </p:txBody>
      </p:sp>
    </p:spTree>
    <p:extLst>
      <p:ext uri="{BB962C8B-B14F-4D97-AF65-F5344CB8AC3E}">
        <p14:creationId xmlns:p14="http://schemas.microsoft.com/office/powerpoint/2010/main" val="1990014715"/>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type="body" sz="quarter" idx="12"/>
          </p:nvPr>
        </p:nvSpPr>
        <p:spPr/>
        <p:txBody>
          <a:bodyPr/>
          <a:lstStyle/>
          <a:p>
            <a:pPr lvl="0"/>
            <a:r>
              <a:rPr lang="en-US" dirty="0"/>
              <a:t>Total energy consumption in non-OECD Asia outside of China and India (other non-OECD Asia) is projected to increase by almost 80% from 2015 to 2040, reaching 69 quadrillion Btu. </a:t>
            </a:r>
          </a:p>
          <a:p>
            <a:pPr lvl="0"/>
            <a:r>
              <a:rPr lang="en-US" dirty="0"/>
              <a:t>Coal consumption in the region increases by 2.4%/year from 2015 to 2040—maintaining a 20% share of total energy consumption—as many countries continue to take advantage of coal’s relatively low cost in their efforts to further develop their economies.</a:t>
            </a:r>
          </a:p>
          <a:p>
            <a:pPr lvl="0"/>
            <a:r>
              <a:rPr lang="en-US" dirty="0"/>
              <a:t>The other non-OECD Asia region is projected to import a significant share of its coal requirements, even though Indonesia is a major exporter.</a:t>
            </a:r>
          </a:p>
          <a:p>
            <a:endParaRPr lang="en-US" dirty="0"/>
          </a:p>
        </p:txBody>
      </p:sp>
      <p:sp>
        <p:nvSpPr>
          <p:cNvPr id="6" name="Title 5"/>
          <p:cNvSpPr>
            <a:spLocks noGrp="1"/>
          </p:cNvSpPr>
          <p:nvPr>
            <p:ph type="title"/>
          </p:nvPr>
        </p:nvSpPr>
        <p:spPr/>
        <p:txBody>
          <a:bodyPr/>
          <a:lstStyle/>
          <a:p>
            <a:r>
              <a:rPr lang="en-US" dirty="0"/>
              <a:t>—but it maintains a constant share of energy consumption</a:t>
            </a:r>
          </a:p>
        </p:txBody>
      </p:sp>
      <p:sp>
        <p:nvSpPr>
          <p:cNvPr id="3" name="Slide Number Placeholder 2"/>
          <p:cNvSpPr>
            <a:spLocks noGrp="1"/>
          </p:cNvSpPr>
          <p:nvPr>
            <p:ph type="sldNum" sz="quarter" idx="4"/>
          </p:nvPr>
        </p:nvSpPr>
        <p:spPr/>
        <p:txBody>
          <a:bodyPr/>
          <a:lstStyle/>
          <a:p>
            <a:fld id="{2D80C5C9-96E0-47EC-B500-37C5FE284639}" type="slidenum">
              <a:rPr lang="en-US" smtClean="0"/>
              <a:pPr/>
              <a:t>70</a:t>
            </a:fld>
            <a:endParaRPr lang="en-US" dirty="0"/>
          </a:p>
        </p:txBody>
      </p:sp>
      <p:grpSp>
        <p:nvGrpSpPr>
          <p:cNvPr id="5" name="Group 4"/>
          <p:cNvGrpSpPr/>
          <p:nvPr/>
        </p:nvGrpSpPr>
        <p:grpSpPr>
          <a:xfrm>
            <a:off x="206422" y="96726"/>
            <a:ext cx="8745554" cy="548546"/>
            <a:chOff x="206422" y="96726"/>
            <a:chExt cx="8745554" cy="548546"/>
          </a:xfrm>
        </p:grpSpPr>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61086" y="99552"/>
              <a:ext cx="530352" cy="530352"/>
            </a:xfrm>
            <a:prstGeom prst="rect">
              <a:avLst/>
            </a:prstGeom>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58868" y="114920"/>
              <a:ext cx="530352" cy="530352"/>
            </a:xfrm>
            <a:prstGeom prst="rect">
              <a:avLst/>
            </a:prstGeom>
          </p:spPr>
        </p:pic>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15" name="Picture 1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603362" y="96726"/>
              <a:ext cx="530352" cy="530352"/>
            </a:xfrm>
            <a:prstGeom prst="rect">
              <a:avLst/>
            </a:prstGeom>
          </p:spPr>
        </p:pic>
        <p:pic>
          <p:nvPicPr>
            <p:cNvPr id="16" name="Picture 1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17" name="Content Placeholder 2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pic>
          <p:nvPicPr>
            <p:cNvPr id="18" name="Picture 17"/>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spTree>
    <p:extLst>
      <p:ext uri="{BB962C8B-B14F-4D97-AF65-F5344CB8AC3E}">
        <p14:creationId xmlns:p14="http://schemas.microsoft.com/office/powerpoint/2010/main" val="234974816"/>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 Placeholder 9"/>
          <p:cNvSpPr>
            <a:spLocks noGrp="1"/>
          </p:cNvSpPr>
          <p:nvPr>
            <p:ph type="body" sz="quarter" idx="13"/>
          </p:nvPr>
        </p:nvSpPr>
        <p:spPr/>
        <p:txBody>
          <a:bodyPr/>
          <a:lstStyle/>
          <a:p>
            <a:r>
              <a:rPr lang="en-US" b="1" dirty="0"/>
              <a:t>World coal </a:t>
            </a:r>
            <a:r>
              <a:rPr lang="en-US" b="1" dirty="0" smtClean="0"/>
              <a:t>production</a:t>
            </a:r>
            <a:endParaRPr lang="en-US" dirty="0"/>
          </a:p>
          <a:p>
            <a:r>
              <a:rPr lang="en-US" dirty="0"/>
              <a:t>billion short </a:t>
            </a:r>
            <a:r>
              <a:rPr lang="en-US" dirty="0" smtClean="0"/>
              <a:t>tons</a:t>
            </a:r>
            <a:endParaRPr lang="en-US" dirty="0"/>
          </a:p>
        </p:txBody>
      </p:sp>
      <p:sp>
        <p:nvSpPr>
          <p:cNvPr id="6" name="Title 5"/>
          <p:cNvSpPr>
            <a:spLocks noGrp="1"/>
          </p:cNvSpPr>
          <p:nvPr>
            <p:ph type="title"/>
          </p:nvPr>
        </p:nvSpPr>
        <p:spPr/>
        <p:txBody>
          <a:bodyPr/>
          <a:lstStyle/>
          <a:p>
            <a:r>
              <a:rPr lang="en-US" dirty="0"/>
              <a:t>Worldwide coal production remains flat through 2040 in the Reference Case—</a:t>
            </a:r>
          </a:p>
        </p:txBody>
      </p:sp>
      <p:sp>
        <p:nvSpPr>
          <p:cNvPr id="3" name="Slide Number Placeholder 2"/>
          <p:cNvSpPr>
            <a:spLocks noGrp="1"/>
          </p:cNvSpPr>
          <p:nvPr>
            <p:ph type="sldNum" sz="quarter" idx="4"/>
          </p:nvPr>
        </p:nvSpPr>
        <p:spPr/>
        <p:txBody>
          <a:bodyPr/>
          <a:lstStyle/>
          <a:p>
            <a:fld id="{2D80C5C9-96E0-47EC-B500-37C5FE284639}" type="slidenum">
              <a:rPr lang="en-US" smtClean="0"/>
              <a:pPr/>
              <a:t>71</a:t>
            </a:fld>
            <a:endParaRPr lang="en-US" dirty="0"/>
          </a:p>
        </p:txBody>
      </p:sp>
      <p:grpSp>
        <p:nvGrpSpPr>
          <p:cNvPr id="5" name="Group 4"/>
          <p:cNvGrpSpPr/>
          <p:nvPr/>
        </p:nvGrpSpPr>
        <p:grpSpPr>
          <a:xfrm>
            <a:off x="206422" y="96726"/>
            <a:ext cx="8745554" cy="548546"/>
            <a:chOff x="206422" y="96726"/>
            <a:chExt cx="8745554" cy="548546"/>
          </a:xfrm>
        </p:grpSpPr>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61086" y="99552"/>
              <a:ext cx="530352" cy="530352"/>
            </a:xfrm>
            <a:prstGeom prst="rect">
              <a:avLst/>
            </a:prstGeom>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58868" y="114920"/>
              <a:ext cx="530352" cy="530352"/>
            </a:xfrm>
            <a:prstGeom prst="rect">
              <a:avLst/>
            </a:prstGeom>
          </p:spPr>
        </p:pic>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15" name="Picture 1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603362" y="96726"/>
              <a:ext cx="530352" cy="530352"/>
            </a:xfrm>
            <a:prstGeom prst="rect">
              <a:avLst/>
            </a:prstGeom>
          </p:spPr>
        </p:pic>
        <p:pic>
          <p:nvPicPr>
            <p:cNvPr id="16" name="Picture 1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17" name="Content Placeholder 2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pic>
          <p:nvPicPr>
            <p:cNvPr id="18" name="Picture 17"/>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graphicFrame>
        <p:nvGraphicFramePr>
          <p:cNvPr id="20" name="Chart Placeholder 19"/>
          <p:cNvGraphicFramePr>
            <a:graphicFrameLocks noGrp="1"/>
          </p:cNvGraphicFramePr>
          <p:nvPr>
            <p:ph type="chart" sz="quarter" idx="12"/>
            <p:extLst>
              <p:ext uri="{D42A27DB-BD31-4B8C-83A1-F6EECF244321}">
                <p14:modId xmlns:p14="http://schemas.microsoft.com/office/powerpoint/2010/main" val="577942729"/>
              </p:ext>
            </p:extLst>
          </p:nvPr>
        </p:nvGraphicFramePr>
        <p:xfrm>
          <a:off x="314325" y="2133600"/>
          <a:ext cx="8601075" cy="3325813"/>
        </p:xfrm>
        <a:graphic>
          <a:graphicData uri="http://schemas.openxmlformats.org/drawingml/2006/chart">
            <c:chart xmlns:c="http://schemas.openxmlformats.org/drawingml/2006/chart" xmlns:r="http://schemas.openxmlformats.org/officeDocument/2006/relationships" r:id="rId11"/>
          </a:graphicData>
        </a:graphic>
      </p:graphicFrame>
    </p:spTree>
    <p:extLst>
      <p:ext uri="{BB962C8B-B14F-4D97-AF65-F5344CB8AC3E}">
        <p14:creationId xmlns:p14="http://schemas.microsoft.com/office/powerpoint/2010/main" val="3417379893"/>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a:t>—with decreases in China offset by increases in India</a:t>
            </a:r>
          </a:p>
        </p:txBody>
      </p:sp>
      <p:sp>
        <p:nvSpPr>
          <p:cNvPr id="3" name="Slide Number Placeholder 2"/>
          <p:cNvSpPr>
            <a:spLocks noGrp="1"/>
          </p:cNvSpPr>
          <p:nvPr>
            <p:ph type="sldNum" sz="quarter" idx="4"/>
          </p:nvPr>
        </p:nvSpPr>
        <p:spPr/>
        <p:txBody>
          <a:bodyPr/>
          <a:lstStyle/>
          <a:p>
            <a:fld id="{2D80C5C9-96E0-47EC-B500-37C5FE284639}" type="slidenum">
              <a:rPr lang="en-US" smtClean="0"/>
              <a:pPr/>
              <a:t>72</a:t>
            </a:fld>
            <a:endParaRPr lang="en-US" dirty="0"/>
          </a:p>
        </p:txBody>
      </p:sp>
      <p:grpSp>
        <p:nvGrpSpPr>
          <p:cNvPr id="5" name="Group 4"/>
          <p:cNvGrpSpPr/>
          <p:nvPr/>
        </p:nvGrpSpPr>
        <p:grpSpPr>
          <a:xfrm>
            <a:off x="206422" y="96726"/>
            <a:ext cx="8745554" cy="548546"/>
            <a:chOff x="206422" y="96726"/>
            <a:chExt cx="8745554" cy="548546"/>
          </a:xfrm>
        </p:grpSpPr>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61086" y="99552"/>
              <a:ext cx="530352" cy="530352"/>
            </a:xfrm>
            <a:prstGeom prst="rect">
              <a:avLst/>
            </a:prstGeom>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58868" y="114920"/>
              <a:ext cx="530352" cy="530352"/>
            </a:xfrm>
            <a:prstGeom prst="rect">
              <a:avLst/>
            </a:prstGeom>
          </p:spPr>
        </p:pic>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15" name="Picture 1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603362" y="96726"/>
              <a:ext cx="530352" cy="530352"/>
            </a:xfrm>
            <a:prstGeom prst="rect">
              <a:avLst/>
            </a:prstGeom>
          </p:spPr>
        </p:pic>
        <p:pic>
          <p:nvPicPr>
            <p:cNvPr id="16" name="Picture 1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17" name="Content Placeholder 2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pic>
          <p:nvPicPr>
            <p:cNvPr id="18" name="Picture 17"/>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sp>
        <p:nvSpPr>
          <p:cNvPr id="2" name="Content Placeholder 1"/>
          <p:cNvSpPr>
            <a:spLocks noGrp="1"/>
          </p:cNvSpPr>
          <p:nvPr>
            <p:ph sz="quarter" idx="12"/>
          </p:nvPr>
        </p:nvSpPr>
        <p:spPr/>
        <p:txBody>
          <a:bodyPr/>
          <a:lstStyle/>
          <a:p>
            <a:pPr lvl="0"/>
            <a:r>
              <a:rPr lang="en-US" dirty="0"/>
              <a:t>World coal production is projected to increase 3% from 2015 to 2040, almost reaching  9.4 billions </a:t>
            </a:r>
            <a:r>
              <a:rPr lang="en-US" dirty="0" smtClean="0"/>
              <a:t>short tons</a:t>
            </a:r>
            <a:r>
              <a:rPr lang="en-US" dirty="0"/>
              <a:t>.</a:t>
            </a:r>
          </a:p>
          <a:p>
            <a:pPr lvl="0"/>
            <a:r>
              <a:rPr lang="en-US" dirty="0"/>
              <a:t>China, India, Australia, and the United States </a:t>
            </a:r>
            <a:r>
              <a:rPr lang="en-US" dirty="0" smtClean="0"/>
              <a:t>are projected to remain </a:t>
            </a:r>
            <a:r>
              <a:rPr lang="en-US" dirty="0"/>
              <a:t>the largest </a:t>
            </a:r>
            <a:r>
              <a:rPr lang="en-US" dirty="0" smtClean="0"/>
              <a:t>coal-producing nations through </a:t>
            </a:r>
            <a:r>
              <a:rPr lang="en-US" dirty="0"/>
              <a:t>2040.</a:t>
            </a:r>
          </a:p>
          <a:p>
            <a:pPr lvl="0"/>
            <a:r>
              <a:rPr lang="en-US" dirty="0"/>
              <a:t>China, which consumes nearly all of its coal production domestically, is projected to decrease production </a:t>
            </a:r>
            <a:r>
              <a:rPr lang="en-US" dirty="0" smtClean="0"/>
              <a:t>by </a:t>
            </a:r>
            <a:r>
              <a:rPr lang="en-US" dirty="0"/>
              <a:t>0.7 billion tons (15%) from 2015 to 2040 as demand within the country falls. </a:t>
            </a:r>
          </a:p>
          <a:p>
            <a:pPr lvl="0"/>
            <a:r>
              <a:rPr lang="en-US" dirty="0"/>
              <a:t>India is projected to increase its annual coal production by 0.6 billion tons by 2040 to help meet growing domestic demand. </a:t>
            </a:r>
          </a:p>
          <a:p>
            <a:endParaRPr lang="en-US" dirty="0"/>
          </a:p>
        </p:txBody>
      </p:sp>
    </p:spTree>
    <p:extLst>
      <p:ext uri="{BB962C8B-B14F-4D97-AF65-F5344CB8AC3E}">
        <p14:creationId xmlns:p14="http://schemas.microsoft.com/office/powerpoint/2010/main" val="2186210786"/>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Asia remains the world’s largest importer of coal in 2040—</a:t>
            </a:r>
          </a:p>
        </p:txBody>
      </p:sp>
      <p:sp>
        <p:nvSpPr>
          <p:cNvPr id="3" name="Slide Number Placeholder 2"/>
          <p:cNvSpPr>
            <a:spLocks noGrp="1"/>
          </p:cNvSpPr>
          <p:nvPr>
            <p:ph type="sldNum" sz="quarter" idx="4"/>
          </p:nvPr>
        </p:nvSpPr>
        <p:spPr/>
        <p:txBody>
          <a:bodyPr/>
          <a:lstStyle/>
          <a:p>
            <a:fld id="{2D80C5C9-96E0-47EC-B500-37C5FE284639}" type="slidenum">
              <a:rPr lang="en-US" smtClean="0"/>
              <a:pPr/>
              <a:t>73</a:t>
            </a:fld>
            <a:endParaRPr lang="en-US" dirty="0"/>
          </a:p>
        </p:txBody>
      </p:sp>
      <p:grpSp>
        <p:nvGrpSpPr>
          <p:cNvPr id="5" name="Group 4"/>
          <p:cNvGrpSpPr/>
          <p:nvPr/>
        </p:nvGrpSpPr>
        <p:grpSpPr>
          <a:xfrm>
            <a:off x="206422" y="96726"/>
            <a:ext cx="8745554" cy="548546"/>
            <a:chOff x="206422" y="96726"/>
            <a:chExt cx="8745554" cy="548546"/>
          </a:xfrm>
        </p:grpSpPr>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61086" y="99552"/>
              <a:ext cx="530352" cy="530352"/>
            </a:xfrm>
            <a:prstGeom prst="rect">
              <a:avLst/>
            </a:prstGeom>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58868" y="114920"/>
              <a:ext cx="530352" cy="530352"/>
            </a:xfrm>
            <a:prstGeom prst="rect">
              <a:avLst/>
            </a:prstGeom>
          </p:spPr>
        </p:pic>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15" name="Picture 1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603362" y="96726"/>
              <a:ext cx="530352" cy="530352"/>
            </a:xfrm>
            <a:prstGeom prst="rect">
              <a:avLst/>
            </a:prstGeom>
          </p:spPr>
        </p:pic>
        <p:pic>
          <p:nvPicPr>
            <p:cNvPr id="16" name="Picture 1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17" name="Content Placeholder 2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pic>
          <p:nvPicPr>
            <p:cNvPr id="18" name="Picture 17"/>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graphicFrame>
        <p:nvGraphicFramePr>
          <p:cNvPr id="21" name="Content Placeholder 20"/>
          <p:cNvGraphicFramePr>
            <a:graphicFrameLocks noGrp="1"/>
          </p:cNvGraphicFramePr>
          <p:nvPr>
            <p:ph sz="quarter" idx="12"/>
            <p:extLst>
              <p:ext uri="{D42A27DB-BD31-4B8C-83A1-F6EECF244321}">
                <p14:modId xmlns:p14="http://schemas.microsoft.com/office/powerpoint/2010/main" val="1975518397"/>
              </p:ext>
            </p:extLst>
          </p:nvPr>
        </p:nvGraphicFramePr>
        <p:xfrm>
          <a:off x="206423" y="2200274"/>
          <a:ext cx="4346528" cy="3590925"/>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2" name="Content Placeholder 21"/>
          <p:cNvGraphicFramePr>
            <a:graphicFrameLocks noGrp="1"/>
          </p:cNvGraphicFramePr>
          <p:nvPr>
            <p:ph sz="quarter" idx="13"/>
            <p:extLst>
              <p:ext uri="{D42A27DB-BD31-4B8C-83A1-F6EECF244321}">
                <p14:modId xmlns:p14="http://schemas.microsoft.com/office/powerpoint/2010/main" val="3646208745"/>
              </p:ext>
            </p:extLst>
          </p:nvPr>
        </p:nvGraphicFramePr>
        <p:xfrm>
          <a:off x="4552950" y="2352674"/>
          <a:ext cx="4239614" cy="3438525"/>
        </p:xfrm>
        <a:graphic>
          <a:graphicData uri="http://schemas.openxmlformats.org/drawingml/2006/chart">
            <c:chart xmlns:c="http://schemas.openxmlformats.org/drawingml/2006/chart" xmlns:r="http://schemas.openxmlformats.org/officeDocument/2006/relationships" r:id="rId12"/>
          </a:graphicData>
        </a:graphic>
      </p:graphicFrame>
      <p:sp>
        <p:nvSpPr>
          <p:cNvPr id="4" name="Rectangle 3"/>
          <p:cNvSpPr/>
          <p:nvPr/>
        </p:nvSpPr>
        <p:spPr>
          <a:xfrm>
            <a:off x="231819" y="1689100"/>
            <a:ext cx="4159620" cy="523220"/>
          </a:xfrm>
          <a:prstGeom prst="rect">
            <a:avLst/>
          </a:prstGeom>
        </p:spPr>
        <p:txBody>
          <a:bodyPr wrap="square">
            <a:spAutoFit/>
          </a:bodyPr>
          <a:lstStyle/>
          <a:p>
            <a:r>
              <a:rPr lang="en-US" sz="1400" b="1" dirty="0"/>
              <a:t>Coal imports </a:t>
            </a:r>
          </a:p>
          <a:p>
            <a:r>
              <a:rPr lang="en-US" sz="1400" dirty="0"/>
              <a:t>billion short tons</a:t>
            </a:r>
          </a:p>
        </p:txBody>
      </p:sp>
      <p:sp>
        <p:nvSpPr>
          <p:cNvPr id="6" name="Rectangle 5"/>
          <p:cNvSpPr/>
          <p:nvPr/>
        </p:nvSpPr>
        <p:spPr>
          <a:xfrm>
            <a:off x="4657725" y="1688229"/>
            <a:ext cx="3459139" cy="523220"/>
          </a:xfrm>
          <a:prstGeom prst="rect">
            <a:avLst/>
          </a:prstGeom>
        </p:spPr>
        <p:txBody>
          <a:bodyPr wrap="square">
            <a:spAutoFit/>
          </a:bodyPr>
          <a:lstStyle/>
          <a:p>
            <a:r>
              <a:rPr lang="en-US" sz="1400" b="1" dirty="0" smtClean="0"/>
              <a:t>Coal exports </a:t>
            </a:r>
          </a:p>
          <a:p>
            <a:r>
              <a:rPr lang="en-US" sz="1400" dirty="0" smtClean="0"/>
              <a:t>billion short tons</a:t>
            </a:r>
            <a:endParaRPr lang="en-US" sz="1400" dirty="0"/>
          </a:p>
        </p:txBody>
      </p:sp>
    </p:spTree>
    <p:extLst>
      <p:ext uri="{BB962C8B-B14F-4D97-AF65-F5344CB8AC3E}">
        <p14:creationId xmlns:p14="http://schemas.microsoft.com/office/powerpoint/2010/main" val="2416315942"/>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a:t>—and Australia and Indonesia remain the largest exporters</a:t>
            </a:r>
          </a:p>
        </p:txBody>
      </p:sp>
      <p:sp>
        <p:nvSpPr>
          <p:cNvPr id="3" name="Slide Number Placeholder 2"/>
          <p:cNvSpPr>
            <a:spLocks noGrp="1"/>
          </p:cNvSpPr>
          <p:nvPr>
            <p:ph type="sldNum" sz="quarter" idx="4"/>
          </p:nvPr>
        </p:nvSpPr>
        <p:spPr/>
        <p:txBody>
          <a:bodyPr/>
          <a:lstStyle/>
          <a:p>
            <a:fld id="{2D80C5C9-96E0-47EC-B500-37C5FE284639}" type="slidenum">
              <a:rPr lang="en-US" smtClean="0"/>
              <a:pPr/>
              <a:t>74</a:t>
            </a:fld>
            <a:endParaRPr lang="en-US" dirty="0"/>
          </a:p>
        </p:txBody>
      </p:sp>
      <p:grpSp>
        <p:nvGrpSpPr>
          <p:cNvPr id="5" name="Group 4"/>
          <p:cNvGrpSpPr/>
          <p:nvPr/>
        </p:nvGrpSpPr>
        <p:grpSpPr>
          <a:xfrm>
            <a:off x="206422" y="96726"/>
            <a:ext cx="8745554" cy="548546"/>
            <a:chOff x="206422" y="96726"/>
            <a:chExt cx="8745554" cy="548546"/>
          </a:xfrm>
        </p:grpSpPr>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61086" y="99552"/>
              <a:ext cx="530352" cy="530352"/>
            </a:xfrm>
            <a:prstGeom prst="rect">
              <a:avLst/>
            </a:prstGeom>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58868" y="114920"/>
              <a:ext cx="530352" cy="530352"/>
            </a:xfrm>
            <a:prstGeom prst="rect">
              <a:avLst/>
            </a:prstGeom>
          </p:spPr>
        </p:pic>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15" name="Picture 1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603362" y="96726"/>
              <a:ext cx="530352" cy="530352"/>
            </a:xfrm>
            <a:prstGeom prst="rect">
              <a:avLst/>
            </a:prstGeom>
          </p:spPr>
        </p:pic>
        <p:pic>
          <p:nvPicPr>
            <p:cNvPr id="16" name="Picture 1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17" name="Content Placeholder 2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pic>
          <p:nvPicPr>
            <p:cNvPr id="18" name="Picture 17"/>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sp>
        <p:nvSpPr>
          <p:cNvPr id="2" name="Content Placeholder 1"/>
          <p:cNvSpPr>
            <a:spLocks noGrp="1"/>
          </p:cNvSpPr>
          <p:nvPr>
            <p:ph sz="quarter" idx="12"/>
          </p:nvPr>
        </p:nvSpPr>
        <p:spPr/>
        <p:txBody>
          <a:bodyPr/>
          <a:lstStyle/>
          <a:p>
            <a:pPr lvl="0"/>
            <a:r>
              <a:rPr lang="en-US" dirty="0"/>
              <a:t>Trade in coal (as measured by imports between regions) is projected to grow gradually from 2015 to 2040 at an average rate of 1%/year. </a:t>
            </a:r>
          </a:p>
          <a:p>
            <a:pPr lvl="0"/>
            <a:r>
              <a:rPr lang="en-US" dirty="0"/>
              <a:t>Growth in Asian coal imports follows trends in coal consumption as countries other than China increase their demand in industrial applications and electricity generation.</a:t>
            </a:r>
          </a:p>
          <a:p>
            <a:pPr lvl="0"/>
            <a:r>
              <a:rPr lang="en-US" dirty="0"/>
              <a:t>Metallurgical coal trade increases gradually over time as industrial consumption shifts to India and other countries with limited or no metallurgical coal production.</a:t>
            </a:r>
          </a:p>
          <a:p>
            <a:pPr lvl="0"/>
            <a:r>
              <a:rPr lang="en-US" dirty="0"/>
              <a:t>In contrast to Asia, coal imports into the Americas and Europe remain flat through 2040 as demand for coal decreases in these regions.</a:t>
            </a:r>
          </a:p>
          <a:p>
            <a:pPr lvl="0"/>
            <a:r>
              <a:rPr lang="en-US" dirty="0" smtClean="0"/>
              <a:t>Australia </a:t>
            </a:r>
            <a:r>
              <a:rPr lang="en-US" dirty="0"/>
              <a:t>continues to be the world’s top coal exporter, followed by Indonesia. In 2040, Australia provides 37% of coal exports, and Indonesia provides 28%. </a:t>
            </a:r>
          </a:p>
          <a:p>
            <a:endParaRPr lang="en-US" dirty="0"/>
          </a:p>
        </p:txBody>
      </p:sp>
    </p:spTree>
    <p:extLst>
      <p:ext uri="{BB962C8B-B14F-4D97-AF65-F5344CB8AC3E}">
        <p14:creationId xmlns:p14="http://schemas.microsoft.com/office/powerpoint/2010/main" val="3561843643"/>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Electricity</a:t>
            </a:r>
            <a:endParaRPr lang="en-US" dirty="0"/>
          </a:p>
        </p:txBody>
      </p:sp>
      <p:sp>
        <p:nvSpPr>
          <p:cNvPr id="11" name="Text Placeholder 10"/>
          <p:cNvSpPr>
            <a:spLocks noGrp="1"/>
          </p:cNvSpPr>
          <p:nvPr>
            <p:ph type="body" sz="quarter" idx="13"/>
          </p:nvPr>
        </p:nvSpPr>
        <p:spPr/>
        <p:txBody>
          <a:bodyPr/>
          <a:lstStyle/>
          <a:p>
            <a:endParaRPr lang="en-US"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1959" y="1384527"/>
            <a:ext cx="1709928" cy="1709928"/>
          </a:xfrm>
          <a:prstGeom prst="rect">
            <a:avLst/>
          </a:prstGeom>
        </p:spPr>
      </p:pic>
    </p:spTree>
    <p:extLst>
      <p:ext uri="{BB962C8B-B14F-4D97-AF65-F5344CB8AC3E}">
        <p14:creationId xmlns:p14="http://schemas.microsoft.com/office/powerpoint/2010/main" val="1399006197"/>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Text Placeholder 2"/>
          <p:cNvSpPr>
            <a:spLocks noGrp="1"/>
          </p:cNvSpPr>
          <p:nvPr>
            <p:ph type="body" sz="quarter" idx="13"/>
          </p:nvPr>
        </p:nvSpPr>
        <p:spPr/>
        <p:txBody>
          <a:bodyPr/>
          <a:lstStyle/>
          <a:p>
            <a:endParaRPr lang="en-US"/>
          </a:p>
        </p:txBody>
      </p:sp>
    </p:spTree>
    <p:extLst>
      <p:ext uri="{BB962C8B-B14F-4D97-AF65-F5344CB8AC3E}">
        <p14:creationId xmlns:p14="http://schemas.microsoft.com/office/powerpoint/2010/main" val="3345153227"/>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 the Reference case, net electricity generation in non-OECD countries increases twice as fast as in the OECD—</a:t>
            </a:r>
          </a:p>
        </p:txBody>
      </p:sp>
      <p:sp>
        <p:nvSpPr>
          <p:cNvPr id="3" name="Slide Number Placeholder 2"/>
          <p:cNvSpPr>
            <a:spLocks noGrp="1"/>
          </p:cNvSpPr>
          <p:nvPr>
            <p:ph type="sldNum" sz="quarter" idx="4"/>
          </p:nvPr>
        </p:nvSpPr>
        <p:spPr/>
        <p:txBody>
          <a:bodyPr/>
          <a:lstStyle/>
          <a:p>
            <a:fld id="{2D80C5C9-96E0-47EC-B500-37C5FE284639}" type="slidenum">
              <a:rPr lang="en-US" smtClean="0"/>
              <a:pPr/>
              <a:t>77</a:t>
            </a:fld>
            <a:endParaRPr lang="en-US" dirty="0"/>
          </a:p>
        </p:txBody>
      </p:sp>
      <p:grpSp>
        <p:nvGrpSpPr>
          <p:cNvPr id="29" name="Group 28"/>
          <p:cNvGrpSpPr/>
          <p:nvPr/>
        </p:nvGrpSpPr>
        <p:grpSpPr>
          <a:xfrm>
            <a:off x="206422" y="97597"/>
            <a:ext cx="8745554" cy="539991"/>
            <a:chOff x="206422" y="97597"/>
            <a:chExt cx="8745554" cy="539991"/>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13" name="Picture 1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66552" y="107236"/>
              <a:ext cx="530352" cy="530352"/>
            </a:xfrm>
            <a:prstGeom prst="rect">
              <a:avLst/>
            </a:prstGeom>
          </p:spPr>
        </p:pic>
        <p:pic>
          <p:nvPicPr>
            <p:cNvPr id="14" name="Picture 1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15" name="Picture 1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608220" y="99552"/>
              <a:ext cx="530352" cy="530352"/>
            </a:xfrm>
            <a:prstGeom prst="rect">
              <a:avLst/>
            </a:prstGeom>
          </p:spPr>
        </p:pic>
        <p:pic>
          <p:nvPicPr>
            <p:cNvPr id="16" name="Picture 1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27" name="Content Placeholder 2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pic>
          <p:nvPicPr>
            <p:cNvPr id="28" name="Picture 27"/>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graphicFrame>
        <p:nvGraphicFramePr>
          <p:cNvPr id="17" name="Content Placeholder 16"/>
          <p:cNvGraphicFramePr>
            <a:graphicFrameLocks noGrp="1"/>
          </p:cNvGraphicFramePr>
          <p:nvPr>
            <p:ph sz="quarter" idx="13"/>
            <p:extLst>
              <p:ext uri="{D42A27DB-BD31-4B8C-83A1-F6EECF244321}">
                <p14:modId xmlns:p14="http://schemas.microsoft.com/office/powerpoint/2010/main" val="1979259276"/>
              </p:ext>
            </p:extLst>
          </p:nvPr>
        </p:nvGraphicFramePr>
        <p:xfrm>
          <a:off x="4805363" y="2105024"/>
          <a:ext cx="4024312" cy="3686176"/>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18" name="Content Placeholder 17"/>
          <p:cNvGraphicFramePr>
            <a:graphicFrameLocks noGrp="1"/>
          </p:cNvGraphicFramePr>
          <p:nvPr>
            <p:ph sz="quarter" idx="12"/>
            <p:extLst>
              <p:ext uri="{D42A27DB-BD31-4B8C-83A1-F6EECF244321}">
                <p14:modId xmlns:p14="http://schemas.microsoft.com/office/powerpoint/2010/main" val="2718791137"/>
              </p:ext>
            </p:extLst>
          </p:nvPr>
        </p:nvGraphicFramePr>
        <p:xfrm>
          <a:off x="304800" y="2105024"/>
          <a:ext cx="4038600" cy="3686175"/>
        </p:xfrm>
        <a:graphic>
          <a:graphicData uri="http://schemas.openxmlformats.org/drawingml/2006/chart">
            <c:chart xmlns:c="http://schemas.openxmlformats.org/drawingml/2006/chart" xmlns:r="http://schemas.openxmlformats.org/officeDocument/2006/relationships" r:id="rId12"/>
          </a:graphicData>
        </a:graphic>
      </p:graphicFrame>
      <p:sp>
        <p:nvSpPr>
          <p:cNvPr id="4" name="Rectangle 3"/>
          <p:cNvSpPr/>
          <p:nvPr/>
        </p:nvSpPr>
        <p:spPr>
          <a:xfrm>
            <a:off x="233363" y="1614619"/>
            <a:ext cx="4572000" cy="523220"/>
          </a:xfrm>
          <a:prstGeom prst="rect">
            <a:avLst/>
          </a:prstGeom>
        </p:spPr>
        <p:txBody>
          <a:bodyPr wrap="square">
            <a:spAutoFit/>
          </a:bodyPr>
          <a:lstStyle/>
          <a:p>
            <a:r>
              <a:rPr lang="en-US" sz="1400" b="1" dirty="0">
                <a:latin typeface="Arial" panose="020B0604020202020204" pitchFamily="34" charset="0"/>
                <a:cs typeface="Arial" panose="020B0604020202020204" pitchFamily="34" charset="0"/>
              </a:rPr>
              <a:t>OECD and </a:t>
            </a:r>
            <a:r>
              <a:rPr lang="en-US" sz="1400" b="1" dirty="0" smtClean="0">
                <a:latin typeface="Arial" panose="020B0604020202020204" pitchFamily="34" charset="0"/>
                <a:cs typeface="Arial" panose="020B0604020202020204" pitchFamily="34" charset="0"/>
              </a:rPr>
              <a:t>non-OECD </a:t>
            </a:r>
            <a:r>
              <a:rPr lang="en-US" sz="1400" b="1" dirty="0">
                <a:latin typeface="Arial" panose="020B0604020202020204" pitchFamily="34" charset="0"/>
                <a:cs typeface="Arial" panose="020B0604020202020204" pitchFamily="34" charset="0"/>
              </a:rPr>
              <a:t>net electricity </a:t>
            </a:r>
            <a:r>
              <a:rPr lang="en-US" sz="1400" b="1" dirty="0" smtClean="0">
                <a:latin typeface="Arial" panose="020B0604020202020204" pitchFamily="34" charset="0"/>
                <a:cs typeface="Arial" panose="020B0604020202020204" pitchFamily="34" charset="0"/>
              </a:rPr>
              <a:t>generation</a:t>
            </a:r>
            <a:endParaRPr lang="en-US" sz="1400" b="1" dirty="0">
              <a:latin typeface="Arial" panose="020B0604020202020204" pitchFamily="34" charset="0"/>
              <a:cs typeface="Arial" panose="020B0604020202020204" pitchFamily="34" charset="0"/>
            </a:endParaRPr>
          </a:p>
          <a:p>
            <a:r>
              <a:rPr lang="en-US" sz="1400" dirty="0">
                <a:latin typeface="Arial" panose="020B0604020202020204" pitchFamily="34" charset="0"/>
                <a:cs typeface="Arial" panose="020B0604020202020204" pitchFamily="34" charset="0"/>
              </a:rPr>
              <a:t>trillion </a:t>
            </a:r>
            <a:r>
              <a:rPr lang="en-US" sz="1400" dirty="0" err="1">
                <a:latin typeface="Arial" panose="020B0604020202020204" pitchFamily="34" charset="0"/>
                <a:cs typeface="Arial" panose="020B0604020202020204" pitchFamily="34" charset="0"/>
              </a:rPr>
              <a:t>kilowatthours</a:t>
            </a:r>
            <a:endParaRPr lang="en-US" sz="1400" dirty="0">
              <a:latin typeface="Arial" panose="020B0604020202020204" pitchFamily="34" charset="0"/>
              <a:cs typeface="Arial" panose="020B0604020202020204" pitchFamily="34" charset="0"/>
            </a:endParaRPr>
          </a:p>
        </p:txBody>
      </p:sp>
      <p:sp>
        <p:nvSpPr>
          <p:cNvPr id="5" name="Rectangle 4"/>
          <p:cNvSpPr/>
          <p:nvPr/>
        </p:nvSpPr>
        <p:spPr>
          <a:xfrm>
            <a:off x="4686300" y="1614619"/>
            <a:ext cx="4143375" cy="523220"/>
          </a:xfrm>
          <a:prstGeom prst="rect">
            <a:avLst/>
          </a:prstGeom>
        </p:spPr>
        <p:txBody>
          <a:bodyPr wrap="square">
            <a:spAutoFit/>
          </a:bodyPr>
          <a:lstStyle/>
          <a:p>
            <a:r>
              <a:rPr lang="en-US" sz="1400" b="1" dirty="0">
                <a:latin typeface="Arial" panose="020B0604020202020204" pitchFamily="34" charset="0"/>
                <a:cs typeface="Arial" panose="020B0604020202020204" pitchFamily="34" charset="0"/>
              </a:rPr>
              <a:t>World electricity use by sector</a:t>
            </a:r>
          </a:p>
          <a:p>
            <a:r>
              <a:rPr lang="en-US" sz="1400" dirty="0">
                <a:latin typeface="Arial" panose="020B0604020202020204" pitchFamily="34" charset="0"/>
                <a:cs typeface="Arial" panose="020B0604020202020204" pitchFamily="34" charset="0"/>
              </a:rPr>
              <a:t>quadrillion Btu</a:t>
            </a:r>
          </a:p>
        </p:txBody>
      </p:sp>
      <p:sp>
        <p:nvSpPr>
          <p:cNvPr id="6" name="TextBox 5"/>
          <p:cNvSpPr txBox="1"/>
          <p:nvPr/>
        </p:nvSpPr>
        <p:spPr>
          <a:xfrm>
            <a:off x="2065384" y="2216524"/>
            <a:ext cx="752120" cy="307777"/>
          </a:xfrm>
          <a:prstGeom prst="rect">
            <a:avLst/>
          </a:prstGeom>
          <a:noFill/>
        </p:spPr>
        <p:txBody>
          <a:bodyPr wrap="square" rtlCol="0">
            <a:spAutoFit/>
          </a:bodyPr>
          <a:lstStyle/>
          <a:p>
            <a:r>
              <a:rPr lang="en-US" sz="1400" b="1" dirty="0" smtClean="0"/>
              <a:t>2015</a:t>
            </a:r>
            <a:endParaRPr lang="en-US" sz="1400" b="1" dirty="0"/>
          </a:p>
        </p:txBody>
      </p:sp>
    </p:spTree>
    <p:extLst>
      <p:ext uri="{BB962C8B-B14F-4D97-AF65-F5344CB8AC3E}">
        <p14:creationId xmlns:p14="http://schemas.microsoft.com/office/powerpoint/2010/main" val="2569819780"/>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quarter" idx="12"/>
          </p:nvPr>
        </p:nvSpPr>
        <p:spPr/>
        <p:txBody>
          <a:bodyPr/>
          <a:lstStyle/>
          <a:p>
            <a:pPr lvl="0"/>
            <a:r>
              <a:rPr lang="en-US" dirty="0"/>
              <a:t>Net electricity generation in non-OECD countries increases an average 1.9%/year from 2015 to 2040, compared to 1.0%/year in OECD countries.</a:t>
            </a:r>
          </a:p>
          <a:p>
            <a:pPr lvl="0"/>
            <a:r>
              <a:rPr lang="en-US" dirty="0"/>
              <a:t>Electricity use increases the most in residential and commercial buildings over the period of 2015–40 as personal incomes rise and as urban migration continues in non-OECD countries. </a:t>
            </a:r>
          </a:p>
          <a:p>
            <a:pPr lvl="0"/>
            <a:r>
              <a:rPr lang="en-US" dirty="0"/>
              <a:t>The share of electricity used in transportation </a:t>
            </a:r>
            <a:r>
              <a:rPr lang="en-US" dirty="0" smtClean="0"/>
              <a:t>doubles </a:t>
            </a:r>
            <a:r>
              <a:rPr lang="en-US" dirty="0"/>
              <a:t>between 2015 and 2040 as </a:t>
            </a:r>
            <a:r>
              <a:rPr lang="en-US" dirty="0" smtClean="0"/>
              <a:t>more plug-in </a:t>
            </a:r>
            <a:r>
              <a:rPr lang="en-US" dirty="0"/>
              <a:t>electric vehicles enter the fleet and </a:t>
            </a:r>
            <a:r>
              <a:rPr lang="en-US" dirty="0" smtClean="0"/>
              <a:t>electricity use for rail </a:t>
            </a:r>
            <a:r>
              <a:rPr lang="en-US" dirty="0"/>
              <a:t>expands, but this share accounts for only 4% of total delivered electricity consumption in 2040. </a:t>
            </a:r>
          </a:p>
          <a:p>
            <a:endParaRPr lang="en-US" dirty="0"/>
          </a:p>
        </p:txBody>
      </p:sp>
      <p:sp>
        <p:nvSpPr>
          <p:cNvPr id="4" name="Title 3"/>
          <p:cNvSpPr>
            <a:spLocks noGrp="1"/>
          </p:cNvSpPr>
          <p:nvPr>
            <p:ph type="title"/>
          </p:nvPr>
        </p:nvSpPr>
        <p:spPr/>
        <p:txBody>
          <a:bodyPr/>
          <a:lstStyle/>
          <a:p>
            <a:r>
              <a:rPr lang="en-US" dirty="0"/>
              <a:t>—with building use being a major contributor to growth </a:t>
            </a:r>
          </a:p>
        </p:txBody>
      </p:sp>
      <p:sp>
        <p:nvSpPr>
          <p:cNvPr id="3" name="Slide Number Placeholder 2"/>
          <p:cNvSpPr>
            <a:spLocks noGrp="1"/>
          </p:cNvSpPr>
          <p:nvPr>
            <p:ph type="sldNum" sz="quarter" idx="4"/>
          </p:nvPr>
        </p:nvSpPr>
        <p:spPr/>
        <p:txBody>
          <a:bodyPr/>
          <a:lstStyle/>
          <a:p>
            <a:fld id="{2D80C5C9-96E0-47EC-B500-37C5FE284639}" type="slidenum">
              <a:rPr lang="en-US" smtClean="0"/>
              <a:pPr/>
              <a:t>78</a:t>
            </a:fld>
            <a:endParaRPr lang="en-US" dirty="0"/>
          </a:p>
        </p:txBody>
      </p:sp>
      <p:grpSp>
        <p:nvGrpSpPr>
          <p:cNvPr id="29" name="Group 28"/>
          <p:cNvGrpSpPr/>
          <p:nvPr/>
        </p:nvGrpSpPr>
        <p:grpSpPr>
          <a:xfrm>
            <a:off x="206422" y="97597"/>
            <a:ext cx="8745554" cy="539991"/>
            <a:chOff x="206422" y="97597"/>
            <a:chExt cx="8745554" cy="539991"/>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13" name="Picture 1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66552" y="107236"/>
              <a:ext cx="530352" cy="530352"/>
            </a:xfrm>
            <a:prstGeom prst="rect">
              <a:avLst/>
            </a:prstGeom>
          </p:spPr>
        </p:pic>
        <p:pic>
          <p:nvPicPr>
            <p:cNvPr id="14" name="Picture 1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15" name="Picture 1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608220" y="99552"/>
              <a:ext cx="530352" cy="530352"/>
            </a:xfrm>
            <a:prstGeom prst="rect">
              <a:avLst/>
            </a:prstGeom>
          </p:spPr>
        </p:pic>
        <p:pic>
          <p:nvPicPr>
            <p:cNvPr id="16" name="Picture 1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27" name="Content Placeholder 2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pic>
          <p:nvPicPr>
            <p:cNvPr id="28" name="Picture 27"/>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spTree>
    <p:extLst>
      <p:ext uri="{BB962C8B-B14F-4D97-AF65-F5344CB8AC3E}">
        <p14:creationId xmlns:p14="http://schemas.microsoft.com/office/powerpoint/2010/main" val="836490438"/>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 the Reference case, renewables and natural gas provide much of the growth in electricity generation— </a:t>
            </a:r>
          </a:p>
        </p:txBody>
      </p:sp>
      <p:sp>
        <p:nvSpPr>
          <p:cNvPr id="3" name="Slide Number Placeholder 2"/>
          <p:cNvSpPr>
            <a:spLocks noGrp="1"/>
          </p:cNvSpPr>
          <p:nvPr>
            <p:ph type="sldNum" sz="quarter" idx="4"/>
          </p:nvPr>
        </p:nvSpPr>
        <p:spPr/>
        <p:txBody>
          <a:bodyPr/>
          <a:lstStyle/>
          <a:p>
            <a:fld id="{2D80C5C9-96E0-47EC-B500-37C5FE284639}" type="slidenum">
              <a:rPr lang="en-US" smtClean="0"/>
              <a:pPr/>
              <a:t>79</a:t>
            </a:fld>
            <a:endParaRPr lang="en-US" dirty="0"/>
          </a:p>
        </p:txBody>
      </p:sp>
      <p:grpSp>
        <p:nvGrpSpPr>
          <p:cNvPr id="29" name="Group 28"/>
          <p:cNvGrpSpPr/>
          <p:nvPr/>
        </p:nvGrpSpPr>
        <p:grpSpPr>
          <a:xfrm>
            <a:off x="206422" y="97597"/>
            <a:ext cx="8745554" cy="539991"/>
            <a:chOff x="206422" y="97597"/>
            <a:chExt cx="8745554" cy="539991"/>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13" name="Picture 1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66552" y="107236"/>
              <a:ext cx="530352" cy="530352"/>
            </a:xfrm>
            <a:prstGeom prst="rect">
              <a:avLst/>
            </a:prstGeom>
          </p:spPr>
        </p:pic>
        <p:pic>
          <p:nvPicPr>
            <p:cNvPr id="14" name="Picture 1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15" name="Picture 1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608220" y="99552"/>
              <a:ext cx="530352" cy="530352"/>
            </a:xfrm>
            <a:prstGeom prst="rect">
              <a:avLst/>
            </a:prstGeom>
          </p:spPr>
        </p:pic>
        <p:pic>
          <p:nvPicPr>
            <p:cNvPr id="16" name="Picture 1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27" name="Content Placeholder 2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pic>
          <p:nvPicPr>
            <p:cNvPr id="28" name="Picture 27"/>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graphicFrame>
        <p:nvGraphicFramePr>
          <p:cNvPr id="17" name="Content Placeholder 16"/>
          <p:cNvGraphicFramePr>
            <a:graphicFrameLocks noGrp="1"/>
          </p:cNvGraphicFramePr>
          <p:nvPr>
            <p:ph sz="quarter" idx="13"/>
            <p:extLst>
              <p:ext uri="{D42A27DB-BD31-4B8C-83A1-F6EECF244321}">
                <p14:modId xmlns:p14="http://schemas.microsoft.com/office/powerpoint/2010/main" val="1221454649"/>
              </p:ext>
            </p:extLst>
          </p:nvPr>
        </p:nvGraphicFramePr>
        <p:xfrm>
          <a:off x="4236720" y="2154840"/>
          <a:ext cx="4907280" cy="3575400"/>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0" name="Content Placeholder 19"/>
          <p:cNvGraphicFramePr>
            <a:graphicFrameLocks noGrp="1"/>
          </p:cNvGraphicFramePr>
          <p:nvPr>
            <p:ph sz="quarter" idx="12"/>
            <p:extLst>
              <p:ext uri="{D42A27DB-BD31-4B8C-83A1-F6EECF244321}">
                <p14:modId xmlns:p14="http://schemas.microsoft.com/office/powerpoint/2010/main" val="3713620672"/>
              </p:ext>
            </p:extLst>
          </p:nvPr>
        </p:nvGraphicFramePr>
        <p:xfrm>
          <a:off x="238125" y="2143124"/>
          <a:ext cx="4105275" cy="3648075"/>
        </p:xfrm>
        <a:graphic>
          <a:graphicData uri="http://schemas.openxmlformats.org/drawingml/2006/chart">
            <c:chart xmlns:c="http://schemas.openxmlformats.org/drawingml/2006/chart" xmlns:r="http://schemas.openxmlformats.org/officeDocument/2006/relationships" r:id="rId12"/>
          </a:graphicData>
        </a:graphic>
      </p:graphicFrame>
      <p:sp>
        <p:nvSpPr>
          <p:cNvPr id="4" name="Rectangle 3"/>
          <p:cNvSpPr/>
          <p:nvPr/>
        </p:nvSpPr>
        <p:spPr>
          <a:xfrm>
            <a:off x="231819" y="1631620"/>
            <a:ext cx="4572000" cy="523220"/>
          </a:xfrm>
          <a:prstGeom prst="rect">
            <a:avLst/>
          </a:prstGeom>
        </p:spPr>
        <p:txBody>
          <a:bodyPr>
            <a:spAutoFit/>
          </a:bodyPr>
          <a:lstStyle/>
          <a:p>
            <a:r>
              <a:rPr lang="en-US" sz="1400" b="1" dirty="0"/>
              <a:t>World net electricity generation by fuel</a:t>
            </a:r>
          </a:p>
          <a:p>
            <a:pPr lvl="0">
              <a:defRPr/>
            </a:pPr>
            <a:r>
              <a:rPr lang="en-US" sz="1400" dirty="0"/>
              <a:t>trillion </a:t>
            </a:r>
            <a:r>
              <a:rPr lang="en-US" sz="1400" dirty="0" err="1"/>
              <a:t>kilowatthours</a:t>
            </a:r>
            <a:endParaRPr lang="en-US" sz="1400" dirty="0"/>
          </a:p>
        </p:txBody>
      </p:sp>
      <p:sp>
        <p:nvSpPr>
          <p:cNvPr id="5" name="TextBox 4"/>
          <p:cNvSpPr txBox="1"/>
          <p:nvPr/>
        </p:nvSpPr>
        <p:spPr>
          <a:xfrm>
            <a:off x="1362075" y="2233525"/>
            <a:ext cx="665027" cy="307777"/>
          </a:xfrm>
          <a:prstGeom prst="rect">
            <a:avLst/>
          </a:prstGeom>
          <a:noFill/>
        </p:spPr>
        <p:txBody>
          <a:bodyPr wrap="square" rtlCol="0">
            <a:spAutoFit/>
          </a:bodyPr>
          <a:lstStyle/>
          <a:p>
            <a:r>
              <a:rPr lang="en-US" sz="1400" b="1" dirty="0" smtClean="0"/>
              <a:t>2015</a:t>
            </a:r>
            <a:endParaRPr lang="en-US" sz="1400" b="1" dirty="0"/>
          </a:p>
        </p:txBody>
      </p:sp>
      <p:sp>
        <p:nvSpPr>
          <p:cNvPr id="6" name="Rectangle 5"/>
          <p:cNvSpPr/>
          <p:nvPr/>
        </p:nvSpPr>
        <p:spPr>
          <a:xfrm>
            <a:off x="4610100" y="1631620"/>
            <a:ext cx="3714750" cy="738664"/>
          </a:xfrm>
          <a:prstGeom prst="rect">
            <a:avLst/>
          </a:prstGeom>
        </p:spPr>
        <p:txBody>
          <a:bodyPr wrap="square">
            <a:spAutoFit/>
          </a:bodyPr>
          <a:lstStyle/>
          <a:p>
            <a:r>
              <a:rPr lang="en-US" sz="1400" b="1" dirty="0"/>
              <a:t>S</a:t>
            </a:r>
            <a:r>
              <a:rPr lang="en-US" sz="1400" b="1" dirty="0" smtClean="0"/>
              <a:t>hare </a:t>
            </a:r>
            <a:r>
              <a:rPr lang="en-US" sz="1400" b="1" dirty="0"/>
              <a:t>of net electricity </a:t>
            </a:r>
            <a:r>
              <a:rPr lang="en-US" sz="1400" b="1" dirty="0" smtClean="0"/>
              <a:t>generation</a:t>
            </a:r>
          </a:p>
          <a:p>
            <a:r>
              <a:rPr lang="en-US" sz="1400" dirty="0" smtClean="0"/>
              <a:t>percent</a:t>
            </a:r>
          </a:p>
          <a:p>
            <a:endParaRPr lang="en-US" sz="1400" dirty="0" smtClean="0"/>
          </a:p>
        </p:txBody>
      </p:sp>
    </p:spTree>
    <p:extLst>
      <p:ext uri="{BB962C8B-B14F-4D97-AF65-F5344CB8AC3E}">
        <p14:creationId xmlns:p14="http://schemas.microsoft.com/office/powerpoint/2010/main" val="3686624869"/>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quarter" idx="12"/>
          </p:nvPr>
        </p:nvSpPr>
        <p:spPr/>
        <p:txBody>
          <a:bodyPr/>
          <a:lstStyle/>
          <a:p>
            <a:pPr lvl="0"/>
            <a:r>
              <a:rPr lang="en-US" dirty="0"/>
              <a:t>Renewables (including hydropower) are the fastest-growing sources of generation over the period of 2015–40, rising by an average of 2.8%/year, as technological improvements and government incentives in many countries support their increased use.</a:t>
            </a:r>
          </a:p>
          <a:p>
            <a:pPr lvl="0"/>
            <a:r>
              <a:rPr lang="en-US" dirty="0"/>
              <a:t>Natural gas generation grows by an average 2.1%/year from 2015 to 2040, whereas nuclear generation grows by 1.5%/year.</a:t>
            </a:r>
          </a:p>
          <a:p>
            <a:pPr lvl="0"/>
            <a:r>
              <a:rPr lang="en-US" dirty="0"/>
              <a:t>Coal’s generation share declines from 40% in 2015 to 31% by 2040.</a:t>
            </a:r>
          </a:p>
          <a:p>
            <a:pPr lvl="0"/>
            <a:r>
              <a:rPr lang="en-US" dirty="0"/>
              <a:t>In 2040, renewables provide the same share of world electricity generation as coal at 31%.</a:t>
            </a:r>
          </a:p>
          <a:p>
            <a:endParaRPr lang="en-US" dirty="0"/>
          </a:p>
        </p:txBody>
      </p:sp>
      <p:sp>
        <p:nvSpPr>
          <p:cNvPr id="4" name="Title 3"/>
          <p:cNvSpPr>
            <a:spLocks noGrp="1"/>
          </p:cNvSpPr>
          <p:nvPr>
            <p:ph type="title"/>
          </p:nvPr>
        </p:nvSpPr>
        <p:spPr/>
        <p:txBody>
          <a:bodyPr/>
          <a:lstStyle/>
          <a:p>
            <a:r>
              <a:rPr lang="en-US" dirty="0"/>
              <a:t>—with their combined share of the total rising to 57% in 2040</a:t>
            </a:r>
          </a:p>
        </p:txBody>
      </p:sp>
      <p:sp>
        <p:nvSpPr>
          <p:cNvPr id="3" name="Slide Number Placeholder 2"/>
          <p:cNvSpPr>
            <a:spLocks noGrp="1"/>
          </p:cNvSpPr>
          <p:nvPr>
            <p:ph type="sldNum" sz="quarter" idx="4"/>
          </p:nvPr>
        </p:nvSpPr>
        <p:spPr/>
        <p:txBody>
          <a:bodyPr/>
          <a:lstStyle/>
          <a:p>
            <a:fld id="{2D80C5C9-96E0-47EC-B500-37C5FE284639}" type="slidenum">
              <a:rPr lang="en-US" smtClean="0"/>
              <a:pPr/>
              <a:t>80</a:t>
            </a:fld>
            <a:endParaRPr lang="en-US" dirty="0"/>
          </a:p>
        </p:txBody>
      </p:sp>
      <p:grpSp>
        <p:nvGrpSpPr>
          <p:cNvPr id="29" name="Group 28"/>
          <p:cNvGrpSpPr/>
          <p:nvPr/>
        </p:nvGrpSpPr>
        <p:grpSpPr>
          <a:xfrm>
            <a:off x="206422" y="97597"/>
            <a:ext cx="8745554" cy="539991"/>
            <a:chOff x="206422" y="97597"/>
            <a:chExt cx="8745554" cy="539991"/>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13" name="Picture 1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66552" y="107236"/>
              <a:ext cx="530352" cy="530352"/>
            </a:xfrm>
            <a:prstGeom prst="rect">
              <a:avLst/>
            </a:prstGeom>
          </p:spPr>
        </p:pic>
        <p:pic>
          <p:nvPicPr>
            <p:cNvPr id="14" name="Picture 1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15" name="Picture 1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608220" y="99552"/>
              <a:ext cx="530352" cy="530352"/>
            </a:xfrm>
            <a:prstGeom prst="rect">
              <a:avLst/>
            </a:prstGeom>
          </p:spPr>
        </p:pic>
        <p:pic>
          <p:nvPicPr>
            <p:cNvPr id="16" name="Picture 1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27" name="Content Placeholder 2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pic>
          <p:nvPicPr>
            <p:cNvPr id="28" name="Picture 27"/>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spTree>
    <p:extLst>
      <p:ext uri="{BB962C8B-B14F-4D97-AF65-F5344CB8AC3E}">
        <p14:creationId xmlns:p14="http://schemas.microsoft.com/office/powerpoint/2010/main" val="3439466482"/>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Content Placeholder 8"/>
          <p:cNvGraphicFramePr>
            <a:graphicFrameLocks noGrp="1"/>
          </p:cNvGraphicFramePr>
          <p:nvPr>
            <p:ph sz="quarter" idx="12"/>
            <p:extLst>
              <p:ext uri="{D42A27DB-BD31-4B8C-83A1-F6EECF244321}">
                <p14:modId xmlns:p14="http://schemas.microsoft.com/office/powerpoint/2010/main" val="4029112583"/>
              </p:ext>
            </p:extLst>
          </p:nvPr>
        </p:nvGraphicFramePr>
        <p:xfrm>
          <a:off x="324258" y="1828800"/>
          <a:ext cx="3955642" cy="4022725"/>
        </p:xfrm>
        <a:graphic>
          <a:graphicData uri="http://schemas.openxmlformats.org/drawingml/2006/chart">
            <c:chart xmlns:c="http://schemas.openxmlformats.org/drawingml/2006/chart" xmlns:r="http://schemas.openxmlformats.org/officeDocument/2006/relationships" r:id="rId2"/>
          </a:graphicData>
        </a:graphic>
      </p:graphicFrame>
      <p:sp>
        <p:nvSpPr>
          <p:cNvPr id="7" name="Title 6"/>
          <p:cNvSpPr>
            <a:spLocks noGrp="1"/>
          </p:cNvSpPr>
          <p:nvPr>
            <p:ph type="title"/>
          </p:nvPr>
        </p:nvSpPr>
        <p:spPr>
          <a:xfrm>
            <a:off x="342900" y="92765"/>
            <a:ext cx="8343900" cy="1020419"/>
          </a:xfrm>
        </p:spPr>
        <p:txBody>
          <a:bodyPr/>
          <a:lstStyle/>
          <a:p>
            <a:r>
              <a:rPr lang="en-US" sz="2400" dirty="0"/>
              <a:t>Wind and solar </a:t>
            </a:r>
            <a:r>
              <a:rPr lang="en-US" sz="2400" dirty="0" smtClean="0"/>
              <a:t>dominate growth in renewables—</a:t>
            </a:r>
            <a:endParaRPr lang="en-US" sz="2400" dirty="0"/>
          </a:p>
        </p:txBody>
      </p:sp>
      <p:sp>
        <p:nvSpPr>
          <p:cNvPr id="6" name="Slide Number Placeholder 5"/>
          <p:cNvSpPr>
            <a:spLocks noGrp="1"/>
          </p:cNvSpPr>
          <p:nvPr>
            <p:ph type="sldNum" sz="quarter" idx="4"/>
          </p:nvPr>
        </p:nvSpPr>
        <p:spPr>
          <a:xfrm>
            <a:off x="8686800" y="6048376"/>
            <a:ext cx="384175" cy="365125"/>
          </a:xfrm>
        </p:spPr>
        <p:txBody>
          <a:bodyPr/>
          <a:lstStyle/>
          <a:p>
            <a:pPr>
              <a:defRPr/>
            </a:pPr>
            <a:fld id="{84948DD1-5963-4816-BE5A-05BCCCAC15E0}" type="slidenum">
              <a:rPr lang="en-US" sz="1200" smtClean="0"/>
              <a:pPr>
                <a:defRPr/>
              </a:pPr>
              <a:t>81</a:t>
            </a:fld>
            <a:endParaRPr lang="en-US" sz="1200" dirty="0"/>
          </a:p>
        </p:txBody>
      </p:sp>
      <p:graphicFrame>
        <p:nvGraphicFramePr>
          <p:cNvPr id="13" name="Content Placeholder 12"/>
          <p:cNvGraphicFramePr>
            <a:graphicFrameLocks noGrp="1"/>
          </p:cNvGraphicFramePr>
          <p:nvPr>
            <p:ph sz="quarter" idx="13"/>
            <p:extLst>
              <p:ext uri="{D42A27DB-BD31-4B8C-83A1-F6EECF244321}">
                <p14:modId xmlns:p14="http://schemas.microsoft.com/office/powerpoint/2010/main" val="497938378"/>
              </p:ext>
            </p:extLst>
          </p:nvPr>
        </p:nvGraphicFramePr>
        <p:xfrm>
          <a:off x="4724399" y="1936400"/>
          <a:ext cx="4346576" cy="3915125"/>
        </p:xfrm>
        <a:graphic>
          <a:graphicData uri="http://schemas.openxmlformats.org/drawingml/2006/chart">
            <c:chart xmlns:c="http://schemas.openxmlformats.org/drawingml/2006/chart" xmlns:r="http://schemas.openxmlformats.org/officeDocument/2006/relationships" r:id="rId3"/>
          </a:graphicData>
        </a:graphic>
      </p:graphicFrame>
      <p:sp>
        <p:nvSpPr>
          <p:cNvPr id="8" name="TextBox 1"/>
          <p:cNvSpPr txBox="1"/>
          <p:nvPr/>
        </p:nvSpPr>
        <p:spPr>
          <a:xfrm>
            <a:off x="276633" y="1189038"/>
            <a:ext cx="6952842" cy="747362"/>
          </a:xfrm>
          <a:prstGeom prst="rect">
            <a:avLst/>
          </a:prstGeom>
        </p:spPr>
        <p:txBody>
          <a:bodyPr wrap="non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en-US" sz="1400" b="1" dirty="0" smtClean="0"/>
              <a:t>World net electricity generation from renewable power</a:t>
            </a:r>
          </a:p>
          <a:p>
            <a:r>
              <a:rPr lang="en-US" sz="1400" dirty="0" smtClean="0">
                <a:latin typeface="Arial" panose="020B0604020202020204" pitchFamily="34" charset="0"/>
                <a:cs typeface="Arial" panose="020B0604020202020204" pitchFamily="34" charset="0"/>
              </a:rPr>
              <a:t>trillion </a:t>
            </a:r>
            <a:r>
              <a:rPr lang="en-US" sz="1400" dirty="0" err="1" smtClean="0">
                <a:latin typeface="Arial" panose="020B0604020202020204" pitchFamily="34" charset="0"/>
                <a:cs typeface="Arial" panose="020B0604020202020204" pitchFamily="34" charset="0"/>
              </a:rPr>
              <a:t>kilowatthours</a:t>
            </a:r>
            <a:r>
              <a:rPr lang="en-US" sz="1400" dirty="0" smtClean="0">
                <a:latin typeface="Arial" panose="020B0604020202020204" pitchFamily="34" charset="0"/>
                <a:cs typeface="Arial" panose="020B0604020202020204" pitchFamily="34" charset="0"/>
              </a:rPr>
              <a:t> 	</a:t>
            </a:r>
            <a:endParaRPr lang="en-US" sz="1400" b="1" dirty="0"/>
          </a:p>
        </p:txBody>
      </p:sp>
      <p:sp>
        <p:nvSpPr>
          <p:cNvPr id="2" name="TextBox 1"/>
          <p:cNvSpPr txBox="1"/>
          <p:nvPr/>
        </p:nvSpPr>
        <p:spPr>
          <a:xfrm>
            <a:off x="1448526" y="1936400"/>
            <a:ext cx="723900" cy="307777"/>
          </a:xfrm>
          <a:prstGeom prst="rect">
            <a:avLst/>
          </a:prstGeom>
          <a:noFill/>
        </p:spPr>
        <p:txBody>
          <a:bodyPr wrap="square" rtlCol="0">
            <a:spAutoFit/>
          </a:bodyPr>
          <a:lstStyle/>
          <a:p>
            <a:r>
              <a:rPr lang="en-US" sz="1400" b="1" dirty="0" smtClean="0"/>
              <a:t>2015</a:t>
            </a:r>
            <a:endParaRPr lang="en-US" sz="1400" b="1" dirty="0"/>
          </a:p>
        </p:txBody>
      </p:sp>
      <p:sp>
        <p:nvSpPr>
          <p:cNvPr id="11" name="TextBox 1"/>
          <p:cNvSpPr txBox="1"/>
          <p:nvPr/>
        </p:nvSpPr>
        <p:spPr>
          <a:xfrm>
            <a:off x="4618038" y="1189038"/>
            <a:ext cx="4114799" cy="747362"/>
          </a:xfrm>
          <a:prstGeom prst="rect">
            <a:avLst/>
          </a:prstGeom>
        </p:spPr>
        <p:txBody>
          <a:bodyPr wrap="non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endParaRPr lang="en-US" sz="1400" dirty="0">
              <a:latin typeface="Arial" panose="020B0604020202020204" pitchFamily="34" charset="0"/>
              <a:cs typeface="Arial" panose="020B0604020202020204" pitchFamily="34" charset="0"/>
            </a:endParaRPr>
          </a:p>
          <a:p>
            <a:r>
              <a:rPr lang="en-US" sz="1400" dirty="0" smtClean="0">
                <a:latin typeface="Arial" panose="020B0604020202020204" pitchFamily="34" charset="0"/>
                <a:cs typeface="Arial" panose="020B0604020202020204" pitchFamily="34" charset="0"/>
              </a:rPr>
              <a:t>percent share of renewable energy</a:t>
            </a:r>
          </a:p>
          <a:p>
            <a:endParaRPr lang="en-US" sz="1400" b="1" dirty="0"/>
          </a:p>
        </p:txBody>
      </p:sp>
    </p:spTree>
    <p:extLst>
      <p:ext uri="{BB962C8B-B14F-4D97-AF65-F5344CB8AC3E}">
        <p14:creationId xmlns:p14="http://schemas.microsoft.com/office/powerpoint/2010/main" val="3519819765"/>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quarter" idx="12"/>
          </p:nvPr>
        </p:nvSpPr>
        <p:spPr/>
        <p:txBody>
          <a:bodyPr/>
          <a:lstStyle/>
          <a:p>
            <a:pPr lvl="0"/>
            <a:r>
              <a:rPr lang="en-US" dirty="0"/>
              <a:t>Hydropower’s share of renewable generation falls from 71% in 2015 to 53% in 2040 as resource availability in OECD countries and environmental concerns in many countries limit the number of new mid- and large-scale hydropower projects.</a:t>
            </a:r>
          </a:p>
          <a:p>
            <a:pPr lvl="0"/>
            <a:r>
              <a:rPr lang="en-US" dirty="0"/>
              <a:t>Generation from non-hydropower renewables rises an average </a:t>
            </a:r>
            <a:r>
              <a:rPr lang="en-US" dirty="0" smtClean="0"/>
              <a:t>4.9%/</a:t>
            </a:r>
            <a:r>
              <a:rPr lang="en-US" dirty="0"/>
              <a:t>year from 2015 to 2040.</a:t>
            </a:r>
          </a:p>
          <a:p>
            <a:pPr lvl="0"/>
            <a:r>
              <a:rPr lang="en-US" dirty="0"/>
              <a:t>Among </a:t>
            </a:r>
            <a:r>
              <a:rPr lang="en-US" dirty="0" smtClean="0"/>
              <a:t>non-hydroelectric renewable </a:t>
            </a:r>
            <a:r>
              <a:rPr lang="en-US" dirty="0"/>
              <a:t>energy sources, wind and solar increase the most over the period of 2015–40, reaching 2.5 and 1.4 trillion </a:t>
            </a:r>
            <a:r>
              <a:rPr lang="en-US" dirty="0" err="1" smtClean="0"/>
              <a:t>kilowatthours</a:t>
            </a:r>
            <a:r>
              <a:rPr lang="en-US" dirty="0"/>
              <a:t>, respectively, as these technologies become more cost competitive over time.</a:t>
            </a:r>
          </a:p>
          <a:p>
            <a:endParaRPr lang="en-US" dirty="0"/>
          </a:p>
        </p:txBody>
      </p:sp>
      <p:sp>
        <p:nvSpPr>
          <p:cNvPr id="4" name="Title 3"/>
          <p:cNvSpPr>
            <a:spLocks noGrp="1"/>
          </p:cNvSpPr>
          <p:nvPr>
            <p:ph type="title"/>
          </p:nvPr>
        </p:nvSpPr>
        <p:spPr/>
        <p:txBody>
          <a:bodyPr/>
          <a:lstStyle/>
          <a:p>
            <a:r>
              <a:rPr lang="en-US" dirty="0"/>
              <a:t>—and </a:t>
            </a:r>
            <a:r>
              <a:rPr lang="en-US" dirty="0" smtClean="0"/>
              <a:t>represent over </a:t>
            </a:r>
            <a:r>
              <a:rPr lang="en-US" dirty="0"/>
              <a:t>two-thirds of related capacity additions by 2040</a:t>
            </a:r>
          </a:p>
        </p:txBody>
      </p:sp>
      <p:sp>
        <p:nvSpPr>
          <p:cNvPr id="3" name="Slide Number Placeholder 2"/>
          <p:cNvSpPr>
            <a:spLocks noGrp="1"/>
          </p:cNvSpPr>
          <p:nvPr>
            <p:ph type="sldNum" sz="quarter" idx="4"/>
          </p:nvPr>
        </p:nvSpPr>
        <p:spPr/>
        <p:txBody>
          <a:bodyPr/>
          <a:lstStyle/>
          <a:p>
            <a:fld id="{2D80C5C9-96E0-47EC-B500-37C5FE284639}" type="slidenum">
              <a:rPr lang="en-US" smtClean="0"/>
              <a:pPr/>
              <a:t>82</a:t>
            </a:fld>
            <a:endParaRPr lang="en-US" dirty="0"/>
          </a:p>
        </p:txBody>
      </p:sp>
      <p:grpSp>
        <p:nvGrpSpPr>
          <p:cNvPr id="29" name="Group 28"/>
          <p:cNvGrpSpPr/>
          <p:nvPr/>
        </p:nvGrpSpPr>
        <p:grpSpPr>
          <a:xfrm>
            <a:off x="206422" y="97597"/>
            <a:ext cx="8745554" cy="539991"/>
            <a:chOff x="206422" y="97597"/>
            <a:chExt cx="8745554" cy="539991"/>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13" name="Picture 1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66552" y="107236"/>
              <a:ext cx="530352" cy="530352"/>
            </a:xfrm>
            <a:prstGeom prst="rect">
              <a:avLst/>
            </a:prstGeom>
          </p:spPr>
        </p:pic>
        <p:pic>
          <p:nvPicPr>
            <p:cNvPr id="14" name="Picture 1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15" name="Picture 1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608220" y="99552"/>
              <a:ext cx="530352" cy="530352"/>
            </a:xfrm>
            <a:prstGeom prst="rect">
              <a:avLst/>
            </a:prstGeom>
          </p:spPr>
        </p:pic>
        <p:pic>
          <p:nvPicPr>
            <p:cNvPr id="16" name="Picture 1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27" name="Content Placeholder 2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pic>
          <p:nvPicPr>
            <p:cNvPr id="28" name="Picture 27"/>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spTree>
    <p:extLst>
      <p:ext uri="{BB962C8B-B14F-4D97-AF65-F5344CB8AC3E}">
        <p14:creationId xmlns:p14="http://schemas.microsoft.com/office/powerpoint/2010/main" val="2155401788"/>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 name="Content Placeholder 19"/>
          <p:cNvGraphicFramePr>
            <a:graphicFrameLocks noGrp="1"/>
          </p:cNvGraphicFramePr>
          <p:nvPr>
            <p:ph sz="quarter" idx="13"/>
            <p:extLst>
              <p:ext uri="{D42A27DB-BD31-4B8C-83A1-F6EECF244321}">
                <p14:modId xmlns:p14="http://schemas.microsoft.com/office/powerpoint/2010/main" val="3468185219"/>
              </p:ext>
            </p:extLst>
          </p:nvPr>
        </p:nvGraphicFramePr>
        <p:xfrm>
          <a:off x="4766552" y="2247900"/>
          <a:ext cx="4172661" cy="3543300"/>
        </p:xfrm>
        <a:graphic>
          <a:graphicData uri="http://schemas.openxmlformats.org/drawingml/2006/chart">
            <c:chart xmlns:c="http://schemas.openxmlformats.org/drawingml/2006/chart" xmlns:r="http://schemas.openxmlformats.org/officeDocument/2006/relationships" r:id="rId2"/>
          </a:graphicData>
        </a:graphic>
      </p:graphicFrame>
      <p:sp>
        <p:nvSpPr>
          <p:cNvPr id="17" name="Title 16"/>
          <p:cNvSpPr>
            <a:spLocks noGrp="1"/>
          </p:cNvSpPr>
          <p:nvPr>
            <p:ph type="title"/>
          </p:nvPr>
        </p:nvSpPr>
        <p:spPr/>
        <p:txBody>
          <a:bodyPr/>
          <a:lstStyle/>
          <a:p>
            <a:r>
              <a:rPr lang="en-US" dirty="0"/>
              <a:t>China’s use of coal to produce electricity starts to decline by 2030— </a:t>
            </a:r>
          </a:p>
        </p:txBody>
      </p:sp>
      <p:sp>
        <p:nvSpPr>
          <p:cNvPr id="3" name="Slide Number Placeholder 2"/>
          <p:cNvSpPr>
            <a:spLocks noGrp="1"/>
          </p:cNvSpPr>
          <p:nvPr>
            <p:ph type="sldNum" sz="quarter" idx="4"/>
          </p:nvPr>
        </p:nvSpPr>
        <p:spPr/>
        <p:txBody>
          <a:bodyPr/>
          <a:lstStyle/>
          <a:p>
            <a:fld id="{2D80C5C9-96E0-47EC-B500-37C5FE284639}" type="slidenum">
              <a:rPr lang="en-US" smtClean="0"/>
              <a:pPr/>
              <a:t>83</a:t>
            </a:fld>
            <a:endParaRPr lang="en-US" dirty="0"/>
          </a:p>
        </p:txBody>
      </p:sp>
      <p:grpSp>
        <p:nvGrpSpPr>
          <p:cNvPr id="29" name="Group 28"/>
          <p:cNvGrpSpPr/>
          <p:nvPr/>
        </p:nvGrpSpPr>
        <p:grpSpPr>
          <a:xfrm>
            <a:off x="206422" y="97597"/>
            <a:ext cx="8745554" cy="539991"/>
            <a:chOff x="206422" y="97597"/>
            <a:chExt cx="8745554" cy="539991"/>
          </a:xfrm>
        </p:grpSpPr>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10" name="Picture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11" name="Picture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6552" y="107236"/>
              <a:ext cx="530352" cy="530352"/>
            </a:xfrm>
            <a:prstGeom prst="rect">
              <a:avLst/>
            </a:prstGeom>
          </p:spPr>
        </p:pic>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15" name="Picture 1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608220" y="99552"/>
              <a:ext cx="530352" cy="530352"/>
            </a:xfrm>
            <a:prstGeom prst="rect">
              <a:avLst/>
            </a:prstGeom>
          </p:spPr>
        </p:pic>
        <p:pic>
          <p:nvPicPr>
            <p:cNvPr id="16" name="Picture 1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27" name="Content Placeholder 28"/>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pic>
          <p:nvPicPr>
            <p:cNvPr id="28" name="Picture 27"/>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graphicFrame>
        <p:nvGraphicFramePr>
          <p:cNvPr id="19" name="Content Placeholder 18"/>
          <p:cNvGraphicFramePr>
            <a:graphicFrameLocks noGrp="1"/>
          </p:cNvGraphicFramePr>
          <p:nvPr>
            <p:ph sz="quarter" idx="12"/>
            <p:extLst>
              <p:ext uri="{D42A27DB-BD31-4B8C-83A1-F6EECF244321}">
                <p14:modId xmlns:p14="http://schemas.microsoft.com/office/powerpoint/2010/main" val="966964793"/>
              </p:ext>
            </p:extLst>
          </p:nvPr>
        </p:nvGraphicFramePr>
        <p:xfrm>
          <a:off x="352425" y="2247900"/>
          <a:ext cx="4414127" cy="3543299"/>
        </p:xfrm>
        <a:graphic>
          <a:graphicData uri="http://schemas.openxmlformats.org/drawingml/2006/chart">
            <c:chart xmlns:c="http://schemas.openxmlformats.org/drawingml/2006/chart" xmlns:r="http://schemas.openxmlformats.org/officeDocument/2006/relationships" r:id="rId12"/>
          </a:graphicData>
        </a:graphic>
      </p:graphicFrame>
      <p:cxnSp>
        <p:nvCxnSpPr>
          <p:cNvPr id="21" name="Straight Connector 20"/>
          <p:cNvCxnSpPr/>
          <p:nvPr/>
        </p:nvCxnSpPr>
        <p:spPr bwMode="auto">
          <a:xfrm flipV="1">
            <a:off x="10900820" y="5786967"/>
            <a:ext cx="0" cy="2215648"/>
          </a:xfrm>
          <a:prstGeom prst="line">
            <a:avLst/>
          </a:prstGeom>
          <a:solidFill>
            <a:schemeClr val="accent1"/>
          </a:solidFill>
          <a:ln w="9525" cap="flat" cmpd="sng" algn="ctr">
            <a:solidFill>
              <a:schemeClr val="bg1">
                <a:lumMod val="65000"/>
              </a:schemeClr>
            </a:solidFill>
            <a:prstDash val="dash"/>
            <a:round/>
            <a:headEnd type="none" w="med" len="med"/>
            <a:tailEnd type="none" w="med" len="med"/>
          </a:ln>
          <a:effectLst/>
        </p:spPr>
      </p:cxnSp>
      <p:sp>
        <p:nvSpPr>
          <p:cNvPr id="2" name="Rectangle 1"/>
          <p:cNvSpPr/>
          <p:nvPr/>
        </p:nvSpPr>
        <p:spPr>
          <a:xfrm>
            <a:off x="271454" y="1631620"/>
            <a:ext cx="4572000" cy="523220"/>
          </a:xfrm>
          <a:prstGeom prst="rect">
            <a:avLst/>
          </a:prstGeom>
        </p:spPr>
        <p:txBody>
          <a:bodyPr>
            <a:spAutoFit/>
          </a:bodyPr>
          <a:lstStyle/>
          <a:p>
            <a:r>
              <a:rPr lang="en-US" sz="1400" b="1" dirty="0">
                <a:solidFill>
                  <a:sysClr val="windowText" lastClr="000000"/>
                </a:solidFill>
                <a:latin typeface="Arial" panose="020B0604020202020204" pitchFamily="34" charset="0"/>
                <a:cs typeface="Arial" panose="020B0604020202020204" pitchFamily="34" charset="0"/>
              </a:rPr>
              <a:t>Sources of electricity generation in China</a:t>
            </a:r>
          </a:p>
          <a:p>
            <a:pPr lvl="0">
              <a:defRPr/>
            </a:pPr>
            <a:r>
              <a:rPr lang="en-US" sz="1400" dirty="0">
                <a:latin typeface="Arial" panose="020B0604020202020204" pitchFamily="34" charset="0"/>
                <a:cs typeface="Arial" panose="020B0604020202020204" pitchFamily="34" charset="0"/>
              </a:rPr>
              <a:t>billion </a:t>
            </a:r>
            <a:r>
              <a:rPr lang="en-US" sz="1400" dirty="0" err="1">
                <a:latin typeface="Arial" panose="020B0604020202020204" pitchFamily="34" charset="0"/>
                <a:cs typeface="Arial" panose="020B0604020202020204" pitchFamily="34" charset="0"/>
              </a:rPr>
              <a:t>kilowatthours</a:t>
            </a:r>
            <a:endParaRPr lang="en-US" sz="1400" dirty="0">
              <a:latin typeface="Arial" panose="020B0604020202020204" pitchFamily="34" charset="0"/>
              <a:cs typeface="Arial" panose="020B0604020202020204" pitchFamily="34" charset="0"/>
            </a:endParaRPr>
          </a:p>
        </p:txBody>
      </p:sp>
      <p:sp>
        <p:nvSpPr>
          <p:cNvPr id="4" name="Rectangle 3"/>
          <p:cNvSpPr/>
          <p:nvPr/>
        </p:nvSpPr>
        <p:spPr>
          <a:xfrm>
            <a:off x="4838692" y="1631620"/>
            <a:ext cx="4572000" cy="523220"/>
          </a:xfrm>
          <a:prstGeom prst="rect">
            <a:avLst/>
          </a:prstGeom>
        </p:spPr>
        <p:txBody>
          <a:bodyPr>
            <a:spAutoFit/>
          </a:bodyPr>
          <a:lstStyle/>
          <a:p>
            <a:r>
              <a:rPr lang="en-US" sz="1400" b="1" dirty="0">
                <a:solidFill>
                  <a:sysClr val="windowText" lastClr="000000"/>
                </a:solidFill>
              </a:rPr>
              <a:t>Renewable generation in China</a:t>
            </a:r>
          </a:p>
          <a:p>
            <a:pPr lvl="0">
              <a:defRPr/>
            </a:pPr>
            <a:r>
              <a:rPr lang="en-US" sz="1400" dirty="0"/>
              <a:t>billion </a:t>
            </a:r>
            <a:r>
              <a:rPr lang="en-US" sz="1400" dirty="0" err="1"/>
              <a:t>kilowatthours</a:t>
            </a:r>
            <a:endParaRPr lang="en-US" sz="1400" dirty="0"/>
          </a:p>
        </p:txBody>
      </p:sp>
    </p:spTree>
    <p:extLst>
      <p:ext uri="{BB962C8B-B14F-4D97-AF65-F5344CB8AC3E}">
        <p14:creationId xmlns:p14="http://schemas.microsoft.com/office/powerpoint/2010/main" val="90278811"/>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quarter" idx="12"/>
          </p:nvPr>
        </p:nvSpPr>
        <p:spPr/>
        <p:txBody>
          <a:bodyPr/>
          <a:lstStyle/>
          <a:p>
            <a:pPr lvl="0"/>
            <a:r>
              <a:rPr lang="en-US" dirty="0"/>
              <a:t>China’s share of coal generation declines from 72% in 2015 to 47% in 2040.  The Chinese government’s 13</a:t>
            </a:r>
            <a:r>
              <a:rPr lang="en-US" baseline="30000" dirty="0"/>
              <a:t>th</a:t>
            </a:r>
            <a:r>
              <a:rPr lang="en-US" dirty="0"/>
              <a:t> Five-Year Plan set a goal of capping coal capacity at 1,100 gigawatts (GW) by 2020, and the country has committed to cancelling 120 GW of previously planned additions to coal generating capacity. </a:t>
            </a:r>
          </a:p>
          <a:p>
            <a:pPr lvl="0"/>
            <a:r>
              <a:rPr lang="en-US" dirty="0"/>
              <a:t>By displacing coal with renewables, nuclear, and natural gas, China is projected to achieve its maximum level of CO2 emissions before its 2030 targeted deadline.</a:t>
            </a:r>
          </a:p>
          <a:p>
            <a:pPr lvl="0"/>
            <a:r>
              <a:rPr lang="en-US" dirty="0"/>
              <a:t>The renewable share of total generation in China rises from 22% in 2015 to 34% in 2040, as wind generation </a:t>
            </a:r>
            <a:r>
              <a:rPr lang="en-US" dirty="0" smtClean="0"/>
              <a:t>increases by more than six-fold.</a:t>
            </a:r>
            <a:endParaRPr lang="en-US" dirty="0"/>
          </a:p>
          <a:p>
            <a:pPr lvl="0"/>
            <a:r>
              <a:rPr lang="en-US" dirty="0"/>
              <a:t>China’s share of nuclear generation increases from 3% in 2015 to 11% in 2040. Over the same period, the natural gas share increases from 2% to 7%. </a:t>
            </a:r>
          </a:p>
        </p:txBody>
      </p:sp>
      <p:sp>
        <p:nvSpPr>
          <p:cNvPr id="4" name="Title 3"/>
          <p:cNvSpPr>
            <a:spLocks noGrp="1"/>
          </p:cNvSpPr>
          <p:nvPr>
            <p:ph type="title"/>
          </p:nvPr>
        </p:nvSpPr>
        <p:spPr/>
        <p:txBody>
          <a:bodyPr/>
          <a:lstStyle/>
          <a:p>
            <a:r>
              <a:rPr lang="en-US" dirty="0"/>
              <a:t>—as shares of renewable and nuclear generation grow </a:t>
            </a:r>
          </a:p>
        </p:txBody>
      </p:sp>
      <p:sp>
        <p:nvSpPr>
          <p:cNvPr id="3" name="Slide Number Placeholder 2"/>
          <p:cNvSpPr>
            <a:spLocks noGrp="1"/>
          </p:cNvSpPr>
          <p:nvPr>
            <p:ph type="sldNum" sz="quarter" idx="4"/>
          </p:nvPr>
        </p:nvSpPr>
        <p:spPr/>
        <p:txBody>
          <a:bodyPr/>
          <a:lstStyle/>
          <a:p>
            <a:fld id="{2D80C5C9-96E0-47EC-B500-37C5FE284639}" type="slidenum">
              <a:rPr lang="en-US" smtClean="0"/>
              <a:pPr/>
              <a:t>84</a:t>
            </a:fld>
            <a:endParaRPr lang="en-US" dirty="0"/>
          </a:p>
        </p:txBody>
      </p:sp>
      <p:grpSp>
        <p:nvGrpSpPr>
          <p:cNvPr id="29" name="Group 28"/>
          <p:cNvGrpSpPr/>
          <p:nvPr/>
        </p:nvGrpSpPr>
        <p:grpSpPr>
          <a:xfrm>
            <a:off x="206422" y="97597"/>
            <a:ext cx="8745554" cy="539991"/>
            <a:chOff x="206422" y="97597"/>
            <a:chExt cx="8745554" cy="539991"/>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13" name="Picture 1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66552" y="107236"/>
              <a:ext cx="530352" cy="530352"/>
            </a:xfrm>
            <a:prstGeom prst="rect">
              <a:avLst/>
            </a:prstGeom>
          </p:spPr>
        </p:pic>
        <p:pic>
          <p:nvPicPr>
            <p:cNvPr id="14" name="Picture 1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15" name="Picture 1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608220" y="99552"/>
              <a:ext cx="530352" cy="530352"/>
            </a:xfrm>
            <a:prstGeom prst="rect">
              <a:avLst/>
            </a:prstGeom>
          </p:spPr>
        </p:pic>
        <p:pic>
          <p:nvPicPr>
            <p:cNvPr id="16" name="Picture 1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27" name="Content Placeholder 2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pic>
          <p:nvPicPr>
            <p:cNvPr id="28" name="Picture 27"/>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spTree>
    <p:extLst>
      <p:ext uri="{BB962C8B-B14F-4D97-AF65-F5344CB8AC3E}">
        <p14:creationId xmlns:p14="http://schemas.microsoft.com/office/powerpoint/2010/main" val="3070750965"/>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 name="Content Placeholder 21"/>
          <p:cNvGraphicFramePr>
            <a:graphicFrameLocks noGrp="1"/>
          </p:cNvGraphicFramePr>
          <p:nvPr>
            <p:ph sz="quarter" idx="12"/>
            <p:extLst>
              <p:ext uri="{D42A27DB-BD31-4B8C-83A1-F6EECF244321}">
                <p14:modId xmlns:p14="http://schemas.microsoft.com/office/powerpoint/2010/main" val="3492738717"/>
              </p:ext>
            </p:extLst>
          </p:nvPr>
        </p:nvGraphicFramePr>
        <p:xfrm>
          <a:off x="342900" y="2228850"/>
          <a:ext cx="4000500" cy="3562350"/>
        </p:xfrm>
        <a:graphic>
          <a:graphicData uri="http://schemas.openxmlformats.org/drawingml/2006/chart">
            <c:chart xmlns:c="http://schemas.openxmlformats.org/drawingml/2006/chart" xmlns:r="http://schemas.openxmlformats.org/officeDocument/2006/relationships" r:id="rId2"/>
          </a:graphicData>
        </a:graphic>
      </p:graphicFrame>
      <p:sp>
        <p:nvSpPr>
          <p:cNvPr id="2" name="Title 1"/>
          <p:cNvSpPr>
            <a:spLocks noGrp="1"/>
          </p:cNvSpPr>
          <p:nvPr>
            <p:ph type="title"/>
          </p:nvPr>
        </p:nvSpPr>
        <p:spPr/>
        <p:txBody>
          <a:bodyPr/>
          <a:lstStyle/>
          <a:p>
            <a:r>
              <a:rPr lang="en-US" dirty="0"/>
              <a:t>Electricity from renewables in India increases rapidly in the Reference Case— </a:t>
            </a:r>
          </a:p>
        </p:txBody>
      </p:sp>
      <p:sp>
        <p:nvSpPr>
          <p:cNvPr id="3" name="Slide Number Placeholder 2"/>
          <p:cNvSpPr>
            <a:spLocks noGrp="1"/>
          </p:cNvSpPr>
          <p:nvPr>
            <p:ph type="sldNum" sz="quarter" idx="4"/>
          </p:nvPr>
        </p:nvSpPr>
        <p:spPr/>
        <p:txBody>
          <a:bodyPr/>
          <a:lstStyle/>
          <a:p>
            <a:fld id="{2D80C5C9-96E0-47EC-B500-37C5FE284639}" type="slidenum">
              <a:rPr lang="en-US" smtClean="0"/>
              <a:pPr/>
              <a:t>85</a:t>
            </a:fld>
            <a:endParaRPr lang="en-US" dirty="0"/>
          </a:p>
        </p:txBody>
      </p:sp>
      <p:grpSp>
        <p:nvGrpSpPr>
          <p:cNvPr id="29" name="Group 28"/>
          <p:cNvGrpSpPr/>
          <p:nvPr/>
        </p:nvGrpSpPr>
        <p:grpSpPr>
          <a:xfrm>
            <a:off x="206422" y="97597"/>
            <a:ext cx="8745554" cy="539991"/>
            <a:chOff x="206422" y="97597"/>
            <a:chExt cx="8745554" cy="539991"/>
          </a:xfrm>
        </p:grpSpPr>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10" name="Picture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11" name="Picture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6552" y="107236"/>
              <a:ext cx="530352" cy="530352"/>
            </a:xfrm>
            <a:prstGeom prst="rect">
              <a:avLst/>
            </a:prstGeom>
          </p:spPr>
        </p:pic>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15" name="Picture 1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608220" y="99552"/>
              <a:ext cx="530352" cy="530352"/>
            </a:xfrm>
            <a:prstGeom prst="rect">
              <a:avLst/>
            </a:prstGeom>
          </p:spPr>
        </p:pic>
        <p:pic>
          <p:nvPicPr>
            <p:cNvPr id="16" name="Picture 1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27" name="Content Placeholder 28"/>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pic>
          <p:nvPicPr>
            <p:cNvPr id="28" name="Picture 27"/>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graphicFrame>
        <p:nvGraphicFramePr>
          <p:cNvPr id="23" name="Content Placeholder 22"/>
          <p:cNvGraphicFramePr>
            <a:graphicFrameLocks noGrp="1"/>
          </p:cNvGraphicFramePr>
          <p:nvPr>
            <p:ph sz="quarter" idx="13"/>
            <p:extLst>
              <p:ext uri="{D42A27DB-BD31-4B8C-83A1-F6EECF244321}">
                <p14:modId xmlns:p14="http://schemas.microsoft.com/office/powerpoint/2010/main" val="2867223687"/>
              </p:ext>
            </p:extLst>
          </p:nvPr>
        </p:nvGraphicFramePr>
        <p:xfrm>
          <a:off x="4805363" y="2154840"/>
          <a:ext cx="4133850" cy="3636360"/>
        </p:xfrm>
        <a:graphic>
          <a:graphicData uri="http://schemas.openxmlformats.org/drawingml/2006/chart">
            <c:chart xmlns:c="http://schemas.openxmlformats.org/drawingml/2006/chart" xmlns:r="http://schemas.openxmlformats.org/officeDocument/2006/relationships" r:id="rId12"/>
          </a:graphicData>
        </a:graphic>
      </p:graphicFrame>
      <p:sp>
        <p:nvSpPr>
          <p:cNvPr id="4" name="Rectangle 3"/>
          <p:cNvSpPr/>
          <p:nvPr/>
        </p:nvSpPr>
        <p:spPr>
          <a:xfrm>
            <a:off x="240342" y="1631620"/>
            <a:ext cx="4572000" cy="523220"/>
          </a:xfrm>
          <a:prstGeom prst="rect">
            <a:avLst/>
          </a:prstGeom>
        </p:spPr>
        <p:txBody>
          <a:bodyPr>
            <a:spAutoFit/>
          </a:bodyPr>
          <a:lstStyle/>
          <a:p>
            <a:r>
              <a:rPr lang="en-US" sz="1400" b="1" dirty="0">
                <a:solidFill>
                  <a:sysClr val="windowText" lastClr="000000"/>
                </a:solidFill>
                <a:latin typeface="Arial" panose="020B0604020202020204" pitchFamily="34" charset="0"/>
                <a:cs typeface="Arial" panose="020B0604020202020204" pitchFamily="34" charset="0"/>
              </a:rPr>
              <a:t>Sources of electricity generation in India</a:t>
            </a:r>
          </a:p>
          <a:p>
            <a:pPr lvl="0">
              <a:defRPr/>
            </a:pPr>
            <a:r>
              <a:rPr lang="en-US" sz="1400" dirty="0">
                <a:latin typeface="Arial" panose="020B0604020202020204" pitchFamily="34" charset="0"/>
                <a:cs typeface="Arial" panose="020B0604020202020204" pitchFamily="34" charset="0"/>
              </a:rPr>
              <a:t>billion </a:t>
            </a:r>
            <a:r>
              <a:rPr lang="en-US" sz="1400" dirty="0" err="1">
                <a:latin typeface="Arial" panose="020B0604020202020204" pitchFamily="34" charset="0"/>
                <a:cs typeface="Arial" panose="020B0604020202020204" pitchFamily="34" charset="0"/>
              </a:rPr>
              <a:t>kilowatthours</a:t>
            </a:r>
            <a:endParaRPr lang="en-US" sz="1400" dirty="0">
              <a:latin typeface="Arial" panose="020B0604020202020204" pitchFamily="34" charset="0"/>
              <a:cs typeface="Arial" panose="020B0604020202020204" pitchFamily="34" charset="0"/>
            </a:endParaRPr>
          </a:p>
        </p:txBody>
      </p:sp>
      <p:sp>
        <p:nvSpPr>
          <p:cNvPr id="5" name="Rectangle 4"/>
          <p:cNvSpPr/>
          <p:nvPr/>
        </p:nvSpPr>
        <p:spPr>
          <a:xfrm>
            <a:off x="4766552" y="1631620"/>
            <a:ext cx="3920248" cy="523220"/>
          </a:xfrm>
          <a:prstGeom prst="rect">
            <a:avLst/>
          </a:prstGeom>
        </p:spPr>
        <p:txBody>
          <a:bodyPr wrap="square">
            <a:spAutoFit/>
          </a:bodyPr>
          <a:lstStyle/>
          <a:p>
            <a:r>
              <a:rPr lang="en-US" sz="1400" b="1" dirty="0">
                <a:solidFill>
                  <a:sysClr val="windowText" lastClr="000000"/>
                </a:solidFill>
              </a:rPr>
              <a:t>Renewable generation in India</a:t>
            </a:r>
          </a:p>
          <a:p>
            <a:pPr lvl="0">
              <a:defRPr/>
            </a:pPr>
            <a:r>
              <a:rPr lang="en-US" sz="1400" dirty="0"/>
              <a:t>billion </a:t>
            </a:r>
            <a:r>
              <a:rPr lang="en-US" sz="1400" dirty="0" err="1"/>
              <a:t>kilowatthours</a:t>
            </a:r>
            <a:endParaRPr lang="en-US" sz="1400" dirty="0"/>
          </a:p>
        </p:txBody>
      </p:sp>
      <p:sp>
        <p:nvSpPr>
          <p:cNvPr id="6" name="TextBox 5"/>
          <p:cNvSpPr txBox="1"/>
          <p:nvPr/>
        </p:nvSpPr>
        <p:spPr>
          <a:xfrm>
            <a:off x="1379128" y="2233525"/>
            <a:ext cx="800100" cy="307777"/>
          </a:xfrm>
          <a:prstGeom prst="rect">
            <a:avLst/>
          </a:prstGeom>
          <a:noFill/>
        </p:spPr>
        <p:txBody>
          <a:bodyPr wrap="square" rtlCol="0">
            <a:spAutoFit/>
          </a:bodyPr>
          <a:lstStyle/>
          <a:p>
            <a:r>
              <a:rPr lang="en-US" sz="1400" b="1" dirty="0" smtClean="0"/>
              <a:t>2015</a:t>
            </a:r>
            <a:endParaRPr lang="en-US" sz="1400" b="1" dirty="0"/>
          </a:p>
        </p:txBody>
      </p:sp>
    </p:spTree>
    <p:extLst>
      <p:ext uri="{BB962C8B-B14F-4D97-AF65-F5344CB8AC3E}">
        <p14:creationId xmlns:p14="http://schemas.microsoft.com/office/powerpoint/2010/main" val="3167050892"/>
      </p:ext>
    </p:extLst>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quarter" idx="12"/>
          </p:nvPr>
        </p:nvSpPr>
        <p:spPr/>
        <p:txBody>
          <a:bodyPr/>
          <a:lstStyle/>
          <a:p>
            <a:r>
              <a:rPr lang="en-US" dirty="0" smtClean="0"/>
              <a:t>Net </a:t>
            </a:r>
            <a:r>
              <a:rPr lang="en-US" dirty="0"/>
              <a:t>electricity generation in India increases by an average of 3.2%/year from 2015 to 2040, driven by strong industrial growth and policies to increase the availability of electricity in rural areas.  </a:t>
            </a:r>
          </a:p>
          <a:p>
            <a:r>
              <a:rPr lang="en-US" dirty="0" smtClean="0"/>
              <a:t>Coal’s </a:t>
            </a:r>
            <a:r>
              <a:rPr lang="en-US" dirty="0"/>
              <a:t>share of total generation in India decreases from 77% in 2015 to 62% in 2040 as policies are implemented to promote non-CO2-emitting sources of electricity.</a:t>
            </a:r>
          </a:p>
          <a:p>
            <a:r>
              <a:rPr lang="en-US" dirty="0" smtClean="0"/>
              <a:t>The </a:t>
            </a:r>
            <a:r>
              <a:rPr lang="en-US" dirty="0"/>
              <a:t>non-fossil fuel share of total </a:t>
            </a:r>
            <a:r>
              <a:rPr lang="en-US" dirty="0" smtClean="0"/>
              <a:t>capacity in India </a:t>
            </a:r>
            <a:r>
              <a:rPr lang="en-US" dirty="0"/>
              <a:t>rises to 46% </a:t>
            </a:r>
            <a:r>
              <a:rPr lang="en-US" dirty="0" smtClean="0"/>
              <a:t>from 2015 to 2040</a:t>
            </a:r>
            <a:r>
              <a:rPr lang="en-US" dirty="0"/>
              <a:t>, with 131 GW, 47 GW, and 35 GW of added solar, </a:t>
            </a:r>
            <a:r>
              <a:rPr lang="en-US" dirty="0" smtClean="0"/>
              <a:t>wind, </a:t>
            </a:r>
            <a:r>
              <a:rPr lang="en-US" dirty="0"/>
              <a:t>and nuclear generating capacity, </a:t>
            </a:r>
            <a:r>
              <a:rPr lang="en-US" dirty="0" smtClean="0"/>
              <a:t>respectively.  </a:t>
            </a:r>
            <a:endParaRPr lang="en-US" dirty="0"/>
          </a:p>
          <a:p>
            <a:r>
              <a:rPr lang="en-US" dirty="0" smtClean="0"/>
              <a:t>Indian </a:t>
            </a:r>
            <a:r>
              <a:rPr lang="en-US" dirty="0"/>
              <a:t>nuclear capacity increases from 5 GW in 2015 to 17 GW in 2025 and then to </a:t>
            </a:r>
            <a:r>
              <a:rPr lang="en-US" dirty="0" smtClean="0"/>
              <a:t>41 </a:t>
            </a:r>
            <a:r>
              <a:rPr lang="en-US" dirty="0"/>
              <a:t>GW in 2040 and is limited by </a:t>
            </a:r>
            <a:r>
              <a:rPr lang="en-US" dirty="0" smtClean="0"/>
              <a:t>uncertainties in </a:t>
            </a:r>
            <a:r>
              <a:rPr lang="en-US" dirty="0"/>
              <a:t>completing </a:t>
            </a:r>
            <a:r>
              <a:rPr lang="en-US" dirty="0" smtClean="0"/>
              <a:t>large-scale </a:t>
            </a:r>
            <a:r>
              <a:rPr lang="en-US" dirty="0"/>
              <a:t>projects.</a:t>
            </a:r>
          </a:p>
          <a:p>
            <a:endParaRPr lang="en-US" dirty="0"/>
          </a:p>
        </p:txBody>
      </p:sp>
      <p:sp>
        <p:nvSpPr>
          <p:cNvPr id="4" name="Title 3"/>
          <p:cNvSpPr>
            <a:spLocks noGrp="1"/>
          </p:cNvSpPr>
          <p:nvPr>
            <p:ph type="title"/>
          </p:nvPr>
        </p:nvSpPr>
        <p:spPr/>
        <p:txBody>
          <a:bodyPr/>
          <a:lstStyle/>
          <a:p>
            <a:r>
              <a:rPr lang="en-US" dirty="0" smtClean="0"/>
              <a:t>—but </a:t>
            </a:r>
            <a:r>
              <a:rPr lang="en-US" dirty="0"/>
              <a:t>coal remains the primary generation source through 2040</a:t>
            </a:r>
          </a:p>
        </p:txBody>
      </p:sp>
      <p:sp>
        <p:nvSpPr>
          <p:cNvPr id="3" name="Slide Number Placeholder 2"/>
          <p:cNvSpPr>
            <a:spLocks noGrp="1"/>
          </p:cNvSpPr>
          <p:nvPr>
            <p:ph type="sldNum" sz="quarter" idx="4"/>
          </p:nvPr>
        </p:nvSpPr>
        <p:spPr/>
        <p:txBody>
          <a:bodyPr/>
          <a:lstStyle/>
          <a:p>
            <a:fld id="{2D80C5C9-96E0-47EC-B500-37C5FE284639}" type="slidenum">
              <a:rPr lang="en-US" smtClean="0"/>
              <a:pPr/>
              <a:t>86</a:t>
            </a:fld>
            <a:endParaRPr lang="en-US" dirty="0"/>
          </a:p>
        </p:txBody>
      </p:sp>
      <p:grpSp>
        <p:nvGrpSpPr>
          <p:cNvPr id="29" name="Group 28"/>
          <p:cNvGrpSpPr/>
          <p:nvPr/>
        </p:nvGrpSpPr>
        <p:grpSpPr>
          <a:xfrm>
            <a:off x="206422" y="97597"/>
            <a:ext cx="8745554" cy="539991"/>
            <a:chOff x="206422" y="97597"/>
            <a:chExt cx="8745554" cy="539991"/>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13" name="Picture 1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66552" y="107236"/>
              <a:ext cx="530352" cy="530352"/>
            </a:xfrm>
            <a:prstGeom prst="rect">
              <a:avLst/>
            </a:prstGeom>
          </p:spPr>
        </p:pic>
        <p:pic>
          <p:nvPicPr>
            <p:cNvPr id="14" name="Picture 1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15" name="Picture 1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608220" y="99552"/>
              <a:ext cx="530352" cy="530352"/>
            </a:xfrm>
            <a:prstGeom prst="rect">
              <a:avLst/>
            </a:prstGeom>
          </p:spPr>
        </p:pic>
        <p:pic>
          <p:nvPicPr>
            <p:cNvPr id="16" name="Picture 1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27" name="Content Placeholder 2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pic>
          <p:nvPicPr>
            <p:cNvPr id="28" name="Picture 27"/>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spTree>
    <p:extLst>
      <p:ext uri="{BB962C8B-B14F-4D97-AF65-F5344CB8AC3E}">
        <p14:creationId xmlns:p14="http://schemas.microsoft.com/office/powerpoint/2010/main" val="1246571733"/>
      </p:ext>
    </p:extLst>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Slow economic growth and an aging and declining population translates to largely flat electricity demand in Japan— </a:t>
            </a:r>
          </a:p>
        </p:txBody>
      </p:sp>
      <p:sp>
        <p:nvSpPr>
          <p:cNvPr id="3" name="Slide Number Placeholder 2"/>
          <p:cNvSpPr>
            <a:spLocks noGrp="1"/>
          </p:cNvSpPr>
          <p:nvPr>
            <p:ph type="sldNum" sz="quarter" idx="4"/>
          </p:nvPr>
        </p:nvSpPr>
        <p:spPr/>
        <p:txBody>
          <a:bodyPr/>
          <a:lstStyle/>
          <a:p>
            <a:fld id="{2D80C5C9-96E0-47EC-B500-37C5FE284639}" type="slidenum">
              <a:rPr lang="en-US" smtClean="0"/>
              <a:pPr/>
              <a:t>87</a:t>
            </a:fld>
            <a:endParaRPr lang="en-US" dirty="0"/>
          </a:p>
        </p:txBody>
      </p:sp>
      <p:grpSp>
        <p:nvGrpSpPr>
          <p:cNvPr id="29" name="Group 28"/>
          <p:cNvGrpSpPr/>
          <p:nvPr/>
        </p:nvGrpSpPr>
        <p:grpSpPr>
          <a:xfrm>
            <a:off x="206422" y="97597"/>
            <a:ext cx="8745554" cy="539991"/>
            <a:chOff x="206422" y="97597"/>
            <a:chExt cx="8745554" cy="539991"/>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13" name="Picture 1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66552" y="107236"/>
              <a:ext cx="530352" cy="530352"/>
            </a:xfrm>
            <a:prstGeom prst="rect">
              <a:avLst/>
            </a:prstGeom>
          </p:spPr>
        </p:pic>
        <p:pic>
          <p:nvPicPr>
            <p:cNvPr id="14" name="Picture 1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15" name="Picture 1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608220" y="99552"/>
              <a:ext cx="530352" cy="530352"/>
            </a:xfrm>
            <a:prstGeom prst="rect">
              <a:avLst/>
            </a:prstGeom>
          </p:spPr>
        </p:pic>
        <p:pic>
          <p:nvPicPr>
            <p:cNvPr id="16" name="Picture 1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27" name="Content Placeholder 2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pic>
          <p:nvPicPr>
            <p:cNvPr id="28" name="Picture 27"/>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graphicFrame>
        <p:nvGraphicFramePr>
          <p:cNvPr id="17" name="Content Placeholder 16"/>
          <p:cNvGraphicFramePr>
            <a:graphicFrameLocks noGrp="1"/>
          </p:cNvGraphicFramePr>
          <p:nvPr>
            <p:ph sz="quarter" idx="12"/>
            <p:extLst>
              <p:ext uri="{D42A27DB-BD31-4B8C-83A1-F6EECF244321}">
                <p14:modId xmlns:p14="http://schemas.microsoft.com/office/powerpoint/2010/main" val="2693833432"/>
              </p:ext>
            </p:extLst>
          </p:nvPr>
        </p:nvGraphicFramePr>
        <p:xfrm>
          <a:off x="238125" y="2238376"/>
          <a:ext cx="4295775" cy="355282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0" name="Content Placeholder 19"/>
          <p:cNvGraphicFramePr>
            <a:graphicFrameLocks noGrp="1"/>
          </p:cNvGraphicFramePr>
          <p:nvPr>
            <p:ph sz="quarter" idx="13"/>
            <p:extLst>
              <p:ext uri="{D42A27DB-BD31-4B8C-83A1-F6EECF244321}">
                <p14:modId xmlns:p14="http://schemas.microsoft.com/office/powerpoint/2010/main" val="2323272316"/>
              </p:ext>
            </p:extLst>
          </p:nvPr>
        </p:nvGraphicFramePr>
        <p:xfrm>
          <a:off x="4805363" y="2154840"/>
          <a:ext cx="4133850" cy="3636360"/>
        </p:xfrm>
        <a:graphic>
          <a:graphicData uri="http://schemas.openxmlformats.org/drawingml/2006/chart">
            <c:chart xmlns:c="http://schemas.openxmlformats.org/drawingml/2006/chart" xmlns:r="http://schemas.openxmlformats.org/officeDocument/2006/relationships" r:id="rId12"/>
          </a:graphicData>
        </a:graphic>
      </p:graphicFrame>
      <p:sp>
        <p:nvSpPr>
          <p:cNvPr id="5" name="Rectangle 4"/>
          <p:cNvSpPr/>
          <p:nvPr/>
        </p:nvSpPr>
        <p:spPr>
          <a:xfrm>
            <a:off x="271454" y="1679245"/>
            <a:ext cx="4572000" cy="523220"/>
          </a:xfrm>
          <a:prstGeom prst="rect">
            <a:avLst/>
          </a:prstGeom>
        </p:spPr>
        <p:txBody>
          <a:bodyPr>
            <a:spAutoFit/>
          </a:bodyPr>
          <a:lstStyle/>
          <a:p>
            <a:r>
              <a:rPr lang="en-US" sz="1400" b="1" dirty="0"/>
              <a:t>Sources of electricity generation in Japan</a:t>
            </a:r>
          </a:p>
          <a:p>
            <a:r>
              <a:rPr lang="en-US" sz="1400" dirty="0"/>
              <a:t>billion </a:t>
            </a:r>
            <a:r>
              <a:rPr lang="en-US" sz="1400" dirty="0" err="1"/>
              <a:t>kilowatthours</a:t>
            </a:r>
            <a:endParaRPr lang="en-US" sz="1400" dirty="0"/>
          </a:p>
        </p:txBody>
      </p:sp>
      <p:sp>
        <p:nvSpPr>
          <p:cNvPr id="6" name="Rectangle 5"/>
          <p:cNvSpPr/>
          <p:nvPr/>
        </p:nvSpPr>
        <p:spPr>
          <a:xfrm>
            <a:off x="4766552" y="1679245"/>
            <a:ext cx="3920248" cy="523220"/>
          </a:xfrm>
          <a:prstGeom prst="rect">
            <a:avLst/>
          </a:prstGeom>
        </p:spPr>
        <p:txBody>
          <a:bodyPr wrap="square">
            <a:spAutoFit/>
          </a:bodyPr>
          <a:lstStyle/>
          <a:p>
            <a:r>
              <a:rPr lang="en-US" sz="1400" b="1" dirty="0"/>
              <a:t>Renewable generation in Japan</a:t>
            </a:r>
            <a:br>
              <a:rPr lang="en-US" sz="1400" b="1" dirty="0"/>
            </a:br>
            <a:r>
              <a:rPr lang="en-US" sz="1400" dirty="0"/>
              <a:t>billion </a:t>
            </a:r>
            <a:r>
              <a:rPr lang="en-US" sz="1400" dirty="0" err="1" smtClean="0"/>
              <a:t>kilowatthours</a:t>
            </a:r>
            <a:endParaRPr lang="en-US" sz="1400" dirty="0"/>
          </a:p>
        </p:txBody>
      </p:sp>
    </p:spTree>
    <p:extLst>
      <p:ext uri="{BB962C8B-B14F-4D97-AF65-F5344CB8AC3E}">
        <p14:creationId xmlns:p14="http://schemas.microsoft.com/office/powerpoint/2010/main" val="3325755214"/>
      </p:ext>
    </p:extLst>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quarter" idx="12"/>
          </p:nvPr>
        </p:nvSpPr>
        <p:spPr/>
        <p:txBody>
          <a:bodyPr/>
          <a:lstStyle/>
          <a:p>
            <a:pPr lvl="0"/>
            <a:r>
              <a:rPr lang="en-US" dirty="0"/>
              <a:t>In the near term, Japan’s electric power sector continues to recover from the 2011 Fukushima Daiichi nuclear disaster.  Generation from operating nuclear power reactors rises to 11% by 2030.</a:t>
            </a:r>
          </a:p>
          <a:p>
            <a:pPr lvl="0"/>
            <a:r>
              <a:rPr lang="en-US" dirty="0"/>
              <a:t>Japan committed to reducing its greenhouse gas emissions 25% by 2030, a challenge without a substantial nuclear contribution. </a:t>
            </a:r>
          </a:p>
          <a:p>
            <a:pPr lvl="0"/>
            <a:r>
              <a:rPr lang="en-US" dirty="0"/>
              <a:t>In an environment with flat demand and growing nuclear, renewable growth is limited after 2025. Fossil fuels account for </a:t>
            </a:r>
            <a:r>
              <a:rPr lang="en-US" dirty="0" smtClean="0"/>
              <a:t>70% </a:t>
            </a:r>
            <a:r>
              <a:rPr lang="en-US" dirty="0"/>
              <a:t>of Japan’s electricity generation mix in 2040, while nuclear accounts for 11%, and renewables the remainder.</a:t>
            </a:r>
          </a:p>
          <a:p>
            <a:endParaRPr lang="en-US" dirty="0"/>
          </a:p>
        </p:txBody>
      </p:sp>
      <p:sp>
        <p:nvSpPr>
          <p:cNvPr id="4" name="Title 3"/>
          <p:cNvSpPr>
            <a:spLocks noGrp="1"/>
          </p:cNvSpPr>
          <p:nvPr>
            <p:ph type="title"/>
          </p:nvPr>
        </p:nvSpPr>
        <p:spPr/>
        <p:txBody>
          <a:bodyPr/>
          <a:lstStyle/>
          <a:p>
            <a:r>
              <a:rPr lang="en-US" dirty="0"/>
              <a:t>—with natural gas and renewable shares increasing</a:t>
            </a:r>
          </a:p>
        </p:txBody>
      </p:sp>
      <p:sp>
        <p:nvSpPr>
          <p:cNvPr id="3" name="Slide Number Placeholder 2"/>
          <p:cNvSpPr>
            <a:spLocks noGrp="1"/>
          </p:cNvSpPr>
          <p:nvPr>
            <p:ph type="sldNum" sz="quarter" idx="4"/>
          </p:nvPr>
        </p:nvSpPr>
        <p:spPr/>
        <p:txBody>
          <a:bodyPr/>
          <a:lstStyle/>
          <a:p>
            <a:fld id="{2D80C5C9-96E0-47EC-B500-37C5FE284639}" type="slidenum">
              <a:rPr lang="en-US" smtClean="0"/>
              <a:pPr/>
              <a:t>88</a:t>
            </a:fld>
            <a:endParaRPr lang="en-US" dirty="0"/>
          </a:p>
        </p:txBody>
      </p:sp>
      <p:grpSp>
        <p:nvGrpSpPr>
          <p:cNvPr id="29" name="Group 28"/>
          <p:cNvGrpSpPr/>
          <p:nvPr/>
        </p:nvGrpSpPr>
        <p:grpSpPr>
          <a:xfrm>
            <a:off x="206422" y="97597"/>
            <a:ext cx="8745554" cy="539991"/>
            <a:chOff x="206422" y="97597"/>
            <a:chExt cx="8745554" cy="539991"/>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13" name="Picture 1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66552" y="107236"/>
              <a:ext cx="530352" cy="530352"/>
            </a:xfrm>
            <a:prstGeom prst="rect">
              <a:avLst/>
            </a:prstGeom>
          </p:spPr>
        </p:pic>
        <p:pic>
          <p:nvPicPr>
            <p:cNvPr id="14" name="Picture 1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15" name="Picture 1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608220" y="99552"/>
              <a:ext cx="530352" cy="530352"/>
            </a:xfrm>
            <a:prstGeom prst="rect">
              <a:avLst/>
            </a:prstGeom>
          </p:spPr>
        </p:pic>
        <p:pic>
          <p:nvPicPr>
            <p:cNvPr id="16" name="Picture 1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27" name="Content Placeholder 2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pic>
          <p:nvPicPr>
            <p:cNvPr id="28" name="Picture 27"/>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spTree>
    <p:extLst>
      <p:ext uri="{BB962C8B-B14F-4D97-AF65-F5344CB8AC3E}">
        <p14:creationId xmlns:p14="http://schemas.microsoft.com/office/powerpoint/2010/main" val="2606667406"/>
      </p:ext>
    </p:extLst>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 name="Content Placeholder 19"/>
          <p:cNvGraphicFramePr>
            <a:graphicFrameLocks noGrp="1"/>
          </p:cNvGraphicFramePr>
          <p:nvPr>
            <p:ph sz="quarter" idx="13"/>
            <p:extLst>
              <p:ext uri="{D42A27DB-BD31-4B8C-83A1-F6EECF244321}">
                <p14:modId xmlns:p14="http://schemas.microsoft.com/office/powerpoint/2010/main" val="143381541"/>
              </p:ext>
            </p:extLst>
          </p:nvPr>
        </p:nvGraphicFramePr>
        <p:xfrm>
          <a:off x="4843453" y="2154840"/>
          <a:ext cx="4095759" cy="3636360"/>
        </p:xfrm>
        <a:graphic>
          <a:graphicData uri="http://schemas.openxmlformats.org/drawingml/2006/chart">
            <c:chart xmlns:c="http://schemas.openxmlformats.org/drawingml/2006/chart" xmlns:r="http://schemas.openxmlformats.org/officeDocument/2006/relationships" r:id="rId2"/>
          </a:graphicData>
        </a:graphic>
      </p:graphicFrame>
      <p:sp>
        <p:nvSpPr>
          <p:cNvPr id="2" name="Title 1"/>
          <p:cNvSpPr>
            <a:spLocks noGrp="1"/>
          </p:cNvSpPr>
          <p:nvPr>
            <p:ph type="title"/>
          </p:nvPr>
        </p:nvSpPr>
        <p:spPr/>
        <p:txBody>
          <a:bodyPr/>
          <a:lstStyle/>
          <a:p>
            <a:r>
              <a:rPr lang="en-US" dirty="0"/>
              <a:t>OECD Europe reduces nuclear generation— </a:t>
            </a:r>
          </a:p>
        </p:txBody>
      </p:sp>
      <p:sp>
        <p:nvSpPr>
          <p:cNvPr id="3" name="Slide Number Placeholder 2"/>
          <p:cNvSpPr>
            <a:spLocks noGrp="1"/>
          </p:cNvSpPr>
          <p:nvPr>
            <p:ph type="sldNum" sz="quarter" idx="4"/>
          </p:nvPr>
        </p:nvSpPr>
        <p:spPr/>
        <p:txBody>
          <a:bodyPr/>
          <a:lstStyle/>
          <a:p>
            <a:fld id="{2D80C5C9-96E0-47EC-B500-37C5FE284639}" type="slidenum">
              <a:rPr lang="en-US" smtClean="0"/>
              <a:pPr/>
              <a:t>89</a:t>
            </a:fld>
            <a:endParaRPr lang="en-US" dirty="0"/>
          </a:p>
        </p:txBody>
      </p:sp>
      <p:grpSp>
        <p:nvGrpSpPr>
          <p:cNvPr id="29" name="Group 28"/>
          <p:cNvGrpSpPr/>
          <p:nvPr/>
        </p:nvGrpSpPr>
        <p:grpSpPr>
          <a:xfrm>
            <a:off x="206422" y="97597"/>
            <a:ext cx="8745554" cy="539991"/>
            <a:chOff x="206422" y="97597"/>
            <a:chExt cx="8745554" cy="539991"/>
          </a:xfrm>
        </p:grpSpPr>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10" name="Picture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11" name="Picture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6552" y="107236"/>
              <a:ext cx="530352" cy="530352"/>
            </a:xfrm>
            <a:prstGeom prst="rect">
              <a:avLst/>
            </a:prstGeom>
          </p:spPr>
        </p:pic>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15" name="Picture 1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608220" y="99552"/>
              <a:ext cx="530352" cy="530352"/>
            </a:xfrm>
            <a:prstGeom prst="rect">
              <a:avLst/>
            </a:prstGeom>
          </p:spPr>
        </p:pic>
        <p:pic>
          <p:nvPicPr>
            <p:cNvPr id="16" name="Picture 1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27" name="Content Placeholder 28"/>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pic>
          <p:nvPicPr>
            <p:cNvPr id="28" name="Picture 27"/>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graphicFrame>
        <p:nvGraphicFramePr>
          <p:cNvPr id="19" name="Content Placeholder 18"/>
          <p:cNvGraphicFramePr>
            <a:graphicFrameLocks noGrp="1"/>
          </p:cNvGraphicFramePr>
          <p:nvPr>
            <p:ph sz="quarter" idx="12"/>
            <p:extLst>
              <p:ext uri="{D42A27DB-BD31-4B8C-83A1-F6EECF244321}">
                <p14:modId xmlns:p14="http://schemas.microsoft.com/office/powerpoint/2010/main" val="992564782"/>
              </p:ext>
            </p:extLst>
          </p:nvPr>
        </p:nvGraphicFramePr>
        <p:xfrm>
          <a:off x="352424" y="2133600"/>
          <a:ext cx="4210051" cy="3657600"/>
        </p:xfrm>
        <a:graphic>
          <a:graphicData uri="http://schemas.openxmlformats.org/drawingml/2006/chart">
            <c:chart xmlns:c="http://schemas.openxmlformats.org/drawingml/2006/chart" xmlns:r="http://schemas.openxmlformats.org/officeDocument/2006/relationships" r:id="rId12"/>
          </a:graphicData>
        </a:graphic>
      </p:graphicFrame>
      <p:sp>
        <p:nvSpPr>
          <p:cNvPr id="4" name="Rectangle 3"/>
          <p:cNvSpPr/>
          <p:nvPr/>
        </p:nvSpPr>
        <p:spPr>
          <a:xfrm>
            <a:off x="271454" y="1631620"/>
            <a:ext cx="4572000" cy="523220"/>
          </a:xfrm>
          <a:prstGeom prst="rect">
            <a:avLst/>
          </a:prstGeom>
        </p:spPr>
        <p:txBody>
          <a:bodyPr>
            <a:spAutoFit/>
          </a:bodyPr>
          <a:lstStyle/>
          <a:p>
            <a:r>
              <a:rPr lang="en-US" sz="1400" b="1" dirty="0">
                <a:latin typeface="Arial" panose="020B0604020202020204" pitchFamily="34" charset="0"/>
                <a:cs typeface="Arial" panose="020B0604020202020204" pitchFamily="34" charset="0"/>
              </a:rPr>
              <a:t>Electricity generation in OECD Europe</a:t>
            </a:r>
          </a:p>
          <a:p>
            <a:r>
              <a:rPr lang="en-US" sz="1400" dirty="0">
                <a:latin typeface="Arial" panose="020B0604020202020204" pitchFamily="34" charset="0"/>
                <a:cs typeface="Arial" panose="020B0604020202020204" pitchFamily="34" charset="0"/>
              </a:rPr>
              <a:t>billion </a:t>
            </a:r>
            <a:r>
              <a:rPr lang="en-US" sz="1400" dirty="0" err="1">
                <a:latin typeface="Arial" panose="020B0604020202020204" pitchFamily="34" charset="0"/>
                <a:cs typeface="Arial" panose="020B0604020202020204" pitchFamily="34" charset="0"/>
              </a:rPr>
              <a:t>kilowatthours</a:t>
            </a:r>
            <a:endParaRPr lang="en-US" sz="1400" dirty="0">
              <a:latin typeface="Arial" panose="020B0604020202020204" pitchFamily="34" charset="0"/>
              <a:cs typeface="Arial" panose="020B0604020202020204" pitchFamily="34" charset="0"/>
            </a:endParaRPr>
          </a:p>
        </p:txBody>
      </p:sp>
      <p:sp>
        <p:nvSpPr>
          <p:cNvPr id="5" name="TextBox 4"/>
          <p:cNvSpPr txBox="1"/>
          <p:nvPr/>
        </p:nvSpPr>
        <p:spPr>
          <a:xfrm>
            <a:off x="1379128" y="2233525"/>
            <a:ext cx="600075" cy="307777"/>
          </a:xfrm>
          <a:prstGeom prst="rect">
            <a:avLst/>
          </a:prstGeom>
          <a:noFill/>
        </p:spPr>
        <p:txBody>
          <a:bodyPr wrap="square" rtlCol="0">
            <a:spAutoFit/>
          </a:bodyPr>
          <a:lstStyle/>
          <a:p>
            <a:r>
              <a:rPr lang="en-US" sz="1400" b="1" dirty="0" smtClean="0"/>
              <a:t>2015</a:t>
            </a:r>
            <a:endParaRPr lang="en-US" sz="1400" b="1" dirty="0"/>
          </a:p>
        </p:txBody>
      </p:sp>
      <p:sp>
        <p:nvSpPr>
          <p:cNvPr id="6" name="Rectangle 5"/>
          <p:cNvSpPr/>
          <p:nvPr/>
        </p:nvSpPr>
        <p:spPr>
          <a:xfrm>
            <a:off x="4766552" y="1633461"/>
            <a:ext cx="4147381" cy="523220"/>
          </a:xfrm>
          <a:prstGeom prst="rect">
            <a:avLst/>
          </a:prstGeom>
        </p:spPr>
        <p:txBody>
          <a:bodyPr wrap="square">
            <a:spAutoFit/>
          </a:bodyPr>
          <a:lstStyle/>
          <a:p>
            <a:pPr lvl="0">
              <a:defRPr/>
            </a:pPr>
            <a:r>
              <a:rPr lang="en-US" sz="1400" b="1" dirty="0"/>
              <a:t>Renewable generation in OECD Europe</a:t>
            </a:r>
            <a:br>
              <a:rPr lang="en-US" sz="1400" b="1" dirty="0"/>
            </a:br>
            <a:r>
              <a:rPr lang="en-US" sz="1400" dirty="0"/>
              <a:t>billion </a:t>
            </a:r>
            <a:r>
              <a:rPr lang="en-US" sz="1400" dirty="0" err="1"/>
              <a:t>kilowatthours</a:t>
            </a:r>
            <a:endParaRPr lang="en-US" sz="1400" dirty="0"/>
          </a:p>
        </p:txBody>
      </p:sp>
    </p:spTree>
    <p:extLst>
      <p:ext uri="{BB962C8B-B14F-4D97-AF65-F5344CB8AC3E}">
        <p14:creationId xmlns:p14="http://schemas.microsoft.com/office/powerpoint/2010/main" val="277173987"/>
      </p:ext>
    </p:extLst>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quarter" idx="12"/>
          </p:nvPr>
        </p:nvSpPr>
        <p:spPr/>
        <p:txBody>
          <a:bodyPr/>
          <a:lstStyle/>
          <a:p>
            <a:r>
              <a:rPr lang="en-US" dirty="0" smtClean="0"/>
              <a:t>Net </a:t>
            </a:r>
            <a:r>
              <a:rPr lang="en-US" dirty="0"/>
              <a:t>electricity generation in OECD Europe is expected to increase slowly, by an average of </a:t>
            </a:r>
            <a:r>
              <a:rPr lang="en-US" dirty="0" smtClean="0"/>
              <a:t>1.1%/</a:t>
            </a:r>
            <a:r>
              <a:rPr lang="en-US" dirty="0"/>
              <a:t>year from 2015 to 2040, compared to the world average increase of 1.5%/year.</a:t>
            </a:r>
          </a:p>
          <a:p>
            <a:r>
              <a:rPr lang="en-US" dirty="0" smtClean="0"/>
              <a:t>The </a:t>
            </a:r>
            <a:r>
              <a:rPr lang="en-US" dirty="0"/>
              <a:t>generation mix in OECD Europe changes considerably by 2040, with renewables and natural gas growing, coal remaining flat, and nuclear power and liquid fuels declining. </a:t>
            </a:r>
          </a:p>
          <a:p>
            <a:r>
              <a:rPr lang="en-US" dirty="0" smtClean="0"/>
              <a:t>Nuclear </a:t>
            </a:r>
            <a:r>
              <a:rPr lang="en-US" dirty="0"/>
              <a:t>generation’s share is expected to decline from around 25% in 2015 to less than 15% by 2040 because of stated policies to either cap or phase out nuclear power, including those adopted in France, Germany, and Sweden.</a:t>
            </a:r>
          </a:p>
          <a:p>
            <a:r>
              <a:rPr lang="en-US" dirty="0" smtClean="0"/>
              <a:t>The use of natural gas electricity generation in OECD Europe does not expand until 2030, mostly because of the large increases in projected renewables generation.  In </a:t>
            </a:r>
            <a:r>
              <a:rPr lang="en-US" dirty="0"/>
              <a:t>OECD Europe, when natural gas begins to gain market share in 2030, it displaces nuclear power, coal, and renewable generation.</a:t>
            </a:r>
          </a:p>
          <a:p>
            <a:endParaRPr lang="en-US" dirty="0"/>
          </a:p>
        </p:txBody>
      </p:sp>
      <p:sp>
        <p:nvSpPr>
          <p:cNvPr id="4" name="Title 3"/>
          <p:cNvSpPr>
            <a:spLocks noGrp="1"/>
          </p:cNvSpPr>
          <p:nvPr>
            <p:ph type="title"/>
          </p:nvPr>
        </p:nvSpPr>
        <p:spPr/>
        <p:txBody>
          <a:bodyPr/>
          <a:lstStyle/>
          <a:p>
            <a:r>
              <a:rPr lang="en-US" dirty="0"/>
              <a:t>—and adds capacity with natural gas and renewables</a:t>
            </a:r>
          </a:p>
        </p:txBody>
      </p:sp>
      <p:sp>
        <p:nvSpPr>
          <p:cNvPr id="3" name="Slide Number Placeholder 2"/>
          <p:cNvSpPr>
            <a:spLocks noGrp="1"/>
          </p:cNvSpPr>
          <p:nvPr>
            <p:ph type="sldNum" sz="quarter" idx="4"/>
          </p:nvPr>
        </p:nvSpPr>
        <p:spPr/>
        <p:txBody>
          <a:bodyPr/>
          <a:lstStyle/>
          <a:p>
            <a:fld id="{2D80C5C9-96E0-47EC-B500-37C5FE284639}" type="slidenum">
              <a:rPr lang="en-US" smtClean="0"/>
              <a:pPr/>
              <a:t>90</a:t>
            </a:fld>
            <a:endParaRPr lang="en-US" dirty="0"/>
          </a:p>
        </p:txBody>
      </p:sp>
      <p:grpSp>
        <p:nvGrpSpPr>
          <p:cNvPr id="29" name="Group 28"/>
          <p:cNvGrpSpPr/>
          <p:nvPr/>
        </p:nvGrpSpPr>
        <p:grpSpPr>
          <a:xfrm>
            <a:off x="206422" y="97597"/>
            <a:ext cx="8745554" cy="539991"/>
            <a:chOff x="206422" y="97597"/>
            <a:chExt cx="8745554" cy="539991"/>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13" name="Picture 1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66552" y="107236"/>
              <a:ext cx="530352" cy="530352"/>
            </a:xfrm>
            <a:prstGeom prst="rect">
              <a:avLst/>
            </a:prstGeom>
          </p:spPr>
        </p:pic>
        <p:pic>
          <p:nvPicPr>
            <p:cNvPr id="14" name="Picture 1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15" name="Picture 1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608220" y="99552"/>
              <a:ext cx="530352" cy="530352"/>
            </a:xfrm>
            <a:prstGeom prst="rect">
              <a:avLst/>
            </a:prstGeom>
          </p:spPr>
        </p:pic>
        <p:pic>
          <p:nvPicPr>
            <p:cNvPr id="16" name="Picture 1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27" name="Content Placeholder 2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pic>
          <p:nvPicPr>
            <p:cNvPr id="28" name="Picture 27"/>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spTree>
    <p:extLst>
      <p:ext uri="{BB962C8B-B14F-4D97-AF65-F5344CB8AC3E}">
        <p14:creationId xmlns:p14="http://schemas.microsoft.com/office/powerpoint/2010/main" val="1812092162"/>
      </p:ext>
    </p:extLst>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Buildings</a:t>
            </a:r>
            <a:endParaRPr lang="en-US" dirty="0"/>
          </a:p>
        </p:txBody>
      </p:sp>
      <p:sp>
        <p:nvSpPr>
          <p:cNvPr id="11" name="Text Placeholder 10"/>
          <p:cNvSpPr>
            <a:spLocks noGrp="1"/>
          </p:cNvSpPr>
          <p:nvPr>
            <p:ph type="body" sz="quarter" idx="13"/>
          </p:nvPr>
        </p:nvSpPr>
        <p:spPr/>
        <p:txBody>
          <a:bodyPr/>
          <a:lstStyle/>
          <a:p>
            <a:endParaRPr lang="en-US" dirty="0"/>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0050" y="1379995"/>
            <a:ext cx="1709928" cy="1709928"/>
          </a:xfrm>
          <a:prstGeom prst="rect">
            <a:avLst/>
          </a:prstGeom>
        </p:spPr>
      </p:pic>
    </p:spTree>
    <p:extLst>
      <p:ext uri="{BB962C8B-B14F-4D97-AF65-F5344CB8AC3E}">
        <p14:creationId xmlns:p14="http://schemas.microsoft.com/office/powerpoint/2010/main" val="2828328838"/>
      </p:ext>
    </p:extLst>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Text Placeholder 2"/>
          <p:cNvSpPr>
            <a:spLocks noGrp="1"/>
          </p:cNvSpPr>
          <p:nvPr>
            <p:ph type="body" sz="quarter" idx="13"/>
          </p:nvPr>
        </p:nvSpPr>
        <p:spPr/>
        <p:txBody>
          <a:bodyPr/>
          <a:lstStyle/>
          <a:p>
            <a:endParaRPr lang="en-US"/>
          </a:p>
        </p:txBody>
      </p:sp>
    </p:spTree>
    <p:extLst>
      <p:ext uri="{BB962C8B-B14F-4D97-AF65-F5344CB8AC3E}">
        <p14:creationId xmlns:p14="http://schemas.microsoft.com/office/powerpoint/2010/main" val="3282399518"/>
      </p:ext>
    </p:extLst>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 the Reference case, residential and commercial energy consumption increases—</a:t>
            </a:r>
          </a:p>
        </p:txBody>
      </p:sp>
      <p:sp>
        <p:nvSpPr>
          <p:cNvPr id="3" name="Slide Number Placeholder 2"/>
          <p:cNvSpPr>
            <a:spLocks noGrp="1"/>
          </p:cNvSpPr>
          <p:nvPr>
            <p:ph type="sldNum" sz="quarter" idx="4"/>
          </p:nvPr>
        </p:nvSpPr>
        <p:spPr/>
        <p:txBody>
          <a:bodyPr/>
          <a:lstStyle/>
          <a:p>
            <a:fld id="{2D80C5C9-96E0-47EC-B500-37C5FE284639}" type="slidenum">
              <a:rPr lang="en-US" smtClean="0"/>
              <a:pPr/>
              <a:t>93</a:t>
            </a:fld>
            <a:endParaRPr lang="en-US" dirty="0"/>
          </a:p>
        </p:txBody>
      </p:sp>
      <p:grpSp>
        <p:nvGrpSpPr>
          <p:cNvPr id="19" name="Group 18"/>
          <p:cNvGrpSpPr/>
          <p:nvPr/>
        </p:nvGrpSpPr>
        <p:grpSpPr>
          <a:xfrm>
            <a:off x="206422" y="97597"/>
            <a:ext cx="8745554" cy="539991"/>
            <a:chOff x="206422" y="97597"/>
            <a:chExt cx="8745554" cy="539991"/>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61086" y="99552"/>
              <a:ext cx="530352" cy="530352"/>
            </a:xfrm>
            <a:prstGeom prst="rect">
              <a:avLst/>
            </a:prstGeom>
          </p:spPr>
        </p:pic>
        <p:pic>
          <p:nvPicPr>
            <p:cNvPr id="14" name="Picture 1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15" name="Picture 1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608220" y="99552"/>
              <a:ext cx="530352" cy="530352"/>
            </a:xfrm>
            <a:prstGeom prst="rect">
              <a:avLst/>
            </a:prstGeom>
          </p:spPr>
        </p:pic>
        <p:pic>
          <p:nvPicPr>
            <p:cNvPr id="16" name="Picture 1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17" name="Content Placeholder 2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pic>
          <p:nvPicPr>
            <p:cNvPr id="18" name="Picture 17"/>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graphicFrame>
        <p:nvGraphicFramePr>
          <p:cNvPr id="20" name="Content Placeholder 19"/>
          <p:cNvGraphicFramePr>
            <a:graphicFrameLocks noGrp="1"/>
          </p:cNvGraphicFramePr>
          <p:nvPr>
            <p:ph sz="quarter" idx="12"/>
            <p:extLst>
              <p:ext uri="{D42A27DB-BD31-4B8C-83A1-F6EECF244321}">
                <p14:modId xmlns:p14="http://schemas.microsoft.com/office/powerpoint/2010/main" val="3828128725"/>
              </p:ext>
            </p:extLst>
          </p:nvPr>
        </p:nvGraphicFramePr>
        <p:xfrm>
          <a:off x="342900" y="2219324"/>
          <a:ext cx="4048538" cy="3571875"/>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1" name="Content Placeholder 20"/>
          <p:cNvGraphicFramePr>
            <a:graphicFrameLocks noGrp="1"/>
          </p:cNvGraphicFramePr>
          <p:nvPr>
            <p:ph sz="quarter" idx="13"/>
            <p:extLst>
              <p:ext uri="{D42A27DB-BD31-4B8C-83A1-F6EECF244321}">
                <p14:modId xmlns:p14="http://schemas.microsoft.com/office/powerpoint/2010/main" val="3998257429"/>
              </p:ext>
            </p:extLst>
          </p:nvPr>
        </p:nvGraphicFramePr>
        <p:xfrm>
          <a:off x="4681616" y="2219324"/>
          <a:ext cx="4389231" cy="3571875"/>
        </p:xfrm>
        <a:graphic>
          <a:graphicData uri="http://schemas.openxmlformats.org/drawingml/2006/chart">
            <c:chart xmlns:c="http://schemas.openxmlformats.org/drawingml/2006/chart" xmlns:r="http://schemas.openxmlformats.org/officeDocument/2006/relationships" r:id="rId12"/>
          </a:graphicData>
        </a:graphic>
      </p:graphicFrame>
      <p:sp>
        <p:nvSpPr>
          <p:cNvPr id="5" name="Rectangle 4"/>
          <p:cNvSpPr/>
          <p:nvPr/>
        </p:nvSpPr>
        <p:spPr>
          <a:xfrm>
            <a:off x="271454" y="1631620"/>
            <a:ext cx="4662496" cy="507831"/>
          </a:xfrm>
          <a:prstGeom prst="rect">
            <a:avLst/>
          </a:prstGeom>
        </p:spPr>
        <p:txBody>
          <a:bodyPr wrap="square">
            <a:spAutoFit/>
          </a:bodyPr>
          <a:lstStyle/>
          <a:p>
            <a:r>
              <a:rPr lang="en-US" sz="1300" b="1" dirty="0"/>
              <a:t>World residential sector energy consumption by fuel</a:t>
            </a:r>
          </a:p>
          <a:p>
            <a:r>
              <a:rPr lang="en-US" sz="1300" dirty="0"/>
              <a:t>quadrillion Btu</a:t>
            </a:r>
          </a:p>
        </p:txBody>
      </p:sp>
      <p:sp>
        <p:nvSpPr>
          <p:cNvPr id="6" name="Rectangle 5"/>
          <p:cNvSpPr/>
          <p:nvPr/>
        </p:nvSpPr>
        <p:spPr>
          <a:xfrm>
            <a:off x="4681616" y="1631620"/>
            <a:ext cx="4462383" cy="492443"/>
          </a:xfrm>
          <a:prstGeom prst="rect">
            <a:avLst/>
          </a:prstGeom>
        </p:spPr>
        <p:txBody>
          <a:bodyPr wrap="square">
            <a:spAutoFit/>
          </a:bodyPr>
          <a:lstStyle/>
          <a:p>
            <a:r>
              <a:rPr lang="en-US" sz="1300" b="1" dirty="0"/>
              <a:t>World commercial sector energy consumption by </a:t>
            </a:r>
            <a:r>
              <a:rPr lang="en-US" sz="1300" b="1" dirty="0" smtClean="0"/>
              <a:t>fuel</a:t>
            </a:r>
          </a:p>
          <a:p>
            <a:r>
              <a:rPr lang="en-US" sz="1300" dirty="0"/>
              <a:t>quadrillion </a:t>
            </a:r>
            <a:r>
              <a:rPr lang="en-US" sz="1300" dirty="0" smtClean="0"/>
              <a:t>Btu</a:t>
            </a:r>
            <a:endParaRPr lang="en-US" sz="1300" dirty="0"/>
          </a:p>
        </p:txBody>
      </p:sp>
    </p:spTree>
    <p:extLst>
      <p:ext uri="{BB962C8B-B14F-4D97-AF65-F5344CB8AC3E}">
        <p14:creationId xmlns:p14="http://schemas.microsoft.com/office/powerpoint/2010/main" val="28432655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quarter" idx="12"/>
          </p:nvPr>
        </p:nvSpPr>
        <p:spPr/>
        <p:txBody>
          <a:bodyPr/>
          <a:lstStyle/>
          <a:p>
            <a:pPr lvl="0"/>
            <a:r>
              <a:rPr lang="en-US" dirty="0"/>
              <a:t>The </a:t>
            </a:r>
            <a:r>
              <a:rPr lang="en-US" dirty="0" smtClean="0"/>
              <a:t>buildings </a:t>
            </a:r>
            <a:r>
              <a:rPr lang="en-US" dirty="0"/>
              <a:t>sector, which includes residential and commercial structures, accounts for almost 21% of the world’s delivered energy consumption in 2040, about the same as its share in 2015.</a:t>
            </a:r>
          </a:p>
          <a:p>
            <a:pPr lvl="0"/>
            <a:r>
              <a:rPr lang="en-US" dirty="0"/>
              <a:t>Energy use in buildings is projected to increase by 32% between 2015 and 2040. Most of the increase occurs in large, emerging </a:t>
            </a:r>
            <a:r>
              <a:rPr lang="en-US"/>
              <a:t>non-OECD </a:t>
            </a:r>
            <a:r>
              <a:rPr lang="en-US" smtClean="0"/>
              <a:t>countries</a:t>
            </a:r>
            <a:r>
              <a:rPr lang="en-US" dirty="0"/>
              <a:t>, where population continues to shift from rural to urban areas.</a:t>
            </a:r>
          </a:p>
          <a:p>
            <a:pPr lvl="0"/>
            <a:r>
              <a:rPr lang="en-US" dirty="0"/>
              <a:t>Electricity use in buildings grows 2% annually between 2015 and 2040 as rising standards of living in non-OECD countries increase the demand for appliances, personal equipment, and commercial services.</a:t>
            </a:r>
          </a:p>
          <a:p>
            <a:pPr lvl="0"/>
            <a:r>
              <a:rPr lang="en-US" dirty="0"/>
              <a:t>Natural gas consumption in buildings grows by </a:t>
            </a:r>
            <a:r>
              <a:rPr lang="en-US" dirty="0" smtClean="0"/>
              <a:t>20% </a:t>
            </a:r>
            <a:r>
              <a:rPr lang="en-US" dirty="0"/>
              <a:t>over the period of 2015–40 as increased demand in non-OECD countries is partially offset by improvements in space heating equipment.</a:t>
            </a:r>
          </a:p>
          <a:p>
            <a:pPr lvl="0"/>
            <a:r>
              <a:rPr lang="en-US" dirty="0"/>
              <a:t>The consumption of coal, used primarily for space heating, water heating, and cooking, continues to decline in the residential sector and remains relatively flat in the commercial sector.</a:t>
            </a:r>
          </a:p>
          <a:p>
            <a:endParaRPr lang="en-US" dirty="0"/>
          </a:p>
        </p:txBody>
      </p:sp>
      <p:sp>
        <p:nvSpPr>
          <p:cNvPr id="4" name="Title 3"/>
          <p:cNvSpPr>
            <a:spLocks noGrp="1"/>
          </p:cNvSpPr>
          <p:nvPr>
            <p:ph type="title"/>
          </p:nvPr>
        </p:nvSpPr>
        <p:spPr/>
        <p:txBody>
          <a:bodyPr/>
          <a:lstStyle/>
          <a:p>
            <a:r>
              <a:rPr lang="en-US" dirty="0"/>
              <a:t> —led by growth in the use of electricity and natural gas</a:t>
            </a:r>
          </a:p>
        </p:txBody>
      </p:sp>
      <p:sp>
        <p:nvSpPr>
          <p:cNvPr id="3" name="Slide Number Placeholder 2"/>
          <p:cNvSpPr>
            <a:spLocks noGrp="1"/>
          </p:cNvSpPr>
          <p:nvPr>
            <p:ph type="sldNum" sz="quarter" idx="4"/>
          </p:nvPr>
        </p:nvSpPr>
        <p:spPr/>
        <p:txBody>
          <a:bodyPr/>
          <a:lstStyle/>
          <a:p>
            <a:fld id="{2D80C5C9-96E0-47EC-B500-37C5FE284639}" type="slidenum">
              <a:rPr lang="en-US" smtClean="0"/>
              <a:pPr/>
              <a:t>94</a:t>
            </a:fld>
            <a:endParaRPr lang="en-US" dirty="0"/>
          </a:p>
        </p:txBody>
      </p:sp>
      <p:grpSp>
        <p:nvGrpSpPr>
          <p:cNvPr id="19" name="Group 18"/>
          <p:cNvGrpSpPr/>
          <p:nvPr/>
        </p:nvGrpSpPr>
        <p:grpSpPr>
          <a:xfrm>
            <a:off x="206422" y="97597"/>
            <a:ext cx="8745554" cy="539991"/>
            <a:chOff x="206422" y="97597"/>
            <a:chExt cx="8745554" cy="539991"/>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61086" y="99552"/>
              <a:ext cx="530352" cy="530352"/>
            </a:xfrm>
            <a:prstGeom prst="rect">
              <a:avLst/>
            </a:prstGeom>
          </p:spPr>
        </p:pic>
        <p:pic>
          <p:nvPicPr>
            <p:cNvPr id="14" name="Picture 1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15" name="Picture 1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608220" y="99552"/>
              <a:ext cx="530352" cy="530352"/>
            </a:xfrm>
            <a:prstGeom prst="rect">
              <a:avLst/>
            </a:prstGeom>
          </p:spPr>
        </p:pic>
        <p:pic>
          <p:nvPicPr>
            <p:cNvPr id="16" name="Picture 1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17" name="Content Placeholder 2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pic>
          <p:nvPicPr>
            <p:cNvPr id="18" name="Picture 17"/>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spTree>
    <p:extLst>
      <p:ext uri="{BB962C8B-B14F-4D97-AF65-F5344CB8AC3E}">
        <p14:creationId xmlns:p14="http://schemas.microsoft.com/office/powerpoint/2010/main" val="834042082"/>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Non-OECD countries drive increases in residential and commercial energy consumption—</a:t>
            </a:r>
          </a:p>
        </p:txBody>
      </p:sp>
      <p:sp>
        <p:nvSpPr>
          <p:cNvPr id="3" name="Slide Number Placeholder 2"/>
          <p:cNvSpPr>
            <a:spLocks noGrp="1"/>
          </p:cNvSpPr>
          <p:nvPr>
            <p:ph type="sldNum" sz="quarter" idx="4"/>
          </p:nvPr>
        </p:nvSpPr>
        <p:spPr/>
        <p:txBody>
          <a:bodyPr/>
          <a:lstStyle/>
          <a:p>
            <a:fld id="{2D80C5C9-96E0-47EC-B500-37C5FE284639}" type="slidenum">
              <a:rPr lang="en-US" smtClean="0"/>
              <a:pPr/>
              <a:t>95</a:t>
            </a:fld>
            <a:endParaRPr lang="en-US" dirty="0"/>
          </a:p>
        </p:txBody>
      </p:sp>
      <p:grpSp>
        <p:nvGrpSpPr>
          <p:cNvPr id="19" name="Group 18"/>
          <p:cNvGrpSpPr/>
          <p:nvPr/>
        </p:nvGrpSpPr>
        <p:grpSpPr>
          <a:xfrm>
            <a:off x="206422" y="97597"/>
            <a:ext cx="8745554" cy="539991"/>
            <a:chOff x="206422" y="97597"/>
            <a:chExt cx="8745554" cy="539991"/>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61086" y="99552"/>
              <a:ext cx="530352" cy="530352"/>
            </a:xfrm>
            <a:prstGeom prst="rect">
              <a:avLst/>
            </a:prstGeom>
          </p:spPr>
        </p:pic>
        <p:pic>
          <p:nvPicPr>
            <p:cNvPr id="14" name="Picture 1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15" name="Picture 1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608220" y="99552"/>
              <a:ext cx="530352" cy="530352"/>
            </a:xfrm>
            <a:prstGeom prst="rect">
              <a:avLst/>
            </a:prstGeom>
          </p:spPr>
        </p:pic>
        <p:pic>
          <p:nvPicPr>
            <p:cNvPr id="16" name="Picture 1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17" name="Content Placeholder 2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pic>
          <p:nvPicPr>
            <p:cNvPr id="18" name="Picture 17"/>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graphicFrame>
        <p:nvGraphicFramePr>
          <p:cNvPr id="20" name="Content Placeholder 19"/>
          <p:cNvGraphicFramePr>
            <a:graphicFrameLocks noGrp="1"/>
          </p:cNvGraphicFramePr>
          <p:nvPr>
            <p:ph sz="quarter" idx="12"/>
            <p:extLst>
              <p:ext uri="{D42A27DB-BD31-4B8C-83A1-F6EECF244321}">
                <p14:modId xmlns:p14="http://schemas.microsoft.com/office/powerpoint/2010/main" val="437346247"/>
              </p:ext>
            </p:extLst>
          </p:nvPr>
        </p:nvGraphicFramePr>
        <p:xfrm>
          <a:off x="323849" y="2370282"/>
          <a:ext cx="3914776" cy="3358087"/>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1" name="Content Placeholder 20"/>
          <p:cNvGraphicFramePr>
            <a:graphicFrameLocks noGrp="1"/>
          </p:cNvGraphicFramePr>
          <p:nvPr>
            <p:ph sz="quarter" idx="13"/>
            <p:extLst>
              <p:ext uri="{D42A27DB-BD31-4B8C-83A1-F6EECF244321}">
                <p14:modId xmlns:p14="http://schemas.microsoft.com/office/powerpoint/2010/main" val="1647105782"/>
              </p:ext>
            </p:extLst>
          </p:nvPr>
        </p:nvGraphicFramePr>
        <p:xfrm>
          <a:off x="4581525" y="2393006"/>
          <a:ext cx="4370451" cy="3335364"/>
        </p:xfrm>
        <a:graphic>
          <a:graphicData uri="http://schemas.openxmlformats.org/drawingml/2006/chart">
            <c:chart xmlns:c="http://schemas.openxmlformats.org/drawingml/2006/chart" xmlns:r="http://schemas.openxmlformats.org/officeDocument/2006/relationships" r:id="rId12"/>
          </a:graphicData>
        </a:graphic>
      </p:graphicFrame>
      <p:sp>
        <p:nvSpPr>
          <p:cNvPr id="5" name="Rectangle 4"/>
          <p:cNvSpPr/>
          <p:nvPr/>
        </p:nvSpPr>
        <p:spPr>
          <a:xfrm>
            <a:off x="231818" y="1642981"/>
            <a:ext cx="4665665" cy="738664"/>
          </a:xfrm>
          <a:prstGeom prst="rect">
            <a:avLst/>
          </a:prstGeom>
        </p:spPr>
        <p:txBody>
          <a:bodyPr wrap="square">
            <a:spAutoFit/>
          </a:bodyPr>
          <a:lstStyle/>
          <a:p>
            <a:r>
              <a:rPr lang="en-US" sz="1400" b="1" dirty="0"/>
              <a:t>World residential sector energy consumption </a:t>
            </a:r>
            <a:endParaRPr lang="en-US" sz="1400" b="1" dirty="0" smtClean="0"/>
          </a:p>
          <a:p>
            <a:r>
              <a:rPr lang="en-US" sz="1400" b="1" dirty="0" smtClean="0"/>
              <a:t>by </a:t>
            </a:r>
            <a:r>
              <a:rPr lang="en-US" sz="1400" b="1" dirty="0"/>
              <a:t>region</a:t>
            </a:r>
          </a:p>
          <a:p>
            <a:r>
              <a:rPr lang="en-US" sz="1400" dirty="0"/>
              <a:t>quadrillion Btu</a:t>
            </a:r>
          </a:p>
        </p:txBody>
      </p:sp>
      <p:sp>
        <p:nvSpPr>
          <p:cNvPr id="7" name="Rectangle 6"/>
          <p:cNvSpPr/>
          <p:nvPr/>
        </p:nvSpPr>
        <p:spPr>
          <a:xfrm>
            <a:off x="4543425" y="1631619"/>
            <a:ext cx="4370451" cy="738664"/>
          </a:xfrm>
          <a:prstGeom prst="rect">
            <a:avLst/>
          </a:prstGeom>
        </p:spPr>
        <p:txBody>
          <a:bodyPr wrap="square">
            <a:spAutoFit/>
          </a:bodyPr>
          <a:lstStyle/>
          <a:p>
            <a:r>
              <a:rPr lang="en-US" sz="1400" b="1" dirty="0"/>
              <a:t>World commercial sector energy consumption </a:t>
            </a:r>
            <a:endParaRPr lang="en-US" sz="1400" b="1" dirty="0" smtClean="0"/>
          </a:p>
          <a:p>
            <a:r>
              <a:rPr lang="en-US" sz="1400" b="1" dirty="0" smtClean="0"/>
              <a:t>by </a:t>
            </a:r>
            <a:r>
              <a:rPr lang="en-US" sz="1400" b="1" dirty="0"/>
              <a:t>region</a:t>
            </a:r>
          </a:p>
          <a:p>
            <a:r>
              <a:rPr lang="en-US" sz="1400" dirty="0"/>
              <a:t>quadrillion Btu</a:t>
            </a:r>
          </a:p>
        </p:txBody>
      </p:sp>
    </p:spTree>
    <p:extLst>
      <p:ext uri="{BB962C8B-B14F-4D97-AF65-F5344CB8AC3E}">
        <p14:creationId xmlns:p14="http://schemas.microsoft.com/office/powerpoint/2010/main" val="750600996"/>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quarter" idx="12"/>
          </p:nvPr>
        </p:nvSpPr>
        <p:spPr/>
        <p:txBody>
          <a:bodyPr/>
          <a:lstStyle/>
          <a:p>
            <a:pPr lvl="0"/>
            <a:r>
              <a:rPr lang="en-US" dirty="0"/>
              <a:t>In OECD countries, residential energy consumption is projected to increase an average of 0.3 %/year between 2015 and 2040, reflecting slow growth in personal income and gains in energy efficiency from improved building shells, appliances, and equipment. </a:t>
            </a:r>
          </a:p>
          <a:p>
            <a:pPr lvl="0"/>
            <a:r>
              <a:rPr lang="en-US" dirty="0"/>
              <a:t>Non-OECD Asia accounts for more than 50% of the world increase in residential and commercial energy use as the region’s per capita income increases by nearly 3.7%/year.</a:t>
            </a:r>
          </a:p>
          <a:p>
            <a:pPr lvl="0"/>
            <a:r>
              <a:rPr lang="en-US" dirty="0"/>
              <a:t>Despite slower economic growth, China accounts for 46% of the increase in residential consumption and 30% of the increase in commercial consumption in non-OECD countries by 2040.</a:t>
            </a:r>
          </a:p>
          <a:p>
            <a:pPr lvl="0"/>
            <a:r>
              <a:rPr lang="en-US" dirty="0"/>
              <a:t>Building energy consumption in China remains higher than that in any other country in the world (21.1 quadrillion Btu) in 2040, even though India experiences the fastest growth in use (2.7%/year) and surpasses China as the most populous country in the </a:t>
            </a:r>
            <a:r>
              <a:rPr lang="en-US" dirty="0" smtClean="0"/>
              <a:t>early 2020s</a:t>
            </a:r>
            <a:r>
              <a:rPr lang="en-US" dirty="0"/>
              <a:t>. </a:t>
            </a:r>
          </a:p>
          <a:p>
            <a:endParaRPr lang="en-US" dirty="0"/>
          </a:p>
        </p:txBody>
      </p:sp>
      <p:sp>
        <p:nvSpPr>
          <p:cNvPr id="4" name="Title 3"/>
          <p:cNvSpPr>
            <a:spLocks noGrp="1"/>
          </p:cNvSpPr>
          <p:nvPr>
            <p:ph type="title"/>
          </p:nvPr>
        </p:nvSpPr>
        <p:spPr/>
        <p:txBody>
          <a:bodyPr/>
          <a:lstStyle/>
          <a:p>
            <a:r>
              <a:rPr lang="en-US"/>
              <a:t>—as demand increases in non-OECD Asia</a:t>
            </a:r>
          </a:p>
        </p:txBody>
      </p:sp>
      <p:sp>
        <p:nvSpPr>
          <p:cNvPr id="3" name="Slide Number Placeholder 2"/>
          <p:cNvSpPr>
            <a:spLocks noGrp="1"/>
          </p:cNvSpPr>
          <p:nvPr>
            <p:ph type="sldNum" sz="quarter" idx="4"/>
          </p:nvPr>
        </p:nvSpPr>
        <p:spPr/>
        <p:txBody>
          <a:bodyPr/>
          <a:lstStyle/>
          <a:p>
            <a:fld id="{2D80C5C9-96E0-47EC-B500-37C5FE284639}" type="slidenum">
              <a:rPr lang="en-US" smtClean="0"/>
              <a:pPr/>
              <a:t>96</a:t>
            </a:fld>
            <a:endParaRPr lang="en-US" dirty="0"/>
          </a:p>
        </p:txBody>
      </p:sp>
      <p:grpSp>
        <p:nvGrpSpPr>
          <p:cNvPr id="19" name="Group 18"/>
          <p:cNvGrpSpPr/>
          <p:nvPr/>
        </p:nvGrpSpPr>
        <p:grpSpPr>
          <a:xfrm>
            <a:off x="206422" y="97597"/>
            <a:ext cx="8745554" cy="539991"/>
            <a:chOff x="206422" y="97597"/>
            <a:chExt cx="8745554" cy="539991"/>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61086" y="99552"/>
              <a:ext cx="530352" cy="530352"/>
            </a:xfrm>
            <a:prstGeom prst="rect">
              <a:avLst/>
            </a:prstGeom>
          </p:spPr>
        </p:pic>
        <p:pic>
          <p:nvPicPr>
            <p:cNvPr id="14" name="Picture 1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15" name="Picture 1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608220" y="99552"/>
              <a:ext cx="530352" cy="530352"/>
            </a:xfrm>
            <a:prstGeom prst="rect">
              <a:avLst/>
            </a:prstGeom>
          </p:spPr>
        </p:pic>
        <p:pic>
          <p:nvPicPr>
            <p:cNvPr id="16" name="Picture 1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17" name="Content Placeholder 2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pic>
          <p:nvPicPr>
            <p:cNvPr id="18" name="Picture 17"/>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spTree>
    <p:extLst>
      <p:ext uri="{BB962C8B-B14F-4D97-AF65-F5344CB8AC3E}">
        <p14:creationId xmlns:p14="http://schemas.microsoft.com/office/powerpoint/2010/main" val="2014922974"/>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Electricity consumption leads the increase in non-OECD energy use in residential and </a:t>
            </a:r>
            <a:r>
              <a:rPr lang="en-US" dirty="0" smtClean="0"/>
              <a:t>commercial </a:t>
            </a:r>
            <a:r>
              <a:rPr lang="en-US" dirty="0"/>
              <a:t>buildings—</a:t>
            </a:r>
          </a:p>
        </p:txBody>
      </p:sp>
      <p:sp>
        <p:nvSpPr>
          <p:cNvPr id="3" name="Slide Number Placeholder 2"/>
          <p:cNvSpPr>
            <a:spLocks noGrp="1"/>
          </p:cNvSpPr>
          <p:nvPr>
            <p:ph type="sldNum" sz="quarter" idx="4"/>
          </p:nvPr>
        </p:nvSpPr>
        <p:spPr/>
        <p:txBody>
          <a:bodyPr/>
          <a:lstStyle/>
          <a:p>
            <a:fld id="{2D80C5C9-96E0-47EC-B500-37C5FE284639}" type="slidenum">
              <a:rPr lang="en-US" smtClean="0"/>
              <a:pPr/>
              <a:t>97</a:t>
            </a:fld>
            <a:endParaRPr lang="en-US" dirty="0"/>
          </a:p>
        </p:txBody>
      </p:sp>
      <p:grpSp>
        <p:nvGrpSpPr>
          <p:cNvPr id="19" name="Group 18"/>
          <p:cNvGrpSpPr/>
          <p:nvPr/>
        </p:nvGrpSpPr>
        <p:grpSpPr>
          <a:xfrm>
            <a:off x="206422" y="97597"/>
            <a:ext cx="8745554" cy="539991"/>
            <a:chOff x="206422" y="97597"/>
            <a:chExt cx="8745554" cy="539991"/>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61086" y="99552"/>
              <a:ext cx="530352" cy="530352"/>
            </a:xfrm>
            <a:prstGeom prst="rect">
              <a:avLst/>
            </a:prstGeom>
          </p:spPr>
        </p:pic>
        <p:pic>
          <p:nvPicPr>
            <p:cNvPr id="14" name="Picture 1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15" name="Picture 1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608220" y="99552"/>
              <a:ext cx="530352" cy="530352"/>
            </a:xfrm>
            <a:prstGeom prst="rect">
              <a:avLst/>
            </a:prstGeom>
          </p:spPr>
        </p:pic>
        <p:pic>
          <p:nvPicPr>
            <p:cNvPr id="16" name="Picture 1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17" name="Content Placeholder 2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pic>
          <p:nvPicPr>
            <p:cNvPr id="18" name="Picture 17"/>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graphicFrame>
        <p:nvGraphicFramePr>
          <p:cNvPr id="20" name="Content Placeholder 19"/>
          <p:cNvGraphicFramePr>
            <a:graphicFrameLocks noGrp="1"/>
          </p:cNvGraphicFramePr>
          <p:nvPr>
            <p:ph sz="quarter" idx="12"/>
            <p:extLst>
              <p:ext uri="{D42A27DB-BD31-4B8C-83A1-F6EECF244321}">
                <p14:modId xmlns:p14="http://schemas.microsoft.com/office/powerpoint/2010/main" val="1813308311"/>
              </p:ext>
            </p:extLst>
          </p:nvPr>
        </p:nvGraphicFramePr>
        <p:xfrm>
          <a:off x="304801" y="2476500"/>
          <a:ext cx="3781424" cy="3314700"/>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1" name="Content Placeholder 20"/>
          <p:cNvGraphicFramePr>
            <a:graphicFrameLocks noGrp="1"/>
          </p:cNvGraphicFramePr>
          <p:nvPr>
            <p:ph sz="quarter" idx="13"/>
            <p:extLst>
              <p:ext uri="{D42A27DB-BD31-4B8C-83A1-F6EECF244321}">
                <p14:modId xmlns:p14="http://schemas.microsoft.com/office/powerpoint/2010/main" val="3921651473"/>
              </p:ext>
            </p:extLst>
          </p:nvPr>
        </p:nvGraphicFramePr>
        <p:xfrm>
          <a:off x="4514850" y="2476500"/>
          <a:ext cx="4555998" cy="3314699"/>
        </p:xfrm>
        <a:graphic>
          <a:graphicData uri="http://schemas.openxmlformats.org/drawingml/2006/chart">
            <c:chart xmlns:c="http://schemas.openxmlformats.org/drawingml/2006/chart" xmlns:r="http://schemas.openxmlformats.org/officeDocument/2006/relationships" r:id="rId12"/>
          </a:graphicData>
        </a:graphic>
      </p:graphicFrame>
      <p:sp>
        <p:nvSpPr>
          <p:cNvPr id="4" name="Rectangle 3"/>
          <p:cNvSpPr/>
          <p:nvPr/>
        </p:nvSpPr>
        <p:spPr>
          <a:xfrm>
            <a:off x="231818" y="1631620"/>
            <a:ext cx="4546603" cy="738664"/>
          </a:xfrm>
          <a:prstGeom prst="rect">
            <a:avLst/>
          </a:prstGeom>
        </p:spPr>
        <p:txBody>
          <a:bodyPr wrap="square">
            <a:spAutoFit/>
          </a:bodyPr>
          <a:lstStyle/>
          <a:p>
            <a:r>
              <a:rPr lang="en-US" sz="1400" b="1" dirty="0">
                <a:latin typeface="Arial" panose="020B0604020202020204" pitchFamily="34" charset="0"/>
                <a:cs typeface="Arial" panose="020B0604020202020204" pitchFamily="34" charset="0"/>
              </a:rPr>
              <a:t>Residential sector fuel shares in selected </a:t>
            </a:r>
          </a:p>
          <a:p>
            <a:r>
              <a:rPr lang="en-US" sz="1400" b="1" dirty="0">
                <a:latin typeface="Arial" panose="020B0604020202020204" pitchFamily="34" charset="0"/>
                <a:cs typeface="Arial" panose="020B0604020202020204" pitchFamily="34" charset="0"/>
              </a:rPr>
              <a:t>non-OECD countries/regions</a:t>
            </a:r>
          </a:p>
          <a:p>
            <a:r>
              <a:rPr lang="en-US" sz="1400" dirty="0">
                <a:latin typeface="Arial" panose="020B0604020202020204" pitchFamily="34" charset="0"/>
                <a:cs typeface="Arial" panose="020B0604020202020204" pitchFamily="34" charset="0"/>
              </a:rPr>
              <a:t>percentage of total</a:t>
            </a:r>
          </a:p>
        </p:txBody>
      </p:sp>
      <p:sp>
        <p:nvSpPr>
          <p:cNvPr id="6" name="Rectangle 5"/>
          <p:cNvSpPr/>
          <p:nvPr/>
        </p:nvSpPr>
        <p:spPr>
          <a:xfrm>
            <a:off x="4439063" y="1626790"/>
            <a:ext cx="4743037" cy="738664"/>
          </a:xfrm>
          <a:prstGeom prst="rect">
            <a:avLst/>
          </a:prstGeom>
        </p:spPr>
        <p:txBody>
          <a:bodyPr wrap="square">
            <a:spAutoFit/>
          </a:bodyPr>
          <a:lstStyle/>
          <a:p>
            <a:r>
              <a:rPr lang="en-US" sz="1400" b="1" dirty="0">
                <a:latin typeface="Arial" panose="020B0604020202020204" pitchFamily="34" charset="0"/>
                <a:cs typeface="Arial" panose="020B0604020202020204" pitchFamily="34" charset="0"/>
              </a:rPr>
              <a:t>Commercial sector fuel shares in selected </a:t>
            </a:r>
            <a:endParaRPr lang="en-US" sz="1400" b="1" dirty="0" smtClean="0">
              <a:latin typeface="Arial" panose="020B0604020202020204" pitchFamily="34" charset="0"/>
              <a:cs typeface="Arial" panose="020B0604020202020204" pitchFamily="34" charset="0"/>
            </a:endParaRPr>
          </a:p>
          <a:p>
            <a:r>
              <a:rPr lang="en-US" sz="1400" b="1" dirty="0" smtClean="0">
                <a:latin typeface="Arial" panose="020B0604020202020204" pitchFamily="34" charset="0"/>
                <a:cs typeface="Arial" panose="020B0604020202020204" pitchFamily="34" charset="0"/>
              </a:rPr>
              <a:t>non-OECD countries/regions</a:t>
            </a:r>
          </a:p>
          <a:p>
            <a:r>
              <a:rPr lang="en-US" sz="1400" dirty="0" smtClean="0">
                <a:latin typeface="Arial" panose="020B0604020202020204" pitchFamily="34" charset="0"/>
                <a:cs typeface="Arial" panose="020B0604020202020204" pitchFamily="34" charset="0"/>
              </a:rPr>
              <a:t>percentage of total</a:t>
            </a:r>
          </a:p>
        </p:txBody>
      </p:sp>
    </p:spTree>
    <p:extLst>
      <p:ext uri="{BB962C8B-B14F-4D97-AF65-F5344CB8AC3E}">
        <p14:creationId xmlns:p14="http://schemas.microsoft.com/office/powerpoint/2010/main" val="1920779986"/>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quarter" idx="12"/>
          </p:nvPr>
        </p:nvSpPr>
        <p:spPr/>
        <p:txBody>
          <a:bodyPr/>
          <a:lstStyle/>
          <a:p>
            <a:pPr lvl="0"/>
            <a:r>
              <a:rPr lang="en-US" dirty="0"/>
              <a:t>Electricity, the main source of energy for lighting, cooling, and appliances, is the fastest-growing source of energy used in buildings between 2015 and 2040. Personal incomes rise and urban migration continues over the period, offsetting increases in energy efficiency in building shells, appliances, and equipment. </a:t>
            </a:r>
          </a:p>
          <a:p>
            <a:pPr lvl="0"/>
            <a:r>
              <a:rPr lang="en-US" dirty="0"/>
              <a:t>China and India account for one-fourth of the world’s </a:t>
            </a:r>
            <a:r>
              <a:rPr lang="en-US" dirty="0" smtClean="0"/>
              <a:t>buildings </a:t>
            </a:r>
            <a:r>
              <a:rPr lang="en-US" dirty="0"/>
              <a:t>electricity consumption in 2040. China’s buildings fuel mix over the projection period shifts from coal toward electricity and natural gas; however in India, electricity and liquids remain the main energy sources.</a:t>
            </a:r>
          </a:p>
          <a:p>
            <a:pPr lvl="0"/>
            <a:r>
              <a:rPr lang="en-US" dirty="0"/>
              <a:t>Russia’s residential fuel mix over the projection period moves away from natural gas, coal, and liquids toward electricity, but natural gas remains the main source because of its relatively low price.</a:t>
            </a:r>
          </a:p>
          <a:p>
            <a:endParaRPr lang="en-US" dirty="0"/>
          </a:p>
        </p:txBody>
      </p:sp>
      <p:sp>
        <p:nvSpPr>
          <p:cNvPr id="4" name="Title 3"/>
          <p:cNvSpPr>
            <a:spLocks noGrp="1"/>
          </p:cNvSpPr>
          <p:nvPr>
            <p:ph type="title"/>
          </p:nvPr>
        </p:nvSpPr>
        <p:spPr/>
        <p:txBody>
          <a:bodyPr/>
          <a:lstStyle/>
          <a:p>
            <a:r>
              <a:rPr lang="en-US" dirty="0"/>
              <a:t>—and is influenced by growing income and increased access to electricity</a:t>
            </a:r>
          </a:p>
        </p:txBody>
      </p:sp>
      <p:sp>
        <p:nvSpPr>
          <p:cNvPr id="3" name="Slide Number Placeholder 2"/>
          <p:cNvSpPr>
            <a:spLocks noGrp="1"/>
          </p:cNvSpPr>
          <p:nvPr>
            <p:ph type="sldNum" sz="quarter" idx="4"/>
          </p:nvPr>
        </p:nvSpPr>
        <p:spPr/>
        <p:txBody>
          <a:bodyPr/>
          <a:lstStyle/>
          <a:p>
            <a:fld id="{2D80C5C9-96E0-47EC-B500-37C5FE284639}" type="slidenum">
              <a:rPr lang="en-US" smtClean="0"/>
              <a:pPr/>
              <a:t>98</a:t>
            </a:fld>
            <a:endParaRPr lang="en-US" dirty="0"/>
          </a:p>
        </p:txBody>
      </p:sp>
      <p:grpSp>
        <p:nvGrpSpPr>
          <p:cNvPr id="19" name="Group 18"/>
          <p:cNvGrpSpPr/>
          <p:nvPr/>
        </p:nvGrpSpPr>
        <p:grpSpPr>
          <a:xfrm>
            <a:off x="206422" y="97597"/>
            <a:ext cx="8745554" cy="539991"/>
            <a:chOff x="206422" y="97597"/>
            <a:chExt cx="8745554" cy="539991"/>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61086" y="99552"/>
              <a:ext cx="530352" cy="530352"/>
            </a:xfrm>
            <a:prstGeom prst="rect">
              <a:avLst/>
            </a:prstGeom>
          </p:spPr>
        </p:pic>
        <p:pic>
          <p:nvPicPr>
            <p:cNvPr id="14" name="Picture 1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15" name="Picture 1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608220" y="99552"/>
              <a:ext cx="530352" cy="530352"/>
            </a:xfrm>
            <a:prstGeom prst="rect">
              <a:avLst/>
            </a:prstGeom>
          </p:spPr>
        </p:pic>
        <p:pic>
          <p:nvPicPr>
            <p:cNvPr id="16" name="Picture 1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17" name="Content Placeholder 2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pic>
          <p:nvPicPr>
            <p:cNvPr id="18" name="Picture 17"/>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spTree>
    <p:extLst>
      <p:ext uri="{BB962C8B-B14F-4D97-AF65-F5344CB8AC3E}">
        <p14:creationId xmlns:p14="http://schemas.microsoft.com/office/powerpoint/2010/main" val="4188736619"/>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Per capita residential energy use increases in most non-OECD regions—</a:t>
            </a:r>
          </a:p>
        </p:txBody>
      </p:sp>
      <p:sp>
        <p:nvSpPr>
          <p:cNvPr id="3" name="Slide Number Placeholder 2"/>
          <p:cNvSpPr>
            <a:spLocks noGrp="1"/>
          </p:cNvSpPr>
          <p:nvPr>
            <p:ph type="sldNum" sz="quarter" idx="4"/>
          </p:nvPr>
        </p:nvSpPr>
        <p:spPr/>
        <p:txBody>
          <a:bodyPr/>
          <a:lstStyle/>
          <a:p>
            <a:fld id="{2D80C5C9-96E0-47EC-B500-37C5FE284639}" type="slidenum">
              <a:rPr lang="en-US" smtClean="0"/>
              <a:pPr/>
              <a:t>99</a:t>
            </a:fld>
            <a:endParaRPr lang="en-US" dirty="0"/>
          </a:p>
        </p:txBody>
      </p:sp>
      <p:grpSp>
        <p:nvGrpSpPr>
          <p:cNvPr id="19" name="Group 18"/>
          <p:cNvGrpSpPr/>
          <p:nvPr/>
        </p:nvGrpSpPr>
        <p:grpSpPr>
          <a:xfrm>
            <a:off x="206422" y="97597"/>
            <a:ext cx="8745554" cy="539991"/>
            <a:chOff x="206422" y="97597"/>
            <a:chExt cx="8745554" cy="539991"/>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61086" y="99552"/>
              <a:ext cx="530352" cy="530352"/>
            </a:xfrm>
            <a:prstGeom prst="rect">
              <a:avLst/>
            </a:prstGeom>
          </p:spPr>
        </p:pic>
        <p:pic>
          <p:nvPicPr>
            <p:cNvPr id="14" name="Picture 1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15" name="Picture 1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608220" y="99552"/>
              <a:ext cx="530352" cy="530352"/>
            </a:xfrm>
            <a:prstGeom prst="rect">
              <a:avLst/>
            </a:prstGeom>
          </p:spPr>
        </p:pic>
        <p:pic>
          <p:nvPicPr>
            <p:cNvPr id="16" name="Picture 1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17" name="Content Placeholder 2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pic>
          <p:nvPicPr>
            <p:cNvPr id="18" name="Picture 17"/>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graphicFrame>
        <p:nvGraphicFramePr>
          <p:cNvPr id="20" name="Content Placeholder 19"/>
          <p:cNvGraphicFramePr>
            <a:graphicFrameLocks noGrp="1"/>
          </p:cNvGraphicFramePr>
          <p:nvPr>
            <p:ph sz="quarter" idx="12"/>
            <p:extLst>
              <p:ext uri="{D42A27DB-BD31-4B8C-83A1-F6EECF244321}">
                <p14:modId xmlns:p14="http://schemas.microsoft.com/office/powerpoint/2010/main" val="782821058"/>
              </p:ext>
            </p:extLst>
          </p:nvPr>
        </p:nvGraphicFramePr>
        <p:xfrm>
          <a:off x="238125" y="2266950"/>
          <a:ext cx="4438650" cy="3524250"/>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1" name="Content Placeholder 20"/>
          <p:cNvGraphicFramePr>
            <a:graphicFrameLocks noGrp="1"/>
          </p:cNvGraphicFramePr>
          <p:nvPr>
            <p:ph sz="quarter" idx="13"/>
            <p:extLst>
              <p:ext uri="{D42A27DB-BD31-4B8C-83A1-F6EECF244321}">
                <p14:modId xmlns:p14="http://schemas.microsoft.com/office/powerpoint/2010/main" val="2304058419"/>
              </p:ext>
            </p:extLst>
          </p:nvPr>
        </p:nvGraphicFramePr>
        <p:xfrm>
          <a:off x="4886325" y="2076450"/>
          <a:ext cx="3886197" cy="3714750"/>
        </p:xfrm>
        <a:graphic>
          <a:graphicData uri="http://schemas.openxmlformats.org/drawingml/2006/chart">
            <c:chart xmlns:c="http://schemas.openxmlformats.org/drawingml/2006/chart" xmlns:r="http://schemas.openxmlformats.org/officeDocument/2006/relationships" r:id="rId12"/>
          </a:graphicData>
        </a:graphic>
      </p:graphicFrame>
      <p:sp>
        <p:nvSpPr>
          <p:cNvPr id="4" name="Rectangle 3"/>
          <p:cNvSpPr/>
          <p:nvPr/>
        </p:nvSpPr>
        <p:spPr>
          <a:xfrm>
            <a:off x="206422" y="1631620"/>
            <a:ext cx="4572000" cy="523220"/>
          </a:xfrm>
          <a:prstGeom prst="rect">
            <a:avLst/>
          </a:prstGeom>
        </p:spPr>
        <p:txBody>
          <a:bodyPr>
            <a:spAutoFit/>
          </a:bodyPr>
          <a:lstStyle/>
          <a:p>
            <a:pPr lvl="0">
              <a:defRPr/>
            </a:pPr>
            <a:r>
              <a:rPr lang="en-US" sz="1400" b="1" dirty="0"/>
              <a:t>Residential sector energy consumption per capita</a:t>
            </a:r>
          </a:p>
          <a:p>
            <a:pPr lvl="0">
              <a:defRPr/>
            </a:pPr>
            <a:r>
              <a:rPr lang="en-US" sz="1400" dirty="0"/>
              <a:t>million Btu per person</a:t>
            </a:r>
          </a:p>
        </p:txBody>
      </p:sp>
    </p:spTree>
    <p:extLst>
      <p:ext uri="{BB962C8B-B14F-4D97-AF65-F5344CB8AC3E}">
        <p14:creationId xmlns:p14="http://schemas.microsoft.com/office/powerpoint/2010/main" val="491997504"/>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quarter" idx="12"/>
          </p:nvPr>
        </p:nvSpPr>
        <p:spPr/>
        <p:txBody>
          <a:bodyPr/>
          <a:lstStyle/>
          <a:p>
            <a:pPr lvl="0"/>
            <a:r>
              <a:rPr lang="en-US" dirty="0"/>
              <a:t>Per capita energy consumption remains higher in OECD countries than in non-OECD countries because of greater spending on energy-intensive services, such as heating and cooling.</a:t>
            </a:r>
          </a:p>
          <a:p>
            <a:pPr lvl="0"/>
            <a:r>
              <a:rPr lang="en-US" dirty="0"/>
              <a:t>In OECD countries, per capita residential energy use decreases by an average of 0.1%/year between 2015 and 2040, compared with an average increase of 0.7%/year in non-OECD countries over the same </a:t>
            </a:r>
            <a:r>
              <a:rPr lang="en-US" dirty="0" smtClean="0"/>
              <a:t>period.</a:t>
            </a:r>
            <a:endParaRPr lang="en-US" dirty="0"/>
          </a:p>
          <a:p>
            <a:pPr lvl="0"/>
            <a:r>
              <a:rPr lang="en-US" dirty="0"/>
              <a:t>Russia continues to have the highest per capita residential energy use among all non-OECD regions in 2040, largely because of a great need for space heating.</a:t>
            </a:r>
          </a:p>
          <a:p>
            <a:pPr lvl="0"/>
            <a:r>
              <a:rPr lang="en-US" dirty="0"/>
              <a:t>China is projected to experience the greatest increase in per capita residential energy use (an average of 2.1%/year) as space cooling equipment and appliances become more widespread. In 2040, China’s residential use per capita is expected to be about 40% of that in the United States.</a:t>
            </a:r>
          </a:p>
          <a:p>
            <a:endParaRPr lang="en-US" dirty="0"/>
          </a:p>
        </p:txBody>
      </p:sp>
      <p:sp>
        <p:nvSpPr>
          <p:cNvPr id="4" name="Title 3"/>
          <p:cNvSpPr>
            <a:spLocks noGrp="1"/>
          </p:cNvSpPr>
          <p:nvPr>
            <p:ph type="title"/>
          </p:nvPr>
        </p:nvSpPr>
        <p:spPr/>
        <p:txBody>
          <a:bodyPr/>
          <a:lstStyle/>
          <a:p>
            <a:r>
              <a:rPr lang="en-US" dirty="0"/>
              <a:t>—as consumption grows faster than population</a:t>
            </a:r>
          </a:p>
        </p:txBody>
      </p:sp>
      <p:sp>
        <p:nvSpPr>
          <p:cNvPr id="3" name="Slide Number Placeholder 2"/>
          <p:cNvSpPr>
            <a:spLocks noGrp="1"/>
          </p:cNvSpPr>
          <p:nvPr>
            <p:ph type="sldNum" sz="quarter" idx="4"/>
          </p:nvPr>
        </p:nvSpPr>
        <p:spPr>
          <a:xfrm>
            <a:off x="8617789" y="6030300"/>
            <a:ext cx="453059" cy="365125"/>
          </a:xfrm>
        </p:spPr>
        <p:txBody>
          <a:bodyPr/>
          <a:lstStyle/>
          <a:p>
            <a:fld id="{2D80C5C9-96E0-47EC-B500-37C5FE284639}" type="slidenum">
              <a:rPr lang="en-US" smtClean="0"/>
              <a:pPr/>
              <a:t>100</a:t>
            </a:fld>
            <a:endParaRPr lang="en-US" dirty="0"/>
          </a:p>
        </p:txBody>
      </p:sp>
      <p:grpSp>
        <p:nvGrpSpPr>
          <p:cNvPr id="19" name="Group 18"/>
          <p:cNvGrpSpPr/>
          <p:nvPr/>
        </p:nvGrpSpPr>
        <p:grpSpPr>
          <a:xfrm>
            <a:off x="206422" y="97597"/>
            <a:ext cx="8745554" cy="539991"/>
            <a:chOff x="206422" y="97597"/>
            <a:chExt cx="8745554" cy="539991"/>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61086" y="99552"/>
              <a:ext cx="530352" cy="530352"/>
            </a:xfrm>
            <a:prstGeom prst="rect">
              <a:avLst/>
            </a:prstGeom>
          </p:spPr>
        </p:pic>
        <p:pic>
          <p:nvPicPr>
            <p:cNvPr id="14" name="Picture 1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15" name="Picture 1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608220" y="99552"/>
              <a:ext cx="530352" cy="530352"/>
            </a:xfrm>
            <a:prstGeom prst="rect">
              <a:avLst/>
            </a:prstGeom>
          </p:spPr>
        </p:pic>
        <p:pic>
          <p:nvPicPr>
            <p:cNvPr id="16" name="Picture 1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17" name="Content Placeholder 2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pic>
          <p:nvPicPr>
            <p:cNvPr id="18" name="Picture 17"/>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spTree>
    <p:extLst>
      <p:ext uri="{BB962C8B-B14F-4D97-AF65-F5344CB8AC3E}">
        <p14:creationId xmlns:p14="http://schemas.microsoft.com/office/powerpoint/2010/main" val="786620240"/>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 name="Content Placeholder 24"/>
          <p:cNvGraphicFramePr>
            <a:graphicFrameLocks noGrp="1"/>
          </p:cNvGraphicFramePr>
          <p:nvPr>
            <p:ph sz="quarter" idx="13"/>
            <p:extLst>
              <p:ext uri="{D42A27DB-BD31-4B8C-83A1-F6EECF244321}">
                <p14:modId xmlns:p14="http://schemas.microsoft.com/office/powerpoint/2010/main" val="725523818"/>
              </p:ext>
            </p:extLst>
          </p:nvPr>
        </p:nvGraphicFramePr>
        <p:xfrm>
          <a:off x="2874963" y="1797050"/>
          <a:ext cx="2743200" cy="4102100"/>
        </p:xfrm>
        <a:graphic>
          <a:graphicData uri="http://schemas.openxmlformats.org/drawingml/2006/chart">
            <c:chart xmlns:c="http://schemas.openxmlformats.org/drawingml/2006/chart" xmlns:r="http://schemas.openxmlformats.org/officeDocument/2006/relationships" r:id="rId2"/>
          </a:graphicData>
        </a:graphic>
      </p:graphicFrame>
      <p:sp>
        <p:nvSpPr>
          <p:cNvPr id="2" name="Title 1"/>
          <p:cNvSpPr>
            <a:spLocks noGrp="1"/>
          </p:cNvSpPr>
          <p:nvPr>
            <p:ph type="title"/>
          </p:nvPr>
        </p:nvSpPr>
        <p:spPr/>
        <p:txBody>
          <a:bodyPr/>
          <a:lstStyle/>
          <a:p>
            <a:r>
              <a:rPr lang="en-US" dirty="0"/>
              <a:t>District heat is used in cold northern regions with dense urban areas—</a:t>
            </a:r>
          </a:p>
        </p:txBody>
      </p:sp>
      <p:sp>
        <p:nvSpPr>
          <p:cNvPr id="3" name="Slide Number Placeholder 2"/>
          <p:cNvSpPr>
            <a:spLocks noGrp="1"/>
          </p:cNvSpPr>
          <p:nvPr>
            <p:ph type="sldNum" sz="quarter" idx="4"/>
          </p:nvPr>
        </p:nvSpPr>
        <p:spPr>
          <a:xfrm>
            <a:off x="8626415" y="6030300"/>
            <a:ext cx="444433" cy="365125"/>
          </a:xfrm>
        </p:spPr>
        <p:txBody>
          <a:bodyPr/>
          <a:lstStyle/>
          <a:p>
            <a:fld id="{2D80C5C9-96E0-47EC-B500-37C5FE284639}" type="slidenum">
              <a:rPr lang="en-US" smtClean="0"/>
              <a:pPr/>
              <a:t>101</a:t>
            </a:fld>
            <a:endParaRPr lang="en-US" dirty="0"/>
          </a:p>
        </p:txBody>
      </p:sp>
      <p:grpSp>
        <p:nvGrpSpPr>
          <p:cNvPr id="19" name="Group 18"/>
          <p:cNvGrpSpPr/>
          <p:nvPr/>
        </p:nvGrpSpPr>
        <p:grpSpPr>
          <a:xfrm>
            <a:off x="206422" y="97597"/>
            <a:ext cx="8745554" cy="539991"/>
            <a:chOff x="206422" y="97597"/>
            <a:chExt cx="8745554" cy="539991"/>
          </a:xfrm>
        </p:grpSpPr>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10" name="Picture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11" name="Picture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12" name="Picture 1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61086" y="99552"/>
              <a:ext cx="530352" cy="530352"/>
            </a:xfrm>
            <a:prstGeom prst="rect">
              <a:avLst/>
            </a:prstGeom>
          </p:spPr>
        </p:pic>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15" name="Picture 1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608220" y="99552"/>
              <a:ext cx="530352" cy="530352"/>
            </a:xfrm>
            <a:prstGeom prst="rect">
              <a:avLst/>
            </a:prstGeom>
          </p:spPr>
        </p:pic>
        <p:pic>
          <p:nvPicPr>
            <p:cNvPr id="16" name="Picture 1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17" name="Content Placeholder 28"/>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pic>
          <p:nvPicPr>
            <p:cNvPr id="18" name="Picture 17"/>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graphicFrame>
        <p:nvGraphicFramePr>
          <p:cNvPr id="20" name="Content Placeholder 19"/>
          <p:cNvGraphicFramePr>
            <a:graphicFrameLocks noGrp="1"/>
          </p:cNvGraphicFramePr>
          <p:nvPr>
            <p:ph sz="quarter" idx="12"/>
            <p:extLst>
              <p:ext uri="{D42A27DB-BD31-4B8C-83A1-F6EECF244321}">
                <p14:modId xmlns:p14="http://schemas.microsoft.com/office/powerpoint/2010/main" val="2638414668"/>
              </p:ext>
            </p:extLst>
          </p:nvPr>
        </p:nvGraphicFramePr>
        <p:xfrm>
          <a:off x="271453" y="2333624"/>
          <a:ext cx="2709871" cy="3457575"/>
        </p:xfrm>
        <a:graphic>
          <a:graphicData uri="http://schemas.openxmlformats.org/drawingml/2006/chart">
            <c:chart xmlns:c="http://schemas.openxmlformats.org/drawingml/2006/chart" xmlns:r="http://schemas.openxmlformats.org/officeDocument/2006/relationships" r:id="rId12"/>
          </a:graphicData>
        </a:graphic>
      </p:graphicFrame>
      <p:sp>
        <p:nvSpPr>
          <p:cNvPr id="4" name="Rectangle 3"/>
          <p:cNvSpPr/>
          <p:nvPr/>
        </p:nvSpPr>
        <p:spPr>
          <a:xfrm>
            <a:off x="252404" y="1645739"/>
            <a:ext cx="4572000" cy="523220"/>
          </a:xfrm>
          <a:prstGeom prst="rect">
            <a:avLst/>
          </a:prstGeom>
        </p:spPr>
        <p:txBody>
          <a:bodyPr>
            <a:spAutoFit/>
          </a:bodyPr>
          <a:lstStyle/>
          <a:p>
            <a:pPr>
              <a:defRPr sz="1000" b="0" i="0" u="none" strike="noStrike" kern="1200" spc="0" baseline="0">
                <a:solidFill>
                  <a:sysClr val="windowText" lastClr="000000"/>
                </a:solidFill>
                <a:latin typeface="Arial" panose="020B0604020202020204" pitchFamily="34" charset="0"/>
                <a:ea typeface="+mn-ea"/>
                <a:cs typeface="Arial" panose="020B0604020202020204" pitchFamily="34" charset="0"/>
              </a:defRPr>
            </a:pPr>
            <a:r>
              <a:rPr lang="en-US" sz="1400" b="1" dirty="0">
                <a:solidFill>
                  <a:sysClr val="windowText" lastClr="000000"/>
                </a:solidFill>
                <a:latin typeface="Arial" panose="020B0604020202020204" pitchFamily="34" charset="0"/>
                <a:cs typeface="Arial" panose="020B0604020202020204" pitchFamily="34" charset="0"/>
              </a:rPr>
              <a:t>Heat </a:t>
            </a:r>
            <a:r>
              <a:rPr lang="en-US" sz="1400" b="1" dirty="0" smtClean="0">
                <a:solidFill>
                  <a:sysClr val="windowText" lastClr="000000"/>
                </a:solidFill>
                <a:latin typeface="Arial" panose="020B0604020202020204" pitchFamily="34" charset="0"/>
                <a:cs typeface="Arial" panose="020B0604020202020204" pitchFamily="34" charset="0"/>
              </a:rPr>
              <a:t>generation</a:t>
            </a:r>
            <a:endParaRPr lang="en-US" sz="1400" b="1" dirty="0">
              <a:solidFill>
                <a:sysClr val="windowText" lastClr="000000"/>
              </a:solidFill>
              <a:latin typeface="Arial" panose="020B0604020202020204" pitchFamily="34" charset="0"/>
              <a:cs typeface="Arial" panose="020B0604020202020204" pitchFamily="34" charset="0"/>
            </a:endParaRPr>
          </a:p>
          <a:p>
            <a:pPr>
              <a:defRPr sz="1000" b="0" i="0" u="none" strike="noStrike" kern="1200" spc="0" baseline="0">
                <a:solidFill>
                  <a:sysClr val="windowText" lastClr="000000"/>
                </a:solidFill>
                <a:latin typeface="Arial" panose="020B0604020202020204" pitchFamily="34" charset="0"/>
                <a:ea typeface="+mn-ea"/>
                <a:cs typeface="Arial" panose="020B0604020202020204" pitchFamily="34" charset="0"/>
              </a:defRPr>
            </a:pPr>
            <a:r>
              <a:rPr lang="en-US" sz="1400" dirty="0">
                <a:solidFill>
                  <a:sysClr val="windowText" lastClr="000000"/>
                </a:solidFill>
                <a:latin typeface="Arial" panose="020B0604020202020204" pitchFamily="34" charset="0"/>
                <a:cs typeface="Arial" panose="020B0604020202020204" pitchFamily="34" charset="0"/>
              </a:rPr>
              <a:t>trillion Btu</a:t>
            </a:r>
          </a:p>
        </p:txBody>
      </p:sp>
      <p:graphicFrame>
        <p:nvGraphicFramePr>
          <p:cNvPr id="26" name="Content Placeholder 25"/>
          <p:cNvGraphicFramePr>
            <a:graphicFrameLocks noGrp="1"/>
          </p:cNvGraphicFramePr>
          <p:nvPr>
            <p:ph sz="quarter" idx="14"/>
            <p:extLst>
              <p:ext uri="{D42A27DB-BD31-4B8C-83A1-F6EECF244321}">
                <p14:modId xmlns:p14="http://schemas.microsoft.com/office/powerpoint/2010/main" val="619488650"/>
              </p:ext>
            </p:extLst>
          </p:nvPr>
        </p:nvGraphicFramePr>
        <p:xfrm>
          <a:off x="5501796" y="1737814"/>
          <a:ext cx="2743200" cy="4102100"/>
        </p:xfrm>
        <a:graphic>
          <a:graphicData uri="http://schemas.openxmlformats.org/drawingml/2006/chart">
            <c:chart xmlns:c="http://schemas.openxmlformats.org/drawingml/2006/chart" xmlns:r="http://schemas.openxmlformats.org/officeDocument/2006/relationships" r:id="rId13"/>
          </a:graphicData>
        </a:graphic>
      </p:graphicFrame>
      <p:sp>
        <p:nvSpPr>
          <p:cNvPr id="24" name="TextBox 4"/>
          <p:cNvSpPr txBox="1"/>
          <p:nvPr/>
        </p:nvSpPr>
        <p:spPr>
          <a:xfrm>
            <a:off x="8036354" y="4048125"/>
            <a:ext cx="1034494" cy="1247775"/>
          </a:xfrm>
          <a:prstGeom prst="rect">
            <a:avLst/>
          </a:prstGeom>
          <a:noFill/>
        </p:spPr>
        <p:style>
          <a:lnRef idx="0">
            <a:scrgbClr r="0" g="0" b="0"/>
          </a:lnRef>
          <a:fillRef idx="0">
            <a:scrgbClr r="0" g="0" b="0"/>
          </a:fillRef>
          <a:effectRef idx="0">
            <a:scrgbClr r="0" g="0" b="0"/>
          </a:effectRef>
          <a:fontRef idx="minor">
            <a:schemeClr val="tx1"/>
          </a:fontRef>
        </p:style>
        <p:txBody>
          <a:bodyPr wrap="none" rtlCol="0" anchor="t">
            <a:noAutofit/>
          </a:bodyPr>
          <a:lstStyle>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a:r>
              <a:rPr lang="en-US" sz="1300" b="1" dirty="0" smtClean="0">
                <a:solidFill>
                  <a:schemeClr val="accent3"/>
                </a:solidFill>
                <a:latin typeface="Arial" panose="020B0604020202020204" pitchFamily="34" charset="0"/>
                <a:cs typeface="Arial" panose="020B0604020202020204" pitchFamily="34" charset="0"/>
              </a:rPr>
              <a:t>renewables</a:t>
            </a:r>
            <a:endParaRPr lang="en-US" sz="1300" b="1" dirty="0">
              <a:solidFill>
                <a:schemeClr val="accent3"/>
              </a:solidFill>
              <a:latin typeface="Arial" panose="020B0604020202020204" pitchFamily="34" charset="0"/>
              <a:cs typeface="Arial" panose="020B0604020202020204" pitchFamily="34" charset="0"/>
            </a:endParaRPr>
          </a:p>
          <a:p>
            <a:r>
              <a:rPr lang="en-US" sz="1300" b="1" dirty="0" smtClean="0">
                <a:solidFill>
                  <a:schemeClr val="accent2"/>
                </a:solidFill>
                <a:latin typeface="Arial" panose="020B0604020202020204" pitchFamily="34" charset="0"/>
                <a:cs typeface="Arial" panose="020B0604020202020204" pitchFamily="34" charset="0"/>
              </a:rPr>
              <a:t>liquids</a:t>
            </a:r>
            <a:endParaRPr lang="en-US" sz="1300" b="1" dirty="0">
              <a:solidFill>
                <a:schemeClr val="accent2"/>
              </a:solidFill>
              <a:latin typeface="Arial" panose="020B0604020202020204" pitchFamily="34" charset="0"/>
              <a:cs typeface="Arial" panose="020B0604020202020204" pitchFamily="34" charset="0"/>
            </a:endParaRPr>
          </a:p>
          <a:p>
            <a:r>
              <a:rPr lang="en-US" sz="1300" b="1" dirty="0">
                <a:solidFill>
                  <a:schemeClr val="tx1"/>
                </a:solidFill>
                <a:latin typeface="Arial" panose="020B0604020202020204" pitchFamily="34" charset="0"/>
                <a:cs typeface="Arial" panose="020B0604020202020204" pitchFamily="34" charset="0"/>
              </a:rPr>
              <a:t>coal</a:t>
            </a:r>
          </a:p>
          <a:p>
            <a:r>
              <a:rPr lang="en-US" sz="1300" b="1" dirty="0" smtClean="0">
                <a:solidFill>
                  <a:srgbClr val="00B0F0"/>
                </a:solidFill>
                <a:latin typeface="Arial" panose="020B0604020202020204" pitchFamily="34" charset="0"/>
                <a:cs typeface="Arial" panose="020B0604020202020204" pitchFamily="34" charset="0"/>
              </a:rPr>
              <a:t>natura</a:t>
            </a:r>
            <a:r>
              <a:rPr lang="en-US" sz="1300" b="1" baseline="0" dirty="0" smtClean="0">
                <a:solidFill>
                  <a:srgbClr val="00B0F0"/>
                </a:solidFill>
                <a:latin typeface="Arial" panose="020B0604020202020204" pitchFamily="34" charset="0"/>
                <a:cs typeface="Arial" panose="020B0604020202020204" pitchFamily="34" charset="0"/>
              </a:rPr>
              <a:t>l</a:t>
            </a:r>
            <a:r>
              <a:rPr lang="en-US" sz="1300" b="1" dirty="0" smtClean="0">
                <a:solidFill>
                  <a:srgbClr val="00B0F0"/>
                </a:solidFill>
                <a:latin typeface="Arial" panose="020B0604020202020204" pitchFamily="34" charset="0"/>
                <a:cs typeface="Arial" panose="020B0604020202020204" pitchFamily="34" charset="0"/>
              </a:rPr>
              <a:t> </a:t>
            </a:r>
            <a:r>
              <a:rPr lang="en-US" sz="1300" b="1" baseline="0" dirty="0" smtClean="0">
                <a:solidFill>
                  <a:srgbClr val="00B0F0"/>
                </a:solidFill>
                <a:latin typeface="Arial" panose="020B0604020202020204" pitchFamily="34" charset="0"/>
                <a:cs typeface="Arial" panose="020B0604020202020204" pitchFamily="34" charset="0"/>
              </a:rPr>
              <a:t>gas</a:t>
            </a:r>
            <a:endParaRPr lang="en-US" sz="1300" b="1" dirty="0">
              <a:solidFill>
                <a:srgbClr val="00B0F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663026"/>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quarter" idx="12"/>
          </p:nvPr>
        </p:nvSpPr>
        <p:spPr/>
        <p:txBody>
          <a:bodyPr/>
          <a:lstStyle/>
          <a:p>
            <a:pPr lvl="0"/>
            <a:r>
              <a:rPr lang="en-US" dirty="0"/>
              <a:t>District heat is generated centrally in boiler or combined heat and power (CHP) facilities and transmitted to buildings through pipes for space heating or industrial processes.</a:t>
            </a:r>
          </a:p>
          <a:p>
            <a:pPr lvl="0"/>
            <a:r>
              <a:rPr lang="en-US" dirty="0"/>
              <a:t>District heat is cost effective in dense, urban areas with cold climates. As a result, most district heat is used in China, Russia, OECD Europe, and non-OECD Europe and Eurasia. Japan and South Korea use smaller amounts of district heat; in South Korea, CHP satisfies most demand for heat. </a:t>
            </a:r>
          </a:p>
          <a:p>
            <a:pPr lvl="0"/>
            <a:r>
              <a:rPr lang="en-US" dirty="0"/>
              <a:t>As electricity sectors grow and industrial heat demand declines between 2015 and 2040, district heat generation shifts towards CHP facilities, and fuel consumption declines.  Additionally, aging infrastructure is refurbished or replaced with more energy-efficient equipment, further decreasing fuel consumption.</a:t>
            </a:r>
          </a:p>
          <a:p>
            <a:endParaRPr lang="en-US" dirty="0"/>
          </a:p>
        </p:txBody>
      </p:sp>
      <p:sp>
        <p:nvSpPr>
          <p:cNvPr id="4" name="Title 3"/>
          <p:cNvSpPr>
            <a:spLocks noGrp="1"/>
          </p:cNvSpPr>
          <p:nvPr>
            <p:ph type="title"/>
          </p:nvPr>
        </p:nvSpPr>
        <p:spPr/>
        <p:txBody>
          <a:bodyPr/>
          <a:lstStyle/>
          <a:p>
            <a:r>
              <a:rPr lang="en-US" dirty="0"/>
              <a:t>—and heat-only generation falls in several regions</a:t>
            </a:r>
          </a:p>
        </p:txBody>
      </p:sp>
      <p:sp>
        <p:nvSpPr>
          <p:cNvPr id="3" name="Slide Number Placeholder 2"/>
          <p:cNvSpPr>
            <a:spLocks noGrp="1"/>
          </p:cNvSpPr>
          <p:nvPr>
            <p:ph type="sldNum" sz="quarter" idx="4"/>
          </p:nvPr>
        </p:nvSpPr>
        <p:spPr>
          <a:xfrm>
            <a:off x="8635042" y="6030300"/>
            <a:ext cx="435806" cy="365125"/>
          </a:xfrm>
        </p:spPr>
        <p:txBody>
          <a:bodyPr/>
          <a:lstStyle/>
          <a:p>
            <a:fld id="{2D80C5C9-96E0-47EC-B500-37C5FE284639}" type="slidenum">
              <a:rPr lang="en-US" smtClean="0"/>
              <a:pPr/>
              <a:t>102</a:t>
            </a:fld>
            <a:endParaRPr lang="en-US" dirty="0"/>
          </a:p>
        </p:txBody>
      </p:sp>
      <p:grpSp>
        <p:nvGrpSpPr>
          <p:cNvPr id="19" name="Group 18"/>
          <p:cNvGrpSpPr/>
          <p:nvPr/>
        </p:nvGrpSpPr>
        <p:grpSpPr>
          <a:xfrm>
            <a:off x="206422" y="97597"/>
            <a:ext cx="8745554" cy="539991"/>
            <a:chOff x="206422" y="97597"/>
            <a:chExt cx="8745554" cy="539991"/>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61086" y="99552"/>
              <a:ext cx="530352" cy="530352"/>
            </a:xfrm>
            <a:prstGeom prst="rect">
              <a:avLst/>
            </a:prstGeom>
          </p:spPr>
        </p:pic>
        <p:pic>
          <p:nvPicPr>
            <p:cNvPr id="14" name="Picture 1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15" name="Picture 1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608220" y="99552"/>
              <a:ext cx="530352" cy="530352"/>
            </a:xfrm>
            <a:prstGeom prst="rect">
              <a:avLst/>
            </a:prstGeom>
          </p:spPr>
        </p:pic>
        <p:pic>
          <p:nvPicPr>
            <p:cNvPr id="16" name="Picture 1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17" name="Content Placeholder 2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pic>
          <p:nvPicPr>
            <p:cNvPr id="18" name="Picture 17"/>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spTree>
    <p:extLst>
      <p:ext uri="{BB962C8B-B14F-4D97-AF65-F5344CB8AC3E}">
        <p14:creationId xmlns:p14="http://schemas.microsoft.com/office/powerpoint/2010/main" val="4146918044"/>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Coal consumption for district heat declines in China—</a:t>
            </a:r>
            <a:r>
              <a:rPr lang="en-US" b="1" dirty="0"/>
              <a:t/>
            </a:r>
            <a:br>
              <a:rPr lang="en-US" b="1" dirty="0"/>
            </a:br>
            <a:endParaRPr lang="en-US" dirty="0"/>
          </a:p>
        </p:txBody>
      </p:sp>
      <p:sp>
        <p:nvSpPr>
          <p:cNvPr id="3" name="Slide Number Placeholder 2"/>
          <p:cNvSpPr>
            <a:spLocks noGrp="1"/>
          </p:cNvSpPr>
          <p:nvPr>
            <p:ph type="sldNum" sz="quarter" idx="4"/>
          </p:nvPr>
        </p:nvSpPr>
        <p:spPr>
          <a:xfrm>
            <a:off x="8591909" y="6030300"/>
            <a:ext cx="478939" cy="365125"/>
          </a:xfrm>
        </p:spPr>
        <p:txBody>
          <a:bodyPr/>
          <a:lstStyle/>
          <a:p>
            <a:fld id="{2D80C5C9-96E0-47EC-B500-37C5FE284639}" type="slidenum">
              <a:rPr lang="en-US" smtClean="0"/>
              <a:pPr/>
              <a:t>103</a:t>
            </a:fld>
            <a:endParaRPr lang="en-US" dirty="0"/>
          </a:p>
        </p:txBody>
      </p:sp>
      <p:grpSp>
        <p:nvGrpSpPr>
          <p:cNvPr id="19" name="Group 18"/>
          <p:cNvGrpSpPr/>
          <p:nvPr/>
        </p:nvGrpSpPr>
        <p:grpSpPr>
          <a:xfrm>
            <a:off x="206422" y="97597"/>
            <a:ext cx="8745554" cy="539991"/>
            <a:chOff x="206422" y="97597"/>
            <a:chExt cx="8745554" cy="539991"/>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61086" y="99552"/>
              <a:ext cx="530352" cy="530352"/>
            </a:xfrm>
            <a:prstGeom prst="rect">
              <a:avLst/>
            </a:prstGeom>
          </p:spPr>
        </p:pic>
        <p:pic>
          <p:nvPicPr>
            <p:cNvPr id="14" name="Picture 1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15" name="Picture 1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608220" y="99552"/>
              <a:ext cx="530352" cy="530352"/>
            </a:xfrm>
            <a:prstGeom prst="rect">
              <a:avLst/>
            </a:prstGeom>
          </p:spPr>
        </p:pic>
        <p:pic>
          <p:nvPicPr>
            <p:cNvPr id="16" name="Picture 1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17" name="Content Placeholder 2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pic>
          <p:nvPicPr>
            <p:cNvPr id="18" name="Picture 17"/>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graphicFrame>
        <p:nvGraphicFramePr>
          <p:cNvPr id="23" name="Content Placeholder 22"/>
          <p:cNvGraphicFramePr>
            <a:graphicFrameLocks noGrp="1"/>
          </p:cNvGraphicFramePr>
          <p:nvPr>
            <p:ph sz="quarter" idx="12"/>
            <p:extLst>
              <p:ext uri="{D42A27DB-BD31-4B8C-83A1-F6EECF244321}">
                <p14:modId xmlns:p14="http://schemas.microsoft.com/office/powerpoint/2010/main" val="1123283172"/>
              </p:ext>
            </p:extLst>
          </p:nvPr>
        </p:nvGraphicFramePr>
        <p:xfrm>
          <a:off x="238125" y="2038350"/>
          <a:ext cx="4105275" cy="3752849"/>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5" name="Content Placeholder 24"/>
          <p:cNvGraphicFramePr>
            <a:graphicFrameLocks noGrp="1"/>
          </p:cNvGraphicFramePr>
          <p:nvPr>
            <p:ph sz="quarter" idx="13"/>
            <p:extLst>
              <p:ext uri="{D42A27DB-BD31-4B8C-83A1-F6EECF244321}">
                <p14:modId xmlns:p14="http://schemas.microsoft.com/office/powerpoint/2010/main" val="849777031"/>
              </p:ext>
            </p:extLst>
          </p:nvPr>
        </p:nvGraphicFramePr>
        <p:xfrm>
          <a:off x="4805363" y="1889154"/>
          <a:ext cx="3957637" cy="3895224"/>
        </p:xfrm>
        <a:graphic>
          <a:graphicData uri="http://schemas.openxmlformats.org/drawingml/2006/chart">
            <c:chart xmlns:c="http://schemas.openxmlformats.org/drawingml/2006/chart" xmlns:r="http://schemas.openxmlformats.org/officeDocument/2006/relationships" r:id="rId12"/>
          </a:graphicData>
        </a:graphic>
      </p:graphicFrame>
      <p:sp>
        <p:nvSpPr>
          <p:cNvPr id="2" name="Rectangle 1"/>
          <p:cNvSpPr/>
          <p:nvPr/>
        </p:nvSpPr>
        <p:spPr>
          <a:xfrm>
            <a:off x="231818" y="1365934"/>
            <a:ext cx="4546603" cy="523220"/>
          </a:xfrm>
          <a:prstGeom prst="rect">
            <a:avLst/>
          </a:prstGeom>
        </p:spPr>
        <p:txBody>
          <a:bodyPr wrap="square">
            <a:spAutoFit/>
          </a:bodyPr>
          <a:lstStyle/>
          <a:p>
            <a:pPr eaLnBrk="0" hangingPunct="0"/>
            <a:r>
              <a:rPr lang="en-US" sz="1400" b="1" dirty="0">
                <a:solidFill>
                  <a:sysClr val="windowText" lastClr="000000"/>
                </a:solidFill>
                <a:latin typeface="Arial" panose="020B0604020202020204" pitchFamily="34" charset="0"/>
                <a:ea typeface="Times New Roman" charset="0"/>
                <a:cs typeface="Arial" panose="020B0604020202020204" pitchFamily="34" charset="0"/>
              </a:rPr>
              <a:t>District h</a:t>
            </a:r>
            <a:r>
              <a:rPr lang="en-US" sz="1400" b="1" dirty="0" smtClean="0">
                <a:solidFill>
                  <a:sysClr val="windowText" lastClr="000000"/>
                </a:solidFill>
                <a:latin typeface="Arial" panose="020B0604020202020204" pitchFamily="34" charset="0"/>
                <a:ea typeface="Times New Roman" charset="0"/>
                <a:cs typeface="Arial" panose="020B0604020202020204" pitchFamily="34" charset="0"/>
              </a:rPr>
              <a:t>eat </a:t>
            </a:r>
            <a:r>
              <a:rPr lang="en-US" sz="1400" b="1" dirty="0">
                <a:solidFill>
                  <a:sysClr val="windowText" lastClr="000000"/>
                </a:solidFill>
                <a:latin typeface="Arial" panose="020B0604020202020204" pitchFamily="34" charset="0"/>
                <a:ea typeface="Times New Roman" charset="0"/>
                <a:cs typeface="Arial" panose="020B0604020202020204" pitchFamily="34" charset="0"/>
              </a:rPr>
              <a:t>f</a:t>
            </a:r>
            <a:r>
              <a:rPr lang="en-US" sz="1400" b="1" dirty="0" smtClean="0">
                <a:solidFill>
                  <a:sysClr val="windowText" lastClr="000000"/>
                </a:solidFill>
                <a:latin typeface="Arial" panose="020B0604020202020204" pitchFamily="34" charset="0"/>
                <a:ea typeface="Times New Roman" charset="0"/>
                <a:cs typeface="Arial" panose="020B0604020202020204" pitchFamily="34" charset="0"/>
              </a:rPr>
              <a:t>uel consumption </a:t>
            </a:r>
            <a:r>
              <a:rPr lang="en-US" sz="1400" b="1" dirty="0">
                <a:solidFill>
                  <a:sysClr val="windowText" lastClr="000000"/>
                </a:solidFill>
                <a:latin typeface="Arial" panose="020B0604020202020204" pitchFamily="34" charset="0"/>
                <a:ea typeface="Times New Roman" charset="0"/>
                <a:cs typeface="Arial" panose="020B0604020202020204" pitchFamily="34" charset="0"/>
              </a:rPr>
              <a:t>in China</a:t>
            </a:r>
          </a:p>
          <a:p>
            <a:pPr eaLnBrk="0" hangingPunct="0"/>
            <a:r>
              <a:rPr lang="en-US" sz="1400" dirty="0">
                <a:solidFill>
                  <a:sysClr val="windowText" lastClr="000000"/>
                </a:solidFill>
                <a:latin typeface="Arial" panose="020B0604020202020204" pitchFamily="34" charset="0"/>
                <a:ea typeface="Times New Roman" charset="0"/>
                <a:cs typeface="Arial" panose="020B0604020202020204" pitchFamily="34" charset="0"/>
              </a:rPr>
              <a:t>quadrillion Btu</a:t>
            </a:r>
          </a:p>
        </p:txBody>
      </p:sp>
      <p:sp>
        <p:nvSpPr>
          <p:cNvPr id="5" name="Rectangle 4"/>
          <p:cNvSpPr/>
          <p:nvPr/>
        </p:nvSpPr>
        <p:spPr>
          <a:xfrm>
            <a:off x="4657725" y="1354322"/>
            <a:ext cx="4572000" cy="523220"/>
          </a:xfrm>
          <a:prstGeom prst="rect">
            <a:avLst/>
          </a:prstGeom>
        </p:spPr>
        <p:txBody>
          <a:bodyPr>
            <a:spAutoFit/>
          </a:bodyPr>
          <a:lstStyle/>
          <a:p>
            <a:r>
              <a:rPr lang="en-US" sz="1400" b="1" dirty="0">
                <a:solidFill>
                  <a:sysClr val="windowText" lastClr="000000"/>
                </a:solidFill>
                <a:latin typeface="Arial" panose="020B0604020202020204" pitchFamily="34" charset="0"/>
                <a:cs typeface="Arial" panose="020B0604020202020204" pitchFamily="34" charset="0"/>
              </a:rPr>
              <a:t>Residential </a:t>
            </a:r>
            <a:r>
              <a:rPr lang="en-US" sz="1400" b="1" dirty="0" smtClean="0">
                <a:solidFill>
                  <a:sysClr val="windowText" lastClr="000000"/>
                </a:solidFill>
                <a:latin typeface="Arial" panose="020B0604020202020204" pitchFamily="34" charset="0"/>
                <a:cs typeface="Arial" panose="020B0604020202020204" pitchFamily="34" charset="0"/>
              </a:rPr>
              <a:t>coal consumption </a:t>
            </a:r>
            <a:r>
              <a:rPr lang="en-US" sz="1400" b="1" dirty="0">
                <a:solidFill>
                  <a:sysClr val="windowText" lastClr="000000"/>
                </a:solidFill>
                <a:latin typeface="Arial" panose="020B0604020202020204" pitchFamily="34" charset="0"/>
                <a:cs typeface="Arial" panose="020B0604020202020204" pitchFamily="34" charset="0"/>
              </a:rPr>
              <a:t>in China</a:t>
            </a:r>
            <a:endParaRPr lang="en-US" sz="1400" dirty="0">
              <a:solidFill>
                <a:sysClr val="windowText" lastClr="000000"/>
              </a:solidFill>
              <a:latin typeface="Arial" panose="020B0604020202020204" pitchFamily="34" charset="0"/>
              <a:cs typeface="Arial" panose="020B0604020202020204" pitchFamily="34" charset="0"/>
            </a:endParaRPr>
          </a:p>
          <a:p>
            <a:r>
              <a:rPr lang="en-US" sz="1400" dirty="0">
                <a:solidFill>
                  <a:sysClr val="windowText" lastClr="000000"/>
                </a:solidFill>
                <a:latin typeface="Arial" panose="020B0604020202020204" pitchFamily="34" charset="0"/>
                <a:cs typeface="Arial" panose="020B0604020202020204" pitchFamily="34" charset="0"/>
              </a:rPr>
              <a:t>quadrillion Btu</a:t>
            </a:r>
          </a:p>
        </p:txBody>
      </p:sp>
    </p:spTree>
    <p:extLst>
      <p:ext uri="{BB962C8B-B14F-4D97-AF65-F5344CB8AC3E}">
        <p14:creationId xmlns:p14="http://schemas.microsoft.com/office/powerpoint/2010/main" val="3607541004"/>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quarter" idx="12"/>
          </p:nvPr>
        </p:nvSpPr>
        <p:spPr/>
        <p:txBody>
          <a:bodyPr/>
          <a:lstStyle/>
          <a:p>
            <a:pPr lvl="0"/>
            <a:r>
              <a:rPr lang="en-US" dirty="0"/>
              <a:t>Many coal-fired district heat boilers in China are projected to be replaced with more energy-efficient natural gas-fired boilers in response to rising coal prices and declining natural gas prices.</a:t>
            </a:r>
          </a:p>
          <a:p>
            <a:pPr lvl="0"/>
            <a:r>
              <a:rPr lang="en-US" dirty="0"/>
              <a:t>Coal consumption in China’s district heat sector is projected to fall by 1.1 quadrillion Btu between 2015 and </a:t>
            </a:r>
            <a:r>
              <a:rPr lang="en-US" dirty="0" smtClean="0"/>
              <a:t>2040. This </a:t>
            </a:r>
            <a:r>
              <a:rPr lang="en-US" dirty="0"/>
              <a:t>drop is offset by </a:t>
            </a:r>
            <a:r>
              <a:rPr lang="en-US" dirty="0" smtClean="0"/>
              <a:t>an </a:t>
            </a:r>
            <a:r>
              <a:rPr lang="en-US" dirty="0"/>
              <a:t>increase of </a:t>
            </a:r>
            <a:r>
              <a:rPr lang="en-US" dirty="0" smtClean="0"/>
              <a:t>0.5 </a:t>
            </a:r>
            <a:r>
              <a:rPr lang="en-US" dirty="0"/>
              <a:t>quadrillion Btu in natural gas consumption.</a:t>
            </a:r>
          </a:p>
          <a:p>
            <a:pPr lvl="0"/>
            <a:r>
              <a:rPr lang="en-US" dirty="0"/>
              <a:t>In 2040, district heat continues to constitute a significant portion of coal consumption in the residential sector (38%). However, it accounts for 0.3 quadrillion Btu of </a:t>
            </a:r>
            <a:r>
              <a:rPr lang="en-US" dirty="0" smtClean="0"/>
              <a:t>the 1.0 </a:t>
            </a:r>
            <a:r>
              <a:rPr lang="en-US" dirty="0"/>
              <a:t>quadrillion </a:t>
            </a:r>
            <a:r>
              <a:rPr lang="en-US" dirty="0" smtClean="0"/>
              <a:t>Btu total </a:t>
            </a:r>
            <a:r>
              <a:rPr lang="en-US" dirty="0"/>
              <a:t>decrease in residential coal consumption between 2015 and 2040. </a:t>
            </a:r>
          </a:p>
          <a:p>
            <a:endParaRPr lang="en-US" dirty="0"/>
          </a:p>
        </p:txBody>
      </p:sp>
      <p:sp>
        <p:nvSpPr>
          <p:cNvPr id="4" name="Title 3"/>
          <p:cNvSpPr>
            <a:spLocks noGrp="1"/>
          </p:cNvSpPr>
          <p:nvPr>
            <p:ph type="title"/>
          </p:nvPr>
        </p:nvSpPr>
        <p:spPr/>
        <p:txBody>
          <a:bodyPr/>
          <a:lstStyle/>
          <a:p>
            <a:r>
              <a:rPr lang="en-US" dirty="0" smtClean="0"/>
              <a:t>—</a:t>
            </a:r>
            <a:r>
              <a:rPr lang="en-US" dirty="0"/>
              <a:t>contributing to a decline in residential coal use</a:t>
            </a:r>
          </a:p>
        </p:txBody>
      </p:sp>
      <p:sp>
        <p:nvSpPr>
          <p:cNvPr id="3" name="Slide Number Placeholder 2"/>
          <p:cNvSpPr>
            <a:spLocks noGrp="1"/>
          </p:cNvSpPr>
          <p:nvPr>
            <p:ph type="sldNum" sz="quarter" idx="4"/>
          </p:nvPr>
        </p:nvSpPr>
        <p:spPr>
          <a:xfrm>
            <a:off x="8626415" y="6030300"/>
            <a:ext cx="444433" cy="365125"/>
          </a:xfrm>
        </p:spPr>
        <p:txBody>
          <a:bodyPr/>
          <a:lstStyle/>
          <a:p>
            <a:fld id="{2D80C5C9-96E0-47EC-B500-37C5FE284639}" type="slidenum">
              <a:rPr lang="en-US" smtClean="0"/>
              <a:pPr/>
              <a:t>104</a:t>
            </a:fld>
            <a:endParaRPr lang="en-US" dirty="0"/>
          </a:p>
        </p:txBody>
      </p:sp>
      <p:grpSp>
        <p:nvGrpSpPr>
          <p:cNvPr id="19" name="Group 18"/>
          <p:cNvGrpSpPr/>
          <p:nvPr/>
        </p:nvGrpSpPr>
        <p:grpSpPr>
          <a:xfrm>
            <a:off x="206422" y="97597"/>
            <a:ext cx="8745554" cy="539991"/>
            <a:chOff x="206422" y="97597"/>
            <a:chExt cx="8745554" cy="539991"/>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61086" y="99552"/>
              <a:ext cx="530352" cy="530352"/>
            </a:xfrm>
            <a:prstGeom prst="rect">
              <a:avLst/>
            </a:prstGeom>
          </p:spPr>
        </p:pic>
        <p:pic>
          <p:nvPicPr>
            <p:cNvPr id="14" name="Picture 1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15" name="Picture 1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608220" y="99552"/>
              <a:ext cx="530352" cy="530352"/>
            </a:xfrm>
            <a:prstGeom prst="rect">
              <a:avLst/>
            </a:prstGeom>
          </p:spPr>
        </p:pic>
        <p:pic>
          <p:nvPicPr>
            <p:cNvPr id="16" name="Picture 1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17" name="Content Placeholder 2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pic>
          <p:nvPicPr>
            <p:cNvPr id="18" name="Picture 17"/>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spTree>
    <p:extLst>
      <p:ext uri="{BB962C8B-B14F-4D97-AF65-F5344CB8AC3E}">
        <p14:creationId xmlns:p14="http://schemas.microsoft.com/office/powerpoint/2010/main" val="4110664642"/>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Industrial</a:t>
            </a:r>
            <a:endParaRPr lang="en-US" dirty="0"/>
          </a:p>
        </p:txBody>
      </p:sp>
      <p:sp>
        <p:nvSpPr>
          <p:cNvPr id="11" name="Text Placeholder 10"/>
          <p:cNvSpPr>
            <a:spLocks noGrp="1"/>
          </p:cNvSpPr>
          <p:nvPr>
            <p:ph type="body" sz="quarter" idx="13"/>
          </p:nvPr>
        </p:nvSpPr>
        <p:spPr/>
        <p:txBody>
          <a:bodyPr/>
          <a:lstStyle/>
          <a:p>
            <a:endParaRPr lang="en-US" dirty="0"/>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4891" y="1374767"/>
            <a:ext cx="1709928" cy="1709928"/>
          </a:xfrm>
          <a:prstGeom prst="rect">
            <a:avLst/>
          </a:prstGeom>
        </p:spPr>
      </p:pic>
    </p:spTree>
    <p:extLst>
      <p:ext uri="{BB962C8B-B14F-4D97-AF65-F5344CB8AC3E}">
        <p14:creationId xmlns:p14="http://schemas.microsoft.com/office/powerpoint/2010/main" val="1052096420"/>
      </p:ext>
    </p:extLst>
  </p:cSld>
  <p:clrMapOvr>
    <a:masterClrMapping/>
  </p:clrMapOvr>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Text Placeholder 2"/>
          <p:cNvSpPr>
            <a:spLocks noGrp="1"/>
          </p:cNvSpPr>
          <p:nvPr>
            <p:ph type="body" sz="quarter" idx="13"/>
          </p:nvPr>
        </p:nvSpPr>
        <p:spPr/>
        <p:txBody>
          <a:bodyPr/>
          <a:lstStyle/>
          <a:p>
            <a:endParaRPr lang="en-US"/>
          </a:p>
        </p:txBody>
      </p:sp>
    </p:spTree>
    <p:extLst>
      <p:ext uri="{BB962C8B-B14F-4D97-AF65-F5344CB8AC3E}">
        <p14:creationId xmlns:p14="http://schemas.microsoft.com/office/powerpoint/2010/main" val="844812909"/>
      </p:ext>
    </p:extLst>
  </p:cSld>
  <p:clrMapOvr>
    <a:masterClrMapping/>
  </p:clrMapOvr>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Gross output from industrial activities doubles by 2040 in the Reference case— </a:t>
            </a:r>
          </a:p>
        </p:txBody>
      </p:sp>
      <p:sp>
        <p:nvSpPr>
          <p:cNvPr id="3" name="Slide Number Placeholder 2"/>
          <p:cNvSpPr>
            <a:spLocks noGrp="1"/>
          </p:cNvSpPr>
          <p:nvPr>
            <p:ph type="sldNum" sz="quarter" idx="4"/>
          </p:nvPr>
        </p:nvSpPr>
        <p:spPr>
          <a:xfrm>
            <a:off x="8658225" y="6030300"/>
            <a:ext cx="412623" cy="365125"/>
          </a:xfrm>
        </p:spPr>
        <p:txBody>
          <a:bodyPr/>
          <a:lstStyle/>
          <a:p>
            <a:fld id="{2D80C5C9-96E0-47EC-B500-37C5FE284639}" type="slidenum">
              <a:rPr lang="en-US" smtClean="0"/>
              <a:pPr/>
              <a:t>107</a:t>
            </a:fld>
            <a:endParaRPr lang="en-US" dirty="0"/>
          </a:p>
        </p:txBody>
      </p:sp>
      <p:grpSp>
        <p:nvGrpSpPr>
          <p:cNvPr id="19" name="Group 18"/>
          <p:cNvGrpSpPr/>
          <p:nvPr/>
        </p:nvGrpSpPr>
        <p:grpSpPr>
          <a:xfrm>
            <a:off x="206422" y="97597"/>
            <a:ext cx="8745554" cy="539991"/>
            <a:chOff x="206422" y="97597"/>
            <a:chExt cx="8745554" cy="539991"/>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61086" y="99552"/>
              <a:ext cx="530352" cy="530352"/>
            </a:xfrm>
            <a:prstGeom prst="rect">
              <a:avLst/>
            </a:prstGeom>
          </p:spPr>
        </p:pic>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6552" y="107236"/>
              <a:ext cx="530352" cy="530352"/>
            </a:xfrm>
            <a:prstGeom prst="rect">
              <a:avLst/>
            </a:prstGeom>
          </p:spPr>
        </p:pic>
        <p:pic>
          <p:nvPicPr>
            <p:cNvPr id="15" name="Picture 1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608220" y="99552"/>
              <a:ext cx="530352" cy="530352"/>
            </a:xfrm>
            <a:prstGeom prst="rect">
              <a:avLst/>
            </a:prstGeom>
          </p:spPr>
        </p:pic>
        <p:pic>
          <p:nvPicPr>
            <p:cNvPr id="16" name="Picture 1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17" name="Content Placeholder 2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pic>
          <p:nvPicPr>
            <p:cNvPr id="18" name="Picture 17"/>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graphicFrame>
        <p:nvGraphicFramePr>
          <p:cNvPr id="20" name="Content Placeholder 19"/>
          <p:cNvGraphicFramePr>
            <a:graphicFrameLocks noGrp="1"/>
          </p:cNvGraphicFramePr>
          <p:nvPr>
            <p:ph sz="quarter" idx="12"/>
            <p:extLst>
              <p:ext uri="{D42A27DB-BD31-4B8C-83A1-F6EECF244321}">
                <p14:modId xmlns:p14="http://schemas.microsoft.com/office/powerpoint/2010/main" val="2654788588"/>
              </p:ext>
            </p:extLst>
          </p:nvPr>
        </p:nvGraphicFramePr>
        <p:xfrm>
          <a:off x="304800" y="2162174"/>
          <a:ext cx="4461752" cy="3629025"/>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1" name="Content Placeholder 20"/>
          <p:cNvGraphicFramePr>
            <a:graphicFrameLocks noGrp="1"/>
          </p:cNvGraphicFramePr>
          <p:nvPr>
            <p:ph sz="quarter" idx="13"/>
            <p:extLst>
              <p:ext uri="{D42A27DB-BD31-4B8C-83A1-F6EECF244321}">
                <p14:modId xmlns:p14="http://schemas.microsoft.com/office/powerpoint/2010/main" val="543143889"/>
              </p:ext>
            </p:extLst>
          </p:nvPr>
        </p:nvGraphicFramePr>
        <p:xfrm>
          <a:off x="4914899" y="2162174"/>
          <a:ext cx="4024313" cy="3629026"/>
        </p:xfrm>
        <a:graphic>
          <a:graphicData uri="http://schemas.openxmlformats.org/drawingml/2006/chart">
            <c:chart xmlns:c="http://schemas.openxmlformats.org/drawingml/2006/chart" xmlns:r="http://schemas.openxmlformats.org/officeDocument/2006/relationships" r:id="rId12"/>
          </a:graphicData>
        </a:graphic>
      </p:graphicFrame>
      <p:sp>
        <p:nvSpPr>
          <p:cNvPr id="4" name="Rectangle 3"/>
          <p:cNvSpPr/>
          <p:nvPr/>
        </p:nvSpPr>
        <p:spPr>
          <a:xfrm>
            <a:off x="231818" y="1631620"/>
            <a:ext cx="4534733" cy="523220"/>
          </a:xfrm>
          <a:prstGeom prst="rect">
            <a:avLst/>
          </a:prstGeom>
        </p:spPr>
        <p:txBody>
          <a:bodyPr wrap="square">
            <a:spAutoFit/>
          </a:bodyPr>
          <a:lstStyle/>
          <a:p>
            <a:pPr eaLnBrk="0" hangingPunct="0"/>
            <a:r>
              <a:rPr lang="en-US" sz="1400" b="1" dirty="0">
                <a:solidFill>
                  <a:srgbClr val="333333"/>
                </a:solidFill>
                <a:latin typeface="Arial" panose="020B0604020202020204" pitchFamily="34" charset="0"/>
                <a:ea typeface="Times New Roman" charset="0"/>
                <a:cs typeface="Arial" panose="020B0604020202020204" pitchFamily="34" charset="0"/>
              </a:rPr>
              <a:t>World gross output by sector</a:t>
            </a:r>
          </a:p>
          <a:p>
            <a:pPr eaLnBrk="0" hangingPunct="0"/>
            <a:r>
              <a:rPr lang="en-US" sz="1400" dirty="0">
                <a:solidFill>
                  <a:srgbClr val="333333"/>
                </a:solidFill>
                <a:latin typeface="Arial" panose="020B0604020202020204" pitchFamily="34" charset="0"/>
                <a:ea typeface="Times New Roman" charset="0"/>
                <a:cs typeface="Arial" panose="020B0604020202020204" pitchFamily="34" charset="0"/>
              </a:rPr>
              <a:t>billion 2010 dollars purchasing power </a:t>
            </a:r>
            <a:r>
              <a:rPr lang="en-US" sz="1400" dirty="0" smtClean="0">
                <a:solidFill>
                  <a:srgbClr val="333333"/>
                </a:solidFill>
                <a:latin typeface="Arial" panose="020B0604020202020204" pitchFamily="34" charset="0"/>
                <a:ea typeface="Times New Roman" charset="0"/>
                <a:cs typeface="Arial" panose="020B0604020202020204" pitchFamily="34" charset="0"/>
              </a:rPr>
              <a:t>parity </a:t>
            </a:r>
            <a:endParaRPr lang="en-US" sz="1400" dirty="0">
              <a:solidFill>
                <a:srgbClr val="333333"/>
              </a:solidFill>
              <a:latin typeface="Arial" panose="020B0604020202020204" pitchFamily="34" charset="0"/>
              <a:ea typeface="Times New Roman" charset="0"/>
              <a:cs typeface="Arial" panose="020B0604020202020204" pitchFamily="34" charset="0"/>
            </a:endParaRPr>
          </a:p>
        </p:txBody>
      </p:sp>
      <p:sp>
        <p:nvSpPr>
          <p:cNvPr id="5" name="Rectangle 4"/>
          <p:cNvSpPr/>
          <p:nvPr/>
        </p:nvSpPr>
        <p:spPr>
          <a:xfrm>
            <a:off x="4766552" y="1608248"/>
            <a:ext cx="4572000" cy="523220"/>
          </a:xfrm>
          <a:prstGeom prst="rect">
            <a:avLst/>
          </a:prstGeom>
        </p:spPr>
        <p:txBody>
          <a:bodyPr>
            <a:spAutoFit/>
          </a:bodyPr>
          <a:lstStyle/>
          <a:p>
            <a:r>
              <a:rPr lang="en-US" sz="1400" b="1" dirty="0"/>
              <a:t>World energy consumption by industry</a:t>
            </a:r>
          </a:p>
          <a:p>
            <a:r>
              <a:rPr lang="en-US" sz="1400" dirty="0"/>
              <a:t>quadrillion </a:t>
            </a:r>
            <a:r>
              <a:rPr lang="en-US" sz="1400" dirty="0" smtClean="0"/>
              <a:t>Btu</a:t>
            </a:r>
            <a:endParaRPr lang="en-US" sz="1400" dirty="0"/>
          </a:p>
        </p:txBody>
      </p:sp>
      <p:sp>
        <p:nvSpPr>
          <p:cNvPr id="6" name="Rectangle 5"/>
          <p:cNvSpPr/>
          <p:nvPr/>
        </p:nvSpPr>
        <p:spPr>
          <a:xfrm>
            <a:off x="982786" y="2544219"/>
            <a:ext cx="2088631" cy="669414"/>
          </a:xfrm>
          <a:prstGeom prst="rect">
            <a:avLst/>
          </a:prstGeom>
        </p:spPr>
        <p:txBody>
          <a:bodyPr wrap="square">
            <a:spAutoFit/>
          </a:bodyPr>
          <a:lstStyle/>
          <a:p>
            <a:pPr eaLnBrk="0" hangingPunct="0"/>
            <a:r>
              <a:rPr lang="en-US" sz="1250" b="1" dirty="0">
                <a:solidFill>
                  <a:schemeClr val="accent1"/>
                </a:solidFill>
                <a:ea typeface="Times New Roman" charset="0"/>
                <a:cs typeface="Times New Roman" charset="0"/>
              </a:rPr>
              <a:t>e</a:t>
            </a:r>
            <a:r>
              <a:rPr lang="en-US" sz="1250" b="1" dirty="0" smtClean="0">
                <a:solidFill>
                  <a:schemeClr val="accent1"/>
                </a:solidFill>
                <a:ea typeface="Times New Roman" charset="0"/>
                <a:cs typeface="Times New Roman" charset="0"/>
              </a:rPr>
              <a:t>nergy intensive </a:t>
            </a:r>
            <a:endParaRPr lang="en-US" sz="1250" b="1" dirty="0">
              <a:solidFill>
                <a:schemeClr val="accent1"/>
              </a:solidFill>
              <a:ea typeface="Times New Roman" charset="0"/>
              <a:cs typeface="Times New Roman" charset="0"/>
            </a:endParaRPr>
          </a:p>
          <a:p>
            <a:pPr eaLnBrk="0" hangingPunct="0"/>
            <a:r>
              <a:rPr lang="en-US" sz="1250" b="1" dirty="0">
                <a:solidFill>
                  <a:schemeClr val="accent1"/>
                </a:solidFill>
                <a:ea typeface="Times New Roman" charset="0"/>
                <a:cs typeface="Times New Roman" charset="0"/>
              </a:rPr>
              <a:t>manufacturing</a:t>
            </a:r>
          </a:p>
          <a:p>
            <a:pPr eaLnBrk="0" hangingPunct="0"/>
            <a:endParaRPr lang="en-US" sz="1250" b="1" dirty="0">
              <a:solidFill>
                <a:schemeClr val="accent2"/>
              </a:solidFill>
              <a:ea typeface="Times New Roman" charset="0"/>
              <a:cs typeface="Times New Roman" charset="0"/>
            </a:endParaRPr>
          </a:p>
        </p:txBody>
      </p:sp>
      <p:cxnSp>
        <p:nvCxnSpPr>
          <p:cNvPr id="8" name="Straight Connector 7"/>
          <p:cNvCxnSpPr/>
          <p:nvPr/>
        </p:nvCxnSpPr>
        <p:spPr>
          <a:xfrm flipH="1">
            <a:off x="1447800" y="2981325"/>
            <a:ext cx="9525" cy="175260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39360686"/>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quarter" idx="12"/>
          </p:nvPr>
        </p:nvSpPr>
        <p:spPr/>
        <p:txBody>
          <a:bodyPr/>
          <a:lstStyle/>
          <a:p>
            <a:pPr lvl="0"/>
            <a:r>
              <a:rPr lang="en-US" dirty="0"/>
              <a:t>Gross output, a measure of total sales across sectors, more than doubles between 2015 and 2040 with about half of this growth attributable to industrial activity. The remaining growth comes from the services sector and reflects non-industrial activities.</a:t>
            </a:r>
          </a:p>
          <a:p>
            <a:pPr lvl="0"/>
            <a:r>
              <a:rPr lang="en-US" dirty="0"/>
              <a:t>The value of the output from energy-intensive manufacturing (basic chemicals, food, iron and steel, non-ferrous metals, non-metallic minerals, paper, and refining) </a:t>
            </a:r>
            <a:r>
              <a:rPr lang="en-US" dirty="0" smtClean="0"/>
              <a:t>more than doubles</a:t>
            </a:r>
            <a:r>
              <a:rPr lang="en-US" dirty="0"/>
              <a:t>, but its share of total economic activity holds nearly constant. </a:t>
            </a:r>
          </a:p>
          <a:p>
            <a:pPr lvl="0"/>
            <a:r>
              <a:rPr lang="en-US" dirty="0" smtClean="0"/>
              <a:t>Output from non-manufacturing </a:t>
            </a:r>
            <a:r>
              <a:rPr lang="en-US" dirty="0"/>
              <a:t>(agriculture, construction, and extraction</a:t>
            </a:r>
            <a:r>
              <a:rPr lang="en-US" dirty="0" smtClean="0"/>
              <a:t>) </a:t>
            </a:r>
            <a:r>
              <a:rPr lang="en-US" dirty="0"/>
              <a:t>and non-energy-intensive manufacturing (metal-based durables, other chemicals, and other manufacturing) also increase over the forecast period.</a:t>
            </a:r>
          </a:p>
          <a:p>
            <a:pPr lvl="0"/>
            <a:r>
              <a:rPr lang="en-US" dirty="0"/>
              <a:t>Following the gross output trends, the share of energy consumed by energy-intensive manufacturing declines slightly from 69% in 2015 to 68% in 2040. Over the same period, the share of energy consumed by non-energy-intensive manufacturing increases from 18% to 19%. </a:t>
            </a:r>
          </a:p>
          <a:p>
            <a:endParaRPr lang="en-US" dirty="0"/>
          </a:p>
        </p:txBody>
      </p:sp>
      <p:sp>
        <p:nvSpPr>
          <p:cNvPr id="4" name="Title 3"/>
          <p:cNvSpPr>
            <a:spLocks noGrp="1"/>
          </p:cNvSpPr>
          <p:nvPr>
            <p:ph type="title"/>
          </p:nvPr>
        </p:nvSpPr>
        <p:spPr/>
        <p:txBody>
          <a:bodyPr/>
          <a:lstStyle/>
          <a:p>
            <a:r>
              <a:rPr lang="en-US" dirty="0"/>
              <a:t>—and industrial energy consumption increases </a:t>
            </a:r>
          </a:p>
        </p:txBody>
      </p:sp>
      <p:sp>
        <p:nvSpPr>
          <p:cNvPr id="3" name="Slide Number Placeholder 2"/>
          <p:cNvSpPr>
            <a:spLocks noGrp="1"/>
          </p:cNvSpPr>
          <p:nvPr>
            <p:ph type="sldNum" sz="quarter" idx="4"/>
          </p:nvPr>
        </p:nvSpPr>
        <p:spPr>
          <a:xfrm>
            <a:off x="8648700" y="6030300"/>
            <a:ext cx="422148" cy="365125"/>
          </a:xfrm>
        </p:spPr>
        <p:txBody>
          <a:bodyPr/>
          <a:lstStyle/>
          <a:p>
            <a:fld id="{2D80C5C9-96E0-47EC-B500-37C5FE284639}" type="slidenum">
              <a:rPr lang="en-US" smtClean="0"/>
              <a:pPr/>
              <a:t>108</a:t>
            </a:fld>
            <a:endParaRPr lang="en-US" dirty="0"/>
          </a:p>
        </p:txBody>
      </p:sp>
      <p:grpSp>
        <p:nvGrpSpPr>
          <p:cNvPr id="19" name="Group 18"/>
          <p:cNvGrpSpPr/>
          <p:nvPr/>
        </p:nvGrpSpPr>
        <p:grpSpPr>
          <a:xfrm>
            <a:off x="206422" y="97597"/>
            <a:ext cx="8745554" cy="539991"/>
            <a:chOff x="206422" y="97597"/>
            <a:chExt cx="8745554" cy="539991"/>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61086" y="99552"/>
              <a:ext cx="530352" cy="530352"/>
            </a:xfrm>
            <a:prstGeom prst="rect">
              <a:avLst/>
            </a:prstGeom>
          </p:spPr>
        </p:pic>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6552" y="107236"/>
              <a:ext cx="530352" cy="530352"/>
            </a:xfrm>
            <a:prstGeom prst="rect">
              <a:avLst/>
            </a:prstGeom>
          </p:spPr>
        </p:pic>
        <p:pic>
          <p:nvPicPr>
            <p:cNvPr id="15" name="Picture 1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608220" y="99552"/>
              <a:ext cx="530352" cy="530352"/>
            </a:xfrm>
            <a:prstGeom prst="rect">
              <a:avLst/>
            </a:prstGeom>
          </p:spPr>
        </p:pic>
        <p:pic>
          <p:nvPicPr>
            <p:cNvPr id="16" name="Picture 1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17" name="Content Placeholder 2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pic>
          <p:nvPicPr>
            <p:cNvPr id="18" name="Picture 17"/>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spTree>
    <p:extLst>
      <p:ext uri="{BB962C8B-B14F-4D97-AF65-F5344CB8AC3E}">
        <p14:creationId xmlns:p14="http://schemas.microsoft.com/office/powerpoint/2010/main" val="1872632524"/>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Growth in industrial </a:t>
            </a:r>
            <a:r>
              <a:rPr lang="en-US"/>
              <a:t>output </a:t>
            </a:r>
            <a:r>
              <a:rPr lang="en-US" smtClean="0"/>
              <a:t>slows—</a:t>
            </a:r>
            <a:endParaRPr lang="en-US" dirty="0"/>
          </a:p>
        </p:txBody>
      </p:sp>
      <p:sp>
        <p:nvSpPr>
          <p:cNvPr id="3" name="Slide Number Placeholder 2"/>
          <p:cNvSpPr>
            <a:spLocks noGrp="1"/>
          </p:cNvSpPr>
          <p:nvPr>
            <p:ph type="sldNum" sz="quarter" idx="4"/>
          </p:nvPr>
        </p:nvSpPr>
        <p:spPr>
          <a:xfrm>
            <a:off x="8658225" y="6030300"/>
            <a:ext cx="412623" cy="365125"/>
          </a:xfrm>
        </p:spPr>
        <p:txBody>
          <a:bodyPr/>
          <a:lstStyle/>
          <a:p>
            <a:fld id="{2D80C5C9-96E0-47EC-B500-37C5FE284639}" type="slidenum">
              <a:rPr lang="en-US" smtClean="0"/>
              <a:pPr/>
              <a:t>109</a:t>
            </a:fld>
            <a:endParaRPr lang="en-US" dirty="0"/>
          </a:p>
        </p:txBody>
      </p:sp>
      <p:grpSp>
        <p:nvGrpSpPr>
          <p:cNvPr id="19" name="Group 18"/>
          <p:cNvGrpSpPr/>
          <p:nvPr/>
        </p:nvGrpSpPr>
        <p:grpSpPr>
          <a:xfrm>
            <a:off x="206422" y="97597"/>
            <a:ext cx="8745554" cy="539991"/>
            <a:chOff x="206422" y="97597"/>
            <a:chExt cx="8745554" cy="539991"/>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61086" y="99552"/>
              <a:ext cx="530352" cy="530352"/>
            </a:xfrm>
            <a:prstGeom prst="rect">
              <a:avLst/>
            </a:prstGeom>
          </p:spPr>
        </p:pic>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6552" y="107236"/>
              <a:ext cx="530352" cy="530352"/>
            </a:xfrm>
            <a:prstGeom prst="rect">
              <a:avLst/>
            </a:prstGeom>
          </p:spPr>
        </p:pic>
        <p:pic>
          <p:nvPicPr>
            <p:cNvPr id="15" name="Picture 1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608220" y="99552"/>
              <a:ext cx="530352" cy="530352"/>
            </a:xfrm>
            <a:prstGeom prst="rect">
              <a:avLst/>
            </a:prstGeom>
          </p:spPr>
        </p:pic>
        <p:pic>
          <p:nvPicPr>
            <p:cNvPr id="16" name="Picture 1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17" name="Content Placeholder 2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pic>
          <p:nvPicPr>
            <p:cNvPr id="18" name="Picture 17"/>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graphicFrame>
        <p:nvGraphicFramePr>
          <p:cNvPr id="20" name="Content Placeholder 19"/>
          <p:cNvGraphicFramePr>
            <a:graphicFrameLocks noGrp="1"/>
          </p:cNvGraphicFramePr>
          <p:nvPr>
            <p:ph sz="quarter" idx="12"/>
            <p:extLst>
              <p:ext uri="{D42A27DB-BD31-4B8C-83A1-F6EECF244321}">
                <p14:modId xmlns:p14="http://schemas.microsoft.com/office/powerpoint/2010/main" val="3620905557"/>
              </p:ext>
            </p:extLst>
          </p:nvPr>
        </p:nvGraphicFramePr>
        <p:xfrm>
          <a:off x="342900" y="2390774"/>
          <a:ext cx="4000500" cy="3400425"/>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1" name="Content Placeholder 20"/>
          <p:cNvGraphicFramePr>
            <a:graphicFrameLocks noGrp="1"/>
          </p:cNvGraphicFramePr>
          <p:nvPr>
            <p:ph sz="quarter" idx="13"/>
            <p:extLst>
              <p:ext uri="{D42A27DB-BD31-4B8C-83A1-F6EECF244321}">
                <p14:modId xmlns:p14="http://schemas.microsoft.com/office/powerpoint/2010/main" val="1185875465"/>
              </p:ext>
            </p:extLst>
          </p:nvPr>
        </p:nvGraphicFramePr>
        <p:xfrm>
          <a:off x="4805363" y="2250522"/>
          <a:ext cx="4133850" cy="3540678"/>
        </p:xfrm>
        <a:graphic>
          <a:graphicData uri="http://schemas.openxmlformats.org/drawingml/2006/chart">
            <c:chart xmlns:c="http://schemas.openxmlformats.org/drawingml/2006/chart" xmlns:r="http://schemas.openxmlformats.org/officeDocument/2006/relationships" r:id="rId12"/>
          </a:graphicData>
        </a:graphic>
      </p:graphicFrame>
      <p:sp>
        <p:nvSpPr>
          <p:cNvPr id="23" name="TextBox 6"/>
          <p:cNvSpPr txBox="1"/>
          <p:nvPr/>
        </p:nvSpPr>
        <p:spPr>
          <a:xfrm>
            <a:off x="7868142" y="3638549"/>
            <a:ext cx="963057" cy="1209551"/>
          </a:xfrm>
          <a:prstGeom prst="rect">
            <a:avLst/>
          </a:prstGeom>
          <a:noFill/>
        </p:spPr>
        <p:style>
          <a:lnRef idx="0">
            <a:scrgbClr r="0" g="0" b="0"/>
          </a:lnRef>
          <a:fillRef idx="0">
            <a:scrgbClr r="0" g="0" b="0"/>
          </a:fillRef>
          <a:effectRef idx="0">
            <a:scrgbClr r="0" g="0" b="0"/>
          </a:effectRef>
          <a:fontRef idx="minor">
            <a:schemeClr val="tx1"/>
          </a:fontRef>
        </p:style>
        <p:txBody>
          <a:bodyPr wrap="none" rtlCol="0" anchor="t">
            <a:noAutofit/>
          </a:bodyPr>
          <a:lstStyle>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r>
              <a:rPr lang="en-US" sz="1400" b="1" dirty="0">
                <a:solidFill>
                  <a:schemeClr val="accent5"/>
                </a:solidFill>
              </a:rPr>
              <a:t>n</a:t>
            </a:r>
            <a:r>
              <a:rPr lang="en-US" sz="1400" b="1" baseline="0" dirty="0" smtClean="0">
                <a:solidFill>
                  <a:schemeClr val="accent5"/>
                </a:solidFill>
                <a:effectLst/>
              </a:rPr>
              <a:t>on-OECD</a:t>
            </a:r>
            <a:endParaRPr lang="en-US" sz="1400" b="1" dirty="0">
              <a:solidFill>
                <a:schemeClr val="accent5"/>
              </a:solidFill>
            </a:endParaRPr>
          </a:p>
          <a:p>
            <a:pPr marL="0" marR="0" lvl="0" indent="0" defTabSz="914400" eaLnBrk="1" fontAlgn="auto" latinLnBrk="0" hangingPunct="1">
              <a:lnSpc>
                <a:spcPct val="100000"/>
              </a:lnSpc>
              <a:spcBef>
                <a:spcPts val="0"/>
              </a:spcBef>
              <a:spcAft>
                <a:spcPts val="0"/>
              </a:spcAft>
              <a:buClrTx/>
              <a:buSzTx/>
              <a:buFontTx/>
              <a:buNone/>
              <a:tabLst/>
              <a:defRPr/>
            </a:pPr>
            <a:endParaRPr lang="en-US" sz="1400" b="1" dirty="0" smtClean="0">
              <a:solidFill>
                <a:schemeClr val="accent3"/>
              </a:solidFill>
              <a:effectLst/>
            </a:endParaRPr>
          </a:p>
          <a:p>
            <a:pPr marL="0" marR="0" lvl="0" indent="0" defTabSz="914400" eaLnBrk="1" fontAlgn="auto" latinLnBrk="0" hangingPunct="1">
              <a:lnSpc>
                <a:spcPct val="100000"/>
              </a:lnSpc>
              <a:spcBef>
                <a:spcPts val="0"/>
              </a:spcBef>
              <a:spcAft>
                <a:spcPts val="0"/>
              </a:spcAft>
              <a:buClrTx/>
              <a:buSzTx/>
              <a:buFontTx/>
              <a:buNone/>
              <a:tabLst/>
              <a:defRPr/>
            </a:pPr>
            <a:endParaRPr lang="en-US" sz="1400" b="1" dirty="0">
              <a:solidFill>
                <a:schemeClr val="accent3"/>
              </a:solidFill>
              <a:effectLst/>
            </a:endParaRPr>
          </a:p>
          <a:p>
            <a:pPr marL="0" marR="0" lvl="0" indent="0" defTabSz="914400" eaLnBrk="1" fontAlgn="auto" latinLnBrk="0" hangingPunct="1">
              <a:lnSpc>
                <a:spcPct val="100000"/>
              </a:lnSpc>
              <a:spcBef>
                <a:spcPts val="0"/>
              </a:spcBef>
              <a:spcAft>
                <a:spcPts val="0"/>
              </a:spcAft>
              <a:buClrTx/>
              <a:buSzTx/>
              <a:buFontTx/>
              <a:buNone/>
              <a:tabLst/>
              <a:defRPr/>
            </a:pPr>
            <a:endParaRPr lang="en-US" sz="1400" b="1" baseline="0" dirty="0">
              <a:solidFill>
                <a:schemeClr val="accent1"/>
              </a:solidFill>
              <a:effectLst/>
            </a:endParaRPr>
          </a:p>
          <a:p>
            <a:pPr marL="0" marR="0" lvl="0" indent="0" defTabSz="914400" eaLnBrk="1" fontAlgn="auto" latinLnBrk="0" hangingPunct="1">
              <a:lnSpc>
                <a:spcPct val="100000"/>
              </a:lnSpc>
              <a:spcBef>
                <a:spcPts val="0"/>
              </a:spcBef>
              <a:spcAft>
                <a:spcPts val="0"/>
              </a:spcAft>
              <a:buClrTx/>
              <a:buSzTx/>
              <a:buFontTx/>
              <a:buNone/>
              <a:tabLst/>
              <a:defRPr/>
            </a:pPr>
            <a:endParaRPr lang="en-US" sz="1400" b="1" baseline="0" dirty="0">
              <a:solidFill>
                <a:schemeClr val="accent1"/>
              </a:solidFill>
              <a:effectLst/>
            </a:endParaRPr>
          </a:p>
          <a:p>
            <a:pPr marL="0" marR="0" lvl="0" indent="0" defTabSz="914400" eaLnBrk="1" fontAlgn="auto" latinLnBrk="0" hangingPunct="1">
              <a:lnSpc>
                <a:spcPct val="100000"/>
              </a:lnSpc>
              <a:spcBef>
                <a:spcPts val="0"/>
              </a:spcBef>
              <a:spcAft>
                <a:spcPts val="0"/>
              </a:spcAft>
              <a:buClrTx/>
              <a:buSzTx/>
              <a:buFontTx/>
              <a:buNone/>
              <a:tabLst/>
              <a:defRPr/>
            </a:pPr>
            <a:r>
              <a:rPr lang="en-US" sz="1400" b="1" baseline="0" dirty="0">
                <a:solidFill>
                  <a:schemeClr val="tx2"/>
                </a:solidFill>
                <a:effectLst/>
              </a:rPr>
              <a:t>OECD</a:t>
            </a:r>
            <a:endParaRPr lang="en-US" sz="1400" b="1" baseline="0" dirty="0">
              <a:solidFill>
                <a:schemeClr val="tx2"/>
              </a:solidFill>
            </a:endParaRPr>
          </a:p>
          <a:p>
            <a:endParaRPr lang="en-US" sz="900" b="1" baseline="0" dirty="0">
              <a:solidFill>
                <a:schemeClr val="accent2"/>
              </a:solidFill>
            </a:endParaRPr>
          </a:p>
          <a:p>
            <a:endParaRPr lang="en-US" sz="900" b="1" baseline="0" dirty="0">
              <a:solidFill>
                <a:schemeClr val="accent2"/>
              </a:solidFill>
            </a:endParaRPr>
          </a:p>
          <a:p>
            <a:endParaRPr lang="en-US" sz="900" b="1" baseline="0" dirty="0">
              <a:solidFill>
                <a:schemeClr val="accent2"/>
              </a:solidFill>
            </a:endParaRPr>
          </a:p>
          <a:p>
            <a:r>
              <a:rPr lang="en-US" sz="900" b="1" baseline="0" dirty="0">
                <a:solidFill>
                  <a:schemeClr val="accent1"/>
                </a:solidFill>
              </a:rPr>
              <a:t> </a:t>
            </a:r>
          </a:p>
        </p:txBody>
      </p:sp>
      <p:sp>
        <p:nvSpPr>
          <p:cNvPr id="4" name="Rectangle 3"/>
          <p:cNvSpPr/>
          <p:nvPr/>
        </p:nvSpPr>
        <p:spPr>
          <a:xfrm>
            <a:off x="231819" y="1679461"/>
            <a:ext cx="4572000" cy="523220"/>
          </a:xfrm>
          <a:prstGeom prst="rect">
            <a:avLst/>
          </a:prstGeom>
        </p:spPr>
        <p:txBody>
          <a:bodyPr>
            <a:spAutoFit/>
          </a:bodyPr>
          <a:lstStyle/>
          <a:p>
            <a:r>
              <a:rPr lang="en-US" sz="1400" b="1" dirty="0"/>
              <a:t>Industrial gross output growth</a:t>
            </a:r>
          </a:p>
          <a:p>
            <a:r>
              <a:rPr lang="en-US" sz="1400" dirty="0"/>
              <a:t>year-over-year percent </a:t>
            </a:r>
          </a:p>
        </p:txBody>
      </p:sp>
      <p:sp>
        <p:nvSpPr>
          <p:cNvPr id="5" name="Rectangle 4"/>
          <p:cNvSpPr/>
          <p:nvPr/>
        </p:nvSpPr>
        <p:spPr>
          <a:xfrm>
            <a:off x="4676775" y="1658517"/>
            <a:ext cx="4572000" cy="523220"/>
          </a:xfrm>
          <a:prstGeom prst="rect">
            <a:avLst/>
          </a:prstGeom>
        </p:spPr>
        <p:txBody>
          <a:bodyPr>
            <a:spAutoFit/>
          </a:bodyPr>
          <a:lstStyle/>
          <a:p>
            <a:r>
              <a:rPr lang="en-US" sz="1400" b="1" dirty="0"/>
              <a:t>Industrial energy consumption</a:t>
            </a:r>
            <a:endParaRPr lang="en-US" sz="1400" dirty="0"/>
          </a:p>
          <a:p>
            <a:r>
              <a:rPr lang="en-US" sz="1400" dirty="0"/>
              <a:t>quadrillion </a:t>
            </a:r>
            <a:r>
              <a:rPr lang="en-US" sz="1400" dirty="0" smtClean="0"/>
              <a:t>Btu</a:t>
            </a:r>
            <a:endParaRPr lang="en-US" sz="1400" dirty="0"/>
          </a:p>
        </p:txBody>
      </p:sp>
    </p:spTree>
    <p:extLst>
      <p:ext uri="{BB962C8B-B14F-4D97-AF65-F5344CB8AC3E}">
        <p14:creationId xmlns:p14="http://schemas.microsoft.com/office/powerpoint/2010/main" val="3290399424"/>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quarter" idx="12"/>
          </p:nvPr>
        </p:nvSpPr>
        <p:spPr/>
        <p:txBody>
          <a:bodyPr/>
          <a:lstStyle/>
          <a:p>
            <a:pPr lvl="0">
              <a:spcBef>
                <a:spcPts val="1200"/>
              </a:spcBef>
            </a:pPr>
            <a:r>
              <a:rPr lang="en-US" dirty="0"/>
              <a:t>Industrial gross output growth slows in the Reference case, but the growth in non-OECD regions continues to outpace that of OECD regions.</a:t>
            </a:r>
          </a:p>
          <a:p>
            <a:pPr lvl="0">
              <a:spcBef>
                <a:spcPts val="1200"/>
              </a:spcBef>
            </a:pPr>
            <a:r>
              <a:rPr lang="en-US" dirty="0"/>
              <a:t>Industrial consumption of delivered energy grows slowly between 2015 and 2040 at less than 0.5%/year in OECD regions, and at less than 1%/year in non-OECD regions.</a:t>
            </a:r>
          </a:p>
          <a:p>
            <a:pPr lvl="0">
              <a:spcBef>
                <a:spcPts val="1200"/>
              </a:spcBef>
            </a:pPr>
            <a:r>
              <a:rPr lang="en-US" dirty="0"/>
              <a:t>Industrial output growth outpaces energy </a:t>
            </a:r>
            <a:r>
              <a:rPr lang="en-US" dirty="0" smtClean="0"/>
              <a:t>consumption growth </a:t>
            </a:r>
            <a:r>
              <a:rPr lang="en-US" dirty="0"/>
              <a:t>because of increased industrial energy efficiency and higher growth in non-energy-intensive manufacturing output, especially in non-OECD regions. The slow-growing energy-intensive manufacturing corresponds to only slight growth in industrial sector energy consumption in the OECD.</a:t>
            </a:r>
          </a:p>
          <a:p>
            <a:pPr lvl="0">
              <a:spcBef>
                <a:spcPts val="1200"/>
              </a:spcBef>
            </a:pPr>
            <a:r>
              <a:rPr lang="en-US" dirty="0"/>
              <a:t>Non-OECD regions are responsible for a growing share of industrial energy consumption, as </a:t>
            </a:r>
            <a:r>
              <a:rPr lang="en-US" dirty="0" smtClean="0"/>
              <a:t>flat industrial </a:t>
            </a:r>
            <a:r>
              <a:rPr lang="en-US" dirty="0"/>
              <a:t>energy consumption in China is more than offset by growth in other non-OECD regions.</a:t>
            </a:r>
          </a:p>
          <a:p>
            <a:pPr lvl="0">
              <a:spcBef>
                <a:spcPts val="1200"/>
              </a:spcBef>
            </a:pPr>
            <a:r>
              <a:rPr lang="en-US" dirty="0"/>
              <a:t>The industrial share of worldwide energy consumption declines from 55% in 2015 to 52% in 2040, largely because of faster growth of the transportation sector.</a:t>
            </a:r>
          </a:p>
          <a:p>
            <a:endParaRPr lang="en-US" dirty="0"/>
          </a:p>
        </p:txBody>
      </p:sp>
      <p:sp>
        <p:nvSpPr>
          <p:cNvPr id="4" name="Title 3"/>
          <p:cNvSpPr>
            <a:spLocks noGrp="1"/>
          </p:cNvSpPr>
          <p:nvPr>
            <p:ph type="title"/>
          </p:nvPr>
        </p:nvSpPr>
        <p:spPr/>
        <p:txBody>
          <a:bodyPr/>
          <a:lstStyle/>
          <a:p>
            <a:r>
              <a:rPr lang="en-US" dirty="0"/>
              <a:t>—but still drives growth in non-OECD industrial energy consumption in the Reference case</a:t>
            </a:r>
          </a:p>
        </p:txBody>
      </p:sp>
      <p:sp>
        <p:nvSpPr>
          <p:cNvPr id="3" name="Slide Number Placeholder 2"/>
          <p:cNvSpPr>
            <a:spLocks noGrp="1"/>
          </p:cNvSpPr>
          <p:nvPr>
            <p:ph type="sldNum" sz="quarter" idx="4"/>
          </p:nvPr>
        </p:nvSpPr>
        <p:spPr>
          <a:xfrm>
            <a:off x="8648700" y="6030300"/>
            <a:ext cx="422148" cy="365125"/>
          </a:xfrm>
        </p:spPr>
        <p:txBody>
          <a:bodyPr/>
          <a:lstStyle/>
          <a:p>
            <a:fld id="{2D80C5C9-96E0-47EC-B500-37C5FE284639}" type="slidenum">
              <a:rPr lang="en-US" smtClean="0"/>
              <a:pPr/>
              <a:t>110</a:t>
            </a:fld>
            <a:endParaRPr lang="en-US" dirty="0"/>
          </a:p>
        </p:txBody>
      </p:sp>
      <p:grpSp>
        <p:nvGrpSpPr>
          <p:cNvPr id="19" name="Group 18"/>
          <p:cNvGrpSpPr/>
          <p:nvPr/>
        </p:nvGrpSpPr>
        <p:grpSpPr>
          <a:xfrm>
            <a:off x="206422" y="97597"/>
            <a:ext cx="8745554" cy="539991"/>
            <a:chOff x="206422" y="97597"/>
            <a:chExt cx="8745554" cy="539991"/>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61086" y="99552"/>
              <a:ext cx="530352" cy="530352"/>
            </a:xfrm>
            <a:prstGeom prst="rect">
              <a:avLst/>
            </a:prstGeom>
          </p:spPr>
        </p:pic>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6552" y="107236"/>
              <a:ext cx="530352" cy="530352"/>
            </a:xfrm>
            <a:prstGeom prst="rect">
              <a:avLst/>
            </a:prstGeom>
          </p:spPr>
        </p:pic>
        <p:pic>
          <p:nvPicPr>
            <p:cNvPr id="15" name="Picture 1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608220" y="99552"/>
              <a:ext cx="530352" cy="530352"/>
            </a:xfrm>
            <a:prstGeom prst="rect">
              <a:avLst/>
            </a:prstGeom>
          </p:spPr>
        </p:pic>
        <p:pic>
          <p:nvPicPr>
            <p:cNvPr id="16" name="Picture 1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17" name="Content Placeholder 2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pic>
          <p:nvPicPr>
            <p:cNvPr id="18" name="Picture 17"/>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spTree>
    <p:extLst>
      <p:ext uri="{BB962C8B-B14F-4D97-AF65-F5344CB8AC3E}">
        <p14:creationId xmlns:p14="http://schemas.microsoft.com/office/powerpoint/2010/main" val="424221976"/>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By </a:t>
            </a:r>
            <a:r>
              <a:rPr lang="en-US" dirty="0" smtClean="0"/>
              <a:t>2030, </a:t>
            </a:r>
            <a:r>
              <a:rPr lang="en-US" dirty="0"/>
              <a:t>industrial energy consumption in non-OECD Asia surpasses that of OECD Europe— </a:t>
            </a:r>
          </a:p>
        </p:txBody>
      </p:sp>
      <p:sp>
        <p:nvSpPr>
          <p:cNvPr id="3" name="Slide Number Placeholder 2"/>
          <p:cNvSpPr>
            <a:spLocks noGrp="1"/>
          </p:cNvSpPr>
          <p:nvPr>
            <p:ph type="sldNum" sz="quarter" idx="4"/>
          </p:nvPr>
        </p:nvSpPr>
        <p:spPr>
          <a:xfrm>
            <a:off x="8629650" y="6030300"/>
            <a:ext cx="441198" cy="365125"/>
          </a:xfrm>
        </p:spPr>
        <p:txBody>
          <a:bodyPr/>
          <a:lstStyle/>
          <a:p>
            <a:fld id="{2D80C5C9-96E0-47EC-B500-37C5FE284639}" type="slidenum">
              <a:rPr lang="en-US" smtClean="0"/>
              <a:pPr/>
              <a:t>111</a:t>
            </a:fld>
            <a:endParaRPr lang="en-US" dirty="0"/>
          </a:p>
        </p:txBody>
      </p:sp>
      <p:grpSp>
        <p:nvGrpSpPr>
          <p:cNvPr id="19" name="Group 18"/>
          <p:cNvGrpSpPr/>
          <p:nvPr/>
        </p:nvGrpSpPr>
        <p:grpSpPr>
          <a:xfrm>
            <a:off x="206422" y="97597"/>
            <a:ext cx="8745554" cy="539991"/>
            <a:chOff x="206422" y="97597"/>
            <a:chExt cx="8745554" cy="539991"/>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61086" y="99552"/>
              <a:ext cx="530352" cy="530352"/>
            </a:xfrm>
            <a:prstGeom prst="rect">
              <a:avLst/>
            </a:prstGeom>
          </p:spPr>
        </p:pic>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6552" y="107236"/>
              <a:ext cx="530352" cy="530352"/>
            </a:xfrm>
            <a:prstGeom prst="rect">
              <a:avLst/>
            </a:prstGeom>
          </p:spPr>
        </p:pic>
        <p:pic>
          <p:nvPicPr>
            <p:cNvPr id="15" name="Picture 1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608220" y="99552"/>
              <a:ext cx="530352" cy="530352"/>
            </a:xfrm>
            <a:prstGeom prst="rect">
              <a:avLst/>
            </a:prstGeom>
          </p:spPr>
        </p:pic>
        <p:pic>
          <p:nvPicPr>
            <p:cNvPr id="16" name="Picture 1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17" name="Content Placeholder 2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pic>
          <p:nvPicPr>
            <p:cNvPr id="18" name="Picture 17"/>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graphicFrame>
        <p:nvGraphicFramePr>
          <p:cNvPr id="20" name="Content Placeholder 19"/>
          <p:cNvGraphicFramePr>
            <a:graphicFrameLocks noGrp="1"/>
          </p:cNvGraphicFramePr>
          <p:nvPr>
            <p:ph sz="quarter" idx="12"/>
            <p:extLst>
              <p:ext uri="{D42A27DB-BD31-4B8C-83A1-F6EECF244321}">
                <p14:modId xmlns:p14="http://schemas.microsoft.com/office/powerpoint/2010/main" val="2169582598"/>
              </p:ext>
            </p:extLst>
          </p:nvPr>
        </p:nvGraphicFramePr>
        <p:xfrm>
          <a:off x="314325" y="2352674"/>
          <a:ext cx="4029075" cy="3438525"/>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1" name="Content Placeholder 20"/>
          <p:cNvGraphicFramePr>
            <a:graphicFrameLocks noGrp="1"/>
          </p:cNvGraphicFramePr>
          <p:nvPr>
            <p:ph sz="quarter" idx="13"/>
            <p:extLst>
              <p:ext uri="{D42A27DB-BD31-4B8C-83A1-F6EECF244321}">
                <p14:modId xmlns:p14="http://schemas.microsoft.com/office/powerpoint/2010/main" val="3347995112"/>
              </p:ext>
            </p:extLst>
          </p:nvPr>
        </p:nvGraphicFramePr>
        <p:xfrm>
          <a:off x="4486274" y="2200822"/>
          <a:ext cx="3736741" cy="3590377"/>
        </p:xfrm>
        <a:graphic>
          <a:graphicData uri="http://schemas.openxmlformats.org/drawingml/2006/chart">
            <c:chart xmlns:c="http://schemas.openxmlformats.org/drawingml/2006/chart" xmlns:r="http://schemas.openxmlformats.org/officeDocument/2006/relationships" r:id="rId12"/>
          </a:graphicData>
        </a:graphic>
      </p:graphicFrame>
      <p:sp>
        <p:nvSpPr>
          <p:cNvPr id="22" name="TextBox 6"/>
          <p:cNvSpPr txBox="1"/>
          <p:nvPr/>
        </p:nvSpPr>
        <p:spPr>
          <a:xfrm>
            <a:off x="7526818" y="2660289"/>
            <a:ext cx="876452" cy="2159722"/>
          </a:xfrm>
          <a:prstGeom prst="rect">
            <a:avLst/>
          </a:prstGeom>
          <a:noFill/>
        </p:spPr>
        <p:style>
          <a:lnRef idx="0">
            <a:scrgbClr r="0" g="0" b="0"/>
          </a:lnRef>
          <a:fillRef idx="0">
            <a:scrgbClr r="0" g="0" b="0"/>
          </a:fillRef>
          <a:effectRef idx="0">
            <a:scrgbClr r="0" g="0" b="0"/>
          </a:effectRef>
          <a:fontRef idx="minor">
            <a:schemeClr val="tx1"/>
          </a:fontRef>
        </p:style>
        <p:txBody>
          <a:bodyPr wrap="none" rtlCol="0" anchor="t">
            <a:noAutofit/>
          </a:bodyPr>
          <a:lstStyle>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r>
              <a:rPr lang="en-US" sz="1400" b="1" baseline="0" dirty="0">
                <a:solidFill>
                  <a:schemeClr val="accent5"/>
                </a:solidFill>
                <a:effectLst/>
              </a:rPr>
              <a:t>non-</a:t>
            </a:r>
          </a:p>
          <a:p>
            <a:pPr marL="0" marR="0" lvl="0" indent="0" defTabSz="914400" eaLnBrk="1" fontAlgn="auto" latinLnBrk="0" hangingPunct="1">
              <a:lnSpc>
                <a:spcPct val="100000"/>
              </a:lnSpc>
              <a:spcBef>
                <a:spcPts val="0"/>
              </a:spcBef>
              <a:spcAft>
                <a:spcPts val="0"/>
              </a:spcAft>
              <a:buClrTx/>
              <a:buSzTx/>
              <a:buFontTx/>
              <a:buNone/>
              <a:tabLst/>
              <a:defRPr/>
            </a:pPr>
            <a:r>
              <a:rPr lang="en-US" sz="1400" b="1" baseline="0" dirty="0">
                <a:solidFill>
                  <a:schemeClr val="accent5"/>
                </a:solidFill>
                <a:effectLst/>
              </a:rPr>
              <a:t>manufacturing</a:t>
            </a:r>
            <a:endParaRPr lang="en-US" sz="1400" b="1" dirty="0">
              <a:solidFill>
                <a:schemeClr val="accent5"/>
              </a:solidFill>
            </a:endParaRPr>
          </a:p>
          <a:p>
            <a:pPr marL="0" marR="0" lvl="0" indent="0" defTabSz="914400" eaLnBrk="1" fontAlgn="auto" latinLnBrk="0" hangingPunct="1">
              <a:lnSpc>
                <a:spcPct val="100000"/>
              </a:lnSpc>
              <a:spcBef>
                <a:spcPts val="0"/>
              </a:spcBef>
              <a:spcAft>
                <a:spcPts val="0"/>
              </a:spcAft>
              <a:buClrTx/>
              <a:buSzTx/>
              <a:buFontTx/>
              <a:buNone/>
              <a:tabLst/>
              <a:defRPr/>
            </a:pPr>
            <a:r>
              <a:rPr lang="en-US" sz="1400" b="1" dirty="0">
                <a:solidFill>
                  <a:schemeClr val="accent3"/>
                </a:solidFill>
                <a:effectLst/>
              </a:rPr>
              <a:t>non-energy</a:t>
            </a:r>
          </a:p>
          <a:p>
            <a:pPr marL="0" marR="0" lvl="0" indent="0" defTabSz="914400" eaLnBrk="1" fontAlgn="auto" latinLnBrk="0" hangingPunct="1">
              <a:lnSpc>
                <a:spcPct val="100000"/>
              </a:lnSpc>
              <a:spcBef>
                <a:spcPts val="0"/>
              </a:spcBef>
              <a:spcAft>
                <a:spcPts val="0"/>
              </a:spcAft>
              <a:buClrTx/>
              <a:buSzTx/>
              <a:buFontTx/>
              <a:buNone/>
              <a:tabLst/>
              <a:defRPr/>
            </a:pPr>
            <a:r>
              <a:rPr lang="en-US" sz="1400" b="1" dirty="0">
                <a:solidFill>
                  <a:schemeClr val="accent3"/>
                </a:solidFill>
                <a:effectLst/>
              </a:rPr>
              <a:t>intensive </a:t>
            </a:r>
          </a:p>
          <a:p>
            <a:pPr marL="0" marR="0" lvl="0" indent="0" defTabSz="914400" eaLnBrk="1" fontAlgn="auto" latinLnBrk="0" hangingPunct="1">
              <a:lnSpc>
                <a:spcPct val="100000"/>
              </a:lnSpc>
              <a:spcBef>
                <a:spcPts val="0"/>
              </a:spcBef>
              <a:spcAft>
                <a:spcPts val="0"/>
              </a:spcAft>
              <a:buClrTx/>
              <a:buSzTx/>
              <a:buFontTx/>
              <a:buNone/>
              <a:tabLst/>
              <a:defRPr/>
            </a:pPr>
            <a:r>
              <a:rPr lang="en-US" sz="1400" b="1" dirty="0">
                <a:solidFill>
                  <a:schemeClr val="accent3"/>
                </a:solidFill>
                <a:effectLst/>
              </a:rPr>
              <a:t>manufacturing</a:t>
            </a:r>
            <a:endParaRPr lang="en-US" sz="1400" b="1" baseline="0" dirty="0">
              <a:solidFill>
                <a:schemeClr val="accent3"/>
              </a:solidFill>
            </a:endParaRPr>
          </a:p>
          <a:p>
            <a:pPr marL="0" marR="0" lvl="0" indent="0" defTabSz="914400" eaLnBrk="1" fontAlgn="auto" latinLnBrk="0" hangingPunct="1">
              <a:lnSpc>
                <a:spcPct val="100000"/>
              </a:lnSpc>
              <a:spcBef>
                <a:spcPts val="0"/>
              </a:spcBef>
              <a:spcAft>
                <a:spcPts val="0"/>
              </a:spcAft>
              <a:buClrTx/>
              <a:buSzTx/>
              <a:buFontTx/>
              <a:buNone/>
              <a:tabLst/>
              <a:defRPr/>
            </a:pPr>
            <a:endParaRPr lang="en-US" sz="1400" b="1" baseline="0" dirty="0">
              <a:solidFill>
                <a:schemeClr val="accent1"/>
              </a:solidFill>
              <a:effectLst/>
            </a:endParaRPr>
          </a:p>
          <a:p>
            <a:pPr marL="0" marR="0" lvl="0" indent="0" defTabSz="914400" eaLnBrk="1" fontAlgn="auto" latinLnBrk="0" hangingPunct="1">
              <a:lnSpc>
                <a:spcPct val="100000"/>
              </a:lnSpc>
              <a:spcBef>
                <a:spcPts val="0"/>
              </a:spcBef>
              <a:spcAft>
                <a:spcPts val="0"/>
              </a:spcAft>
              <a:buClrTx/>
              <a:buSzTx/>
              <a:buFontTx/>
              <a:buNone/>
              <a:tabLst/>
              <a:defRPr/>
            </a:pPr>
            <a:endParaRPr lang="en-US" sz="1400" b="1" baseline="0" dirty="0">
              <a:solidFill>
                <a:schemeClr val="accent1"/>
              </a:solidFill>
              <a:effectLst/>
            </a:endParaRPr>
          </a:p>
          <a:p>
            <a:pPr marL="0" marR="0" lvl="0" indent="0" defTabSz="914400" eaLnBrk="1" fontAlgn="auto" latinLnBrk="0" hangingPunct="1">
              <a:lnSpc>
                <a:spcPct val="100000"/>
              </a:lnSpc>
              <a:spcBef>
                <a:spcPts val="0"/>
              </a:spcBef>
              <a:spcAft>
                <a:spcPts val="0"/>
              </a:spcAft>
              <a:buClrTx/>
              <a:buSzTx/>
              <a:buFontTx/>
              <a:buNone/>
              <a:tabLst/>
              <a:defRPr/>
            </a:pPr>
            <a:r>
              <a:rPr lang="en-US" sz="1400" b="1" baseline="0" dirty="0">
                <a:solidFill>
                  <a:schemeClr val="tx2"/>
                </a:solidFill>
                <a:effectLst/>
              </a:rPr>
              <a:t>energy</a:t>
            </a:r>
          </a:p>
          <a:p>
            <a:pPr marL="0" marR="0" lvl="0" indent="0" defTabSz="914400" eaLnBrk="1" fontAlgn="auto" latinLnBrk="0" hangingPunct="1">
              <a:lnSpc>
                <a:spcPct val="100000"/>
              </a:lnSpc>
              <a:spcBef>
                <a:spcPts val="0"/>
              </a:spcBef>
              <a:spcAft>
                <a:spcPts val="0"/>
              </a:spcAft>
              <a:buClrTx/>
              <a:buSzTx/>
              <a:buFontTx/>
              <a:buNone/>
              <a:tabLst/>
              <a:defRPr/>
            </a:pPr>
            <a:r>
              <a:rPr lang="en-US" sz="1400" b="1" baseline="0" dirty="0">
                <a:solidFill>
                  <a:schemeClr val="tx2"/>
                </a:solidFill>
                <a:effectLst/>
              </a:rPr>
              <a:t>intensive </a:t>
            </a:r>
          </a:p>
          <a:p>
            <a:pPr marL="0" marR="0" lvl="0" indent="0" defTabSz="914400" eaLnBrk="1" fontAlgn="auto" latinLnBrk="0" hangingPunct="1">
              <a:lnSpc>
                <a:spcPct val="100000"/>
              </a:lnSpc>
              <a:spcBef>
                <a:spcPts val="0"/>
              </a:spcBef>
              <a:spcAft>
                <a:spcPts val="0"/>
              </a:spcAft>
              <a:buClrTx/>
              <a:buSzTx/>
              <a:buFontTx/>
              <a:buNone/>
              <a:tabLst/>
              <a:defRPr/>
            </a:pPr>
            <a:r>
              <a:rPr lang="en-US" sz="1400" b="1" baseline="0" dirty="0">
                <a:solidFill>
                  <a:schemeClr val="tx2"/>
                </a:solidFill>
                <a:effectLst/>
              </a:rPr>
              <a:t>manufacturing</a:t>
            </a:r>
            <a:endParaRPr lang="en-US" sz="1400" b="1" baseline="0" dirty="0">
              <a:solidFill>
                <a:schemeClr val="tx2"/>
              </a:solidFill>
            </a:endParaRPr>
          </a:p>
          <a:p>
            <a:endParaRPr lang="en-US" sz="1400" b="1" baseline="0" dirty="0">
              <a:solidFill>
                <a:schemeClr val="accent2"/>
              </a:solidFill>
            </a:endParaRPr>
          </a:p>
          <a:p>
            <a:endParaRPr lang="en-US" sz="900" b="1" baseline="0" dirty="0">
              <a:solidFill>
                <a:schemeClr val="accent2"/>
              </a:solidFill>
            </a:endParaRPr>
          </a:p>
          <a:p>
            <a:endParaRPr lang="en-US" sz="900" b="1" baseline="0" dirty="0">
              <a:solidFill>
                <a:schemeClr val="accent2"/>
              </a:solidFill>
            </a:endParaRPr>
          </a:p>
          <a:p>
            <a:r>
              <a:rPr lang="en-US" sz="900" b="1" baseline="0" dirty="0">
                <a:solidFill>
                  <a:schemeClr val="accent1"/>
                </a:solidFill>
              </a:rPr>
              <a:t> </a:t>
            </a:r>
          </a:p>
        </p:txBody>
      </p:sp>
      <p:sp>
        <p:nvSpPr>
          <p:cNvPr id="4" name="Rectangle 3"/>
          <p:cNvSpPr/>
          <p:nvPr/>
        </p:nvSpPr>
        <p:spPr>
          <a:xfrm>
            <a:off x="231819" y="1677603"/>
            <a:ext cx="4572000" cy="523220"/>
          </a:xfrm>
          <a:prstGeom prst="rect">
            <a:avLst/>
          </a:prstGeom>
        </p:spPr>
        <p:txBody>
          <a:bodyPr>
            <a:spAutoFit/>
          </a:bodyPr>
          <a:lstStyle/>
          <a:p>
            <a:r>
              <a:rPr lang="en-US" sz="1400" b="1" dirty="0"/>
              <a:t>Energy consumption by industry</a:t>
            </a:r>
          </a:p>
          <a:p>
            <a:r>
              <a:rPr lang="en-US" sz="1400" dirty="0"/>
              <a:t>quadrillion </a:t>
            </a:r>
            <a:r>
              <a:rPr lang="en-US" sz="1400" dirty="0" smtClean="0"/>
              <a:t>Btu</a:t>
            </a:r>
            <a:endParaRPr lang="en-US" sz="1400" dirty="0"/>
          </a:p>
        </p:txBody>
      </p:sp>
      <p:cxnSp>
        <p:nvCxnSpPr>
          <p:cNvPr id="23" name="Straight Connector 22"/>
          <p:cNvCxnSpPr/>
          <p:nvPr/>
        </p:nvCxnSpPr>
        <p:spPr bwMode="auto">
          <a:xfrm flipV="1">
            <a:off x="1255411" y="2913049"/>
            <a:ext cx="0" cy="2397862"/>
          </a:xfrm>
          <a:prstGeom prst="line">
            <a:avLst/>
          </a:prstGeom>
          <a:solidFill>
            <a:schemeClr val="accent1"/>
          </a:solidFill>
          <a:ln w="12700" cap="flat" cmpd="sng" algn="ctr">
            <a:solidFill>
              <a:schemeClr val="bg1">
                <a:lumMod val="65000"/>
              </a:schemeClr>
            </a:solidFill>
            <a:prstDash val="lgDash"/>
            <a:round/>
            <a:headEnd type="none" w="med" len="med"/>
            <a:tailEnd type="none" w="med" len="med"/>
          </a:ln>
          <a:effectLst/>
        </p:spPr>
      </p:cxnSp>
      <p:sp>
        <p:nvSpPr>
          <p:cNvPr id="24" name="TextBox 2"/>
          <p:cNvSpPr txBox="1"/>
          <p:nvPr/>
        </p:nvSpPr>
        <p:spPr bwMode="auto">
          <a:xfrm>
            <a:off x="1056573" y="2660289"/>
            <a:ext cx="530580" cy="202315"/>
          </a:xfrm>
          <a:prstGeom prst="rect">
            <a:avLst/>
          </a:prstGeom>
          <a:noFill/>
          <a:ln w="9525">
            <a:noFill/>
            <a:miter lim="800000"/>
            <a:headEnd/>
            <a:tailEnd/>
          </a:ln>
        </p:spPr>
        <p:txBody>
          <a:bodyPr wrap="none" lIns="0" tIns="0" rIns="0" rtlCol="0">
            <a:prstTxWarp prst="textNoShape">
              <a:avLst/>
            </a:prstTxWarp>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eaLnBrk="0" hangingPunct="0"/>
            <a:r>
              <a:rPr lang="en-US" sz="1400" b="1" i="0" dirty="0" smtClean="0">
                <a:solidFill>
                  <a:srgbClr val="333333"/>
                </a:solidFill>
                <a:latin typeface="+mn-lt"/>
                <a:ea typeface="Times New Roman" charset="0"/>
                <a:cs typeface="Times New Roman" charset="0"/>
              </a:rPr>
              <a:t>2015</a:t>
            </a:r>
          </a:p>
        </p:txBody>
      </p:sp>
    </p:spTree>
    <p:extLst>
      <p:ext uri="{BB962C8B-B14F-4D97-AF65-F5344CB8AC3E}">
        <p14:creationId xmlns:p14="http://schemas.microsoft.com/office/powerpoint/2010/main" val="64212173"/>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quarter" idx="12"/>
          </p:nvPr>
        </p:nvSpPr>
        <p:spPr/>
        <p:txBody>
          <a:bodyPr/>
          <a:lstStyle/>
          <a:p>
            <a:r>
              <a:rPr lang="en-US" dirty="0" smtClean="0"/>
              <a:t>OECD </a:t>
            </a:r>
            <a:r>
              <a:rPr lang="en-US" dirty="0"/>
              <a:t>Europe and non-OECD Asia outside of China and India (other non-OECD Asia) have contrasting government policies and economic development in the industrial sector. In both regions, as the economies transition toward services, the industrial sector shrinks slightly relative to the overall economy.</a:t>
            </a:r>
          </a:p>
          <a:p>
            <a:r>
              <a:rPr lang="en-US" dirty="0" smtClean="0"/>
              <a:t>In </a:t>
            </a:r>
            <a:r>
              <a:rPr lang="en-US" dirty="0"/>
              <a:t>OECD Europe, industrial energy consumption declines slightly, as the economy continues an ongoing transition away from energy-intensive manufacturing as energy efficiency increases. </a:t>
            </a:r>
          </a:p>
          <a:p>
            <a:r>
              <a:rPr lang="en-US" dirty="0" smtClean="0"/>
              <a:t>Other </a:t>
            </a:r>
            <a:r>
              <a:rPr lang="en-US" dirty="0"/>
              <a:t>non-OECD Asia has a much higher non-manufacturing share than OECD Europe; within non-manufacturing, the agriculture gross output share declines, while the gross output in the construction industry grows nearly 5%/year to accommodate increasing urbanization.</a:t>
            </a:r>
          </a:p>
          <a:p>
            <a:r>
              <a:rPr lang="en-US" dirty="0" smtClean="0"/>
              <a:t>In </a:t>
            </a:r>
            <a:r>
              <a:rPr lang="en-US" dirty="0"/>
              <a:t>the rapidly industrializing countries of the other non-OECD Asia region, energy consumption grows by </a:t>
            </a:r>
            <a:r>
              <a:rPr lang="en-US" dirty="0" smtClean="0"/>
              <a:t>an average of 2</a:t>
            </a:r>
            <a:r>
              <a:rPr lang="en-US" dirty="0"/>
              <a:t>% </a:t>
            </a:r>
            <a:r>
              <a:rPr lang="en-US" dirty="0" smtClean="0"/>
              <a:t>annually </a:t>
            </a:r>
            <a:r>
              <a:rPr lang="en-US" dirty="0"/>
              <a:t>across </a:t>
            </a:r>
            <a:r>
              <a:rPr lang="en-US" dirty="0" smtClean="0"/>
              <a:t>all three </a:t>
            </a:r>
            <a:r>
              <a:rPr lang="en-US" dirty="0"/>
              <a:t>industry types. </a:t>
            </a:r>
          </a:p>
        </p:txBody>
      </p:sp>
      <p:sp>
        <p:nvSpPr>
          <p:cNvPr id="4" name="Title 3"/>
          <p:cNvSpPr>
            <a:spLocks noGrp="1"/>
          </p:cNvSpPr>
          <p:nvPr>
            <p:ph type="title"/>
          </p:nvPr>
        </p:nvSpPr>
        <p:spPr/>
        <p:txBody>
          <a:bodyPr/>
          <a:lstStyle/>
          <a:p>
            <a:r>
              <a:rPr lang="en-US" dirty="0"/>
              <a:t>—led by growth in </a:t>
            </a:r>
            <a:r>
              <a:rPr lang="en-US" dirty="0" smtClean="0"/>
              <a:t>energy-intensive </a:t>
            </a:r>
            <a:r>
              <a:rPr lang="en-US" dirty="0"/>
              <a:t>manufacturing </a:t>
            </a:r>
          </a:p>
        </p:txBody>
      </p:sp>
      <p:sp>
        <p:nvSpPr>
          <p:cNvPr id="3" name="Slide Number Placeholder 2"/>
          <p:cNvSpPr>
            <a:spLocks noGrp="1"/>
          </p:cNvSpPr>
          <p:nvPr>
            <p:ph type="sldNum" sz="quarter" idx="4"/>
          </p:nvPr>
        </p:nvSpPr>
        <p:spPr>
          <a:xfrm>
            <a:off x="8648700" y="6030300"/>
            <a:ext cx="422148" cy="365125"/>
          </a:xfrm>
        </p:spPr>
        <p:txBody>
          <a:bodyPr/>
          <a:lstStyle/>
          <a:p>
            <a:fld id="{2D80C5C9-96E0-47EC-B500-37C5FE284639}" type="slidenum">
              <a:rPr lang="en-US" smtClean="0"/>
              <a:pPr/>
              <a:t>112</a:t>
            </a:fld>
            <a:endParaRPr lang="en-US" dirty="0"/>
          </a:p>
        </p:txBody>
      </p:sp>
      <p:grpSp>
        <p:nvGrpSpPr>
          <p:cNvPr id="19" name="Group 18"/>
          <p:cNvGrpSpPr/>
          <p:nvPr/>
        </p:nvGrpSpPr>
        <p:grpSpPr>
          <a:xfrm>
            <a:off x="206422" y="97597"/>
            <a:ext cx="8745554" cy="539991"/>
            <a:chOff x="206422" y="97597"/>
            <a:chExt cx="8745554" cy="539991"/>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61086" y="99552"/>
              <a:ext cx="530352" cy="530352"/>
            </a:xfrm>
            <a:prstGeom prst="rect">
              <a:avLst/>
            </a:prstGeom>
          </p:spPr>
        </p:pic>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6552" y="107236"/>
              <a:ext cx="530352" cy="530352"/>
            </a:xfrm>
            <a:prstGeom prst="rect">
              <a:avLst/>
            </a:prstGeom>
          </p:spPr>
        </p:pic>
        <p:pic>
          <p:nvPicPr>
            <p:cNvPr id="15" name="Picture 1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608220" y="99552"/>
              <a:ext cx="530352" cy="530352"/>
            </a:xfrm>
            <a:prstGeom prst="rect">
              <a:avLst/>
            </a:prstGeom>
          </p:spPr>
        </p:pic>
        <p:pic>
          <p:nvPicPr>
            <p:cNvPr id="16" name="Picture 1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17" name="Content Placeholder 2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pic>
          <p:nvPicPr>
            <p:cNvPr id="18" name="Picture 17"/>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spTree>
    <p:extLst>
      <p:ext uri="{BB962C8B-B14F-4D97-AF65-F5344CB8AC3E}">
        <p14:creationId xmlns:p14="http://schemas.microsoft.com/office/powerpoint/2010/main" val="2281242125"/>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 non-OECD regions, industrial coal consumption declines </a:t>
            </a:r>
            <a:r>
              <a:rPr lang="en-US" dirty="0" smtClean="0"/>
              <a:t>slightly and </a:t>
            </a:r>
            <a:r>
              <a:rPr lang="en-US" dirty="0"/>
              <a:t>natural gas consumption increases— </a:t>
            </a:r>
          </a:p>
        </p:txBody>
      </p:sp>
      <p:sp>
        <p:nvSpPr>
          <p:cNvPr id="3" name="Slide Number Placeholder 2"/>
          <p:cNvSpPr>
            <a:spLocks noGrp="1"/>
          </p:cNvSpPr>
          <p:nvPr>
            <p:ph type="sldNum" sz="quarter" idx="4"/>
          </p:nvPr>
        </p:nvSpPr>
        <p:spPr>
          <a:xfrm>
            <a:off x="8648700" y="6030300"/>
            <a:ext cx="422148" cy="365125"/>
          </a:xfrm>
        </p:spPr>
        <p:txBody>
          <a:bodyPr/>
          <a:lstStyle/>
          <a:p>
            <a:fld id="{2D80C5C9-96E0-47EC-B500-37C5FE284639}" type="slidenum">
              <a:rPr lang="en-US" smtClean="0"/>
              <a:pPr/>
              <a:t>113</a:t>
            </a:fld>
            <a:endParaRPr lang="en-US" dirty="0"/>
          </a:p>
        </p:txBody>
      </p:sp>
      <p:grpSp>
        <p:nvGrpSpPr>
          <p:cNvPr id="19" name="Group 18"/>
          <p:cNvGrpSpPr/>
          <p:nvPr/>
        </p:nvGrpSpPr>
        <p:grpSpPr>
          <a:xfrm>
            <a:off x="206422" y="97597"/>
            <a:ext cx="8745554" cy="539991"/>
            <a:chOff x="206422" y="97597"/>
            <a:chExt cx="8745554" cy="539991"/>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61086" y="99552"/>
              <a:ext cx="530352" cy="530352"/>
            </a:xfrm>
            <a:prstGeom prst="rect">
              <a:avLst/>
            </a:prstGeom>
          </p:spPr>
        </p:pic>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6552" y="107236"/>
              <a:ext cx="530352" cy="530352"/>
            </a:xfrm>
            <a:prstGeom prst="rect">
              <a:avLst/>
            </a:prstGeom>
          </p:spPr>
        </p:pic>
        <p:pic>
          <p:nvPicPr>
            <p:cNvPr id="15" name="Picture 1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608220" y="99552"/>
              <a:ext cx="530352" cy="530352"/>
            </a:xfrm>
            <a:prstGeom prst="rect">
              <a:avLst/>
            </a:prstGeom>
          </p:spPr>
        </p:pic>
        <p:pic>
          <p:nvPicPr>
            <p:cNvPr id="16" name="Picture 1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17" name="Content Placeholder 2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pic>
          <p:nvPicPr>
            <p:cNvPr id="18" name="Picture 17"/>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graphicFrame>
        <p:nvGraphicFramePr>
          <p:cNvPr id="20" name="Content Placeholder 19"/>
          <p:cNvGraphicFramePr>
            <a:graphicFrameLocks noGrp="1"/>
          </p:cNvGraphicFramePr>
          <p:nvPr>
            <p:ph sz="quarter" idx="12"/>
            <p:extLst>
              <p:ext uri="{D42A27DB-BD31-4B8C-83A1-F6EECF244321}">
                <p14:modId xmlns:p14="http://schemas.microsoft.com/office/powerpoint/2010/main" val="2169988056"/>
              </p:ext>
            </p:extLst>
          </p:nvPr>
        </p:nvGraphicFramePr>
        <p:xfrm>
          <a:off x="342900" y="2212320"/>
          <a:ext cx="3762376" cy="3578879"/>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1" name="Content Placeholder 20"/>
          <p:cNvGraphicFramePr>
            <a:graphicFrameLocks noGrp="1"/>
          </p:cNvGraphicFramePr>
          <p:nvPr>
            <p:ph sz="quarter" idx="13"/>
            <p:extLst>
              <p:ext uri="{D42A27DB-BD31-4B8C-83A1-F6EECF244321}">
                <p14:modId xmlns:p14="http://schemas.microsoft.com/office/powerpoint/2010/main" val="762620386"/>
              </p:ext>
            </p:extLst>
          </p:nvPr>
        </p:nvGraphicFramePr>
        <p:xfrm>
          <a:off x="4314826" y="2154840"/>
          <a:ext cx="3855098" cy="3636359"/>
        </p:xfrm>
        <a:graphic>
          <a:graphicData uri="http://schemas.openxmlformats.org/drawingml/2006/chart">
            <c:chart xmlns:c="http://schemas.openxmlformats.org/drawingml/2006/chart" xmlns:r="http://schemas.openxmlformats.org/officeDocument/2006/relationships" r:id="rId12"/>
          </a:graphicData>
        </a:graphic>
      </p:graphicFrame>
      <p:sp>
        <p:nvSpPr>
          <p:cNvPr id="22" name="TextBox 8"/>
          <p:cNvSpPr txBox="1"/>
          <p:nvPr/>
        </p:nvSpPr>
        <p:spPr>
          <a:xfrm>
            <a:off x="7810500" y="2782558"/>
            <a:ext cx="876602" cy="2438401"/>
          </a:xfrm>
          <a:prstGeom prst="rect">
            <a:avLst/>
          </a:prstGeom>
          <a:noFill/>
        </p:spPr>
        <p:style>
          <a:lnRef idx="0">
            <a:scrgbClr r="0" g="0" b="0"/>
          </a:lnRef>
          <a:fillRef idx="0">
            <a:scrgbClr r="0" g="0" b="0"/>
          </a:fillRef>
          <a:effectRef idx="0">
            <a:scrgbClr r="0" g="0" b="0"/>
          </a:effectRef>
          <a:fontRef idx="minor">
            <a:schemeClr val="tx1"/>
          </a:fontRef>
        </p:style>
        <p:txBody>
          <a:bodyPr wrap="none" rtlCol="0" anchor="t">
            <a:noAutofit/>
          </a:bodyPr>
          <a:lstStyle>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r>
              <a:rPr lang="en-US" sz="1400" b="1" baseline="0" dirty="0" smtClean="0">
                <a:solidFill>
                  <a:schemeClr val="accent3"/>
                </a:solidFill>
                <a:effectLst/>
              </a:rPr>
              <a:t>renewables</a:t>
            </a:r>
            <a:endParaRPr lang="en-US" sz="1400" b="1" dirty="0">
              <a:solidFill>
                <a:schemeClr val="accent4"/>
              </a:solidFill>
            </a:endParaRPr>
          </a:p>
          <a:p>
            <a:r>
              <a:rPr lang="en-US" sz="1400" b="1" dirty="0">
                <a:solidFill>
                  <a:schemeClr val="accent4"/>
                </a:solidFill>
              </a:rPr>
              <a:t>electricity</a:t>
            </a:r>
            <a:endParaRPr lang="en-US" sz="1400" b="1" baseline="0" dirty="0">
              <a:solidFill>
                <a:schemeClr val="accent4"/>
              </a:solidFill>
            </a:endParaRPr>
          </a:p>
          <a:p>
            <a:endParaRPr lang="en-US" sz="1400" b="1" baseline="0" dirty="0">
              <a:solidFill>
                <a:schemeClr val="accent3"/>
              </a:solidFill>
            </a:endParaRPr>
          </a:p>
          <a:p>
            <a:pPr marL="0" marR="0" lvl="0" indent="0" defTabSz="914400" eaLnBrk="1" fontAlgn="auto" latinLnBrk="0" hangingPunct="1">
              <a:lnSpc>
                <a:spcPct val="100000"/>
              </a:lnSpc>
              <a:spcBef>
                <a:spcPts val="0"/>
              </a:spcBef>
              <a:spcAft>
                <a:spcPts val="0"/>
              </a:spcAft>
              <a:buClrTx/>
              <a:buSzTx/>
              <a:buFontTx/>
              <a:buNone/>
              <a:tabLst/>
              <a:defRPr/>
            </a:pPr>
            <a:r>
              <a:rPr lang="en-US" sz="1400" b="1" dirty="0">
                <a:solidFill>
                  <a:schemeClr val="tx1"/>
                </a:solidFill>
                <a:effectLst/>
              </a:rPr>
              <a:t>coal</a:t>
            </a:r>
            <a:endParaRPr lang="en-US" sz="1400" b="1" dirty="0">
              <a:effectLst/>
            </a:endParaRPr>
          </a:p>
          <a:p>
            <a:endParaRPr lang="en-US" sz="1400" b="1" baseline="0" dirty="0">
              <a:solidFill>
                <a:schemeClr val="accent3"/>
              </a:solidFill>
            </a:endParaRPr>
          </a:p>
          <a:p>
            <a:pPr marL="0" marR="0" lvl="0" indent="0" defTabSz="914400" eaLnBrk="1" fontAlgn="auto" latinLnBrk="0" hangingPunct="1">
              <a:lnSpc>
                <a:spcPct val="100000"/>
              </a:lnSpc>
              <a:spcBef>
                <a:spcPts val="0"/>
              </a:spcBef>
              <a:spcAft>
                <a:spcPts val="0"/>
              </a:spcAft>
              <a:buClrTx/>
              <a:buSzTx/>
              <a:buFontTx/>
              <a:buNone/>
              <a:tabLst/>
              <a:defRPr/>
            </a:pPr>
            <a:endParaRPr lang="en-US" sz="1400" b="1" dirty="0">
              <a:solidFill>
                <a:schemeClr val="accent1"/>
              </a:solidFill>
            </a:endParaRPr>
          </a:p>
          <a:p>
            <a:pPr marL="0" marR="0" lvl="0" indent="0" defTabSz="914400" eaLnBrk="1" fontAlgn="auto" latinLnBrk="0" hangingPunct="1">
              <a:lnSpc>
                <a:spcPct val="100000"/>
              </a:lnSpc>
              <a:spcBef>
                <a:spcPts val="0"/>
              </a:spcBef>
              <a:spcAft>
                <a:spcPts val="0"/>
              </a:spcAft>
              <a:buClrTx/>
              <a:buSzTx/>
              <a:buFontTx/>
              <a:buNone/>
              <a:tabLst/>
              <a:defRPr/>
            </a:pPr>
            <a:r>
              <a:rPr lang="en-US" sz="1400" b="1" baseline="0" dirty="0" smtClean="0">
                <a:solidFill>
                  <a:schemeClr val="accent1"/>
                </a:solidFill>
                <a:effectLst/>
              </a:rPr>
              <a:t>natural </a:t>
            </a:r>
            <a:r>
              <a:rPr lang="en-US" sz="1400" b="1" baseline="0" dirty="0">
                <a:solidFill>
                  <a:schemeClr val="accent1"/>
                </a:solidFill>
                <a:effectLst/>
              </a:rPr>
              <a:t>gas</a:t>
            </a:r>
            <a:endParaRPr lang="en-US" sz="1400" b="1" dirty="0">
              <a:solidFill>
                <a:schemeClr val="accent1"/>
              </a:solidFill>
              <a:effectLst/>
            </a:endParaRPr>
          </a:p>
          <a:p>
            <a:endParaRPr lang="en-US" sz="1400" b="1" baseline="0" dirty="0">
              <a:solidFill>
                <a:schemeClr val="accent2"/>
              </a:solidFill>
            </a:endParaRPr>
          </a:p>
          <a:p>
            <a:endParaRPr lang="en-US" sz="1400" b="1" baseline="0" dirty="0">
              <a:solidFill>
                <a:schemeClr val="accent2"/>
              </a:solidFill>
            </a:endParaRPr>
          </a:p>
          <a:p>
            <a:r>
              <a:rPr lang="en-US" sz="1400" b="1" baseline="0" dirty="0">
                <a:solidFill>
                  <a:schemeClr val="accent2"/>
                </a:solidFill>
              </a:rPr>
              <a:t>liquids</a:t>
            </a:r>
          </a:p>
          <a:p>
            <a:r>
              <a:rPr lang="en-US" sz="1400" b="1" baseline="0" dirty="0">
                <a:solidFill>
                  <a:schemeClr val="accent1"/>
                </a:solidFill>
              </a:rPr>
              <a:t> </a:t>
            </a:r>
          </a:p>
        </p:txBody>
      </p:sp>
      <p:sp>
        <p:nvSpPr>
          <p:cNvPr id="4" name="Rectangle 3"/>
          <p:cNvSpPr/>
          <p:nvPr/>
        </p:nvSpPr>
        <p:spPr>
          <a:xfrm>
            <a:off x="231818" y="1631620"/>
            <a:ext cx="4546603" cy="523220"/>
          </a:xfrm>
          <a:prstGeom prst="rect">
            <a:avLst/>
          </a:prstGeom>
        </p:spPr>
        <p:txBody>
          <a:bodyPr wrap="square">
            <a:spAutoFit/>
          </a:bodyPr>
          <a:lstStyle/>
          <a:p>
            <a:r>
              <a:rPr lang="en-US" sz="1400" b="1" dirty="0"/>
              <a:t>Industrial energy consumption by fuel</a:t>
            </a:r>
          </a:p>
          <a:p>
            <a:r>
              <a:rPr lang="en-US" sz="1400" dirty="0"/>
              <a:t>quadrillion B</a:t>
            </a:r>
            <a:r>
              <a:rPr lang="en-US" sz="1400" dirty="0" smtClean="0"/>
              <a:t>tu</a:t>
            </a:r>
            <a:endParaRPr lang="en-US" sz="1400" dirty="0"/>
          </a:p>
        </p:txBody>
      </p:sp>
    </p:spTree>
    <p:extLst>
      <p:ext uri="{BB962C8B-B14F-4D97-AF65-F5344CB8AC3E}">
        <p14:creationId xmlns:p14="http://schemas.microsoft.com/office/powerpoint/2010/main" val="4159703129"/>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quarter" idx="12"/>
          </p:nvPr>
        </p:nvSpPr>
        <p:spPr/>
        <p:txBody>
          <a:bodyPr/>
          <a:lstStyle/>
          <a:p>
            <a:pPr lvl="0"/>
            <a:r>
              <a:rPr lang="en-US" dirty="0"/>
              <a:t>In non-OECD regions, even as total industrial energy consumption grows, industrial coal consumption </a:t>
            </a:r>
            <a:r>
              <a:rPr lang="en-US" dirty="0" smtClean="0"/>
              <a:t>declines slightly.  </a:t>
            </a:r>
            <a:r>
              <a:rPr lang="en-US" dirty="0"/>
              <a:t>Non-OECD regions continue to consume seven times as much coal as OECD regions throughout the projection. </a:t>
            </a:r>
          </a:p>
          <a:p>
            <a:pPr lvl="0"/>
            <a:r>
              <a:rPr lang="en-US" dirty="0"/>
              <a:t>For industrial equipment that operates on coal, fuel switching opportunities are rare, and the amount of new equipment, such as boilers, that can use other fuels is small relative to the installed base.  </a:t>
            </a:r>
          </a:p>
          <a:p>
            <a:pPr lvl="0"/>
            <a:r>
              <a:rPr lang="en-US" dirty="0"/>
              <a:t>The non-OECD share of natural gas increases from 19% to 23% between 2015 and 2040 as natural gas continues to be a relatively cost-effective industrial fuel.</a:t>
            </a:r>
          </a:p>
          <a:p>
            <a:endParaRPr lang="en-US" dirty="0"/>
          </a:p>
        </p:txBody>
      </p:sp>
      <p:sp>
        <p:nvSpPr>
          <p:cNvPr id="4" name="Title 3"/>
          <p:cNvSpPr>
            <a:spLocks noGrp="1"/>
          </p:cNvSpPr>
          <p:nvPr>
            <p:ph type="title"/>
          </p:nvPr>
        </p:nvSpPr>
        <p:spPr/>
        <p:txBody>
          <a:bodyPr/>
          <a:lstStyle/>
          <a:p>
            <a:r>
              <a:rPr lang="en-US" dirty="0"/>
              <a:t>—but within the OECD, fuel shares remain steady</a:t>
            </a:r>
          </a:p>
        </p:txBody>
      </p:sp>
      <p:sp>
        <p:nvSpPr>
          <p:cNvPr id="3" name="Slide Number Placeholder 2"/>
          <p:cNvSpPr>
            <a:spLocks noGrp="1"/>
          </p:cNvSpPr>
          <p:nvPr>
            <p:ph type="sldNum" sz="quarter" idx="4"/>
          </p:nvPr>
        </p:nvSpPr>
        <p:spPr>
          <a:xfrm>
            <a:off x="8601075" y="6030300"/>
            <a:ext cx="469773" cy="365125"/>
          </a:xfrm>
        </p:spPr>
        <p:txBody>
          <a:bodyPr/>
          <a:lstStyle/>
          <a:p>
            <a:fld id="{2D80C5C9-96E0-47EC-B500-37C5FE284639}" type="slidenum">
              <a:rPr lang="en-US" smtClean="0"/>
              <a:pPr/>
              <a:t>114</a:t>
            </a:fld>
            <a:endParaRPr lang="en-US" dirty="0"/>
          </a:p>
        </p:txBody>
      </p:sp>
      <p:grpSp>
        <p:nvGrpSpPr>
          <p:cNvPr id="19" name="Group 18"/>
          <p:cNvGrpSpPr/>
          <p:nvPr/>
        </p:nvGrpSpPr>
        <p:grpSpPr>
          <a:xfrm>
            <a:off x="206422" y="97597"/>
            <a:ext cx="8745554" cy="539991"/>
            <a:chOff x="206422" y="97597"/>
            <a:chExt cx="8745554" cy="539991"/>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61086" y="99552"/>
              <a:ext cx="530352" cy="530352"/>
            </a:xfrm>
            <a:prstGeom prst="rect">
              <a:avLst/>
            </a:prstGeom>
          </p:spPr>
        </p:pic>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6552" y="107236"/>
              <a:ext cx="530352" cy="530352"/>
            </a:xfrm>
            <a:prstGeom prst="rect">
              <a:avLst/>
            </a:prstGeom>
          </p:spPr>
        </p:pic>
        <p:pic>
          <p:nvPicPr>
            <p:cNvPr id="15" name="Picture 1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608220" y="99552"/>
              <a:ext cx="530352" cy="530352"/>
            </a:xfrm>
            <a:prstGeom prst="rect">
              <a:avLst/>
            </a:prstGeom>
          </p:spPr>
        </p:pic>
        <p:pic>
          <p:nvPicPr>
            <p:cNvPr id="16" name="Picture 1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17" name="Content Placeholder 2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pic>
          <p:nvPicPr>
            <p:cNvPr id="18" name="Picture 17"/>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spTree>
    <p:extLst>
      <p:ext uri="{BB962C8B-B14F-4D97-AF65-F5344CB8AC3E}">
        <p14:creationId xmlns:p14="http://schemas.microsoft.com/office/powerpoint/2010/main" val="3867308646"/>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Industrial coal consumption declines in China but rises in India—</a:t>
            </a:r>
          </a:p>
        </p:txBody>
      </p:sp>
      <p:sp>
        <p:nvSpPr>
          <p:cNvPr id="3" name="Slide Number Placeholder 2"/>
          <p:cNvSpPr>
            <a:spLocks noGrp="1"/>
          </p:cNvSpPr>
          <p:nvPr>
            <p:ph type="sldNum" sz="quarter" idx="4"/>
          </p:nvPr>
        </p:nvSpPr>
        <p:spPr>
          <a:xfrm>
            <a:off x="8639175" y="6030300"/>
            <a:ext cx="431673" cy="365125"/>
          </a:xfrm>
        </p:spPr>
        <p:txBody>
          <a:bodyPr/>
          <a:lstStyle/>
          <a:p>
            <a:fld id="{2D80C5C9-96E0-47EC-B500-37C5FE284639}" type="slidenum">
              <a:rPr lang="en-US" smtClean="0"/>
              <a:pPr/>
              <a:t>115</a:t>
            </a:fld>
            <a:endParaRPr lang="en-US" dirty="0"/>
          </a:p>
        </p:txBody>
      </p:sp>
      <p:grpSp>
        <p:nvGrpSpPr>
          <p:cNvPr id="19" name="Group 18"/>
          <p:cNvGrpSpPr/>
          <p:nvPr/>
        </p:nvGrpSpPr>
        <p:grpSpPr>
          <a:xfrm>
            <a:off x="206422" y="97597"/>
            <a:ext cx="8745554" cy="539991"/>
            <a:chOff x="206422" y="97597"/>
            <a:chExt cx="8745554" cy="539991"/>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61086" y="99552"/>
              <a:ext cx="530352" cy="530352"/>
            </a:xfrm>
            <a:prstGeom prst="rect">
              <a:avLst/>
            </a:prstGeom>
          </p:spPr>
        </p:pic>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6552" y="107236"/>
              <a:ext cx="530352" cy="530352"/>
            </a:xfrm>
            <a:prstGeom prst="rect">
              <a:avLst/>
            </a:prstGeom>
          </p:spPr>
        </p:pic>
        <p:pic>
          <p:nvPicPr>
            <p:cNvPr id="15" name="Picture 1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608220" y="99552"/>
              <a:ext cx="530352" cy="530352"/>
            </a:xfrm>
            <a:prstGeom prst="rect">
              <a:avLst/>
            </a:prstGeom>
          </p:spPr>
        </p:pic>
        <p:pic>
          <p:nvPicPr>
            <p:cNvPr id="16" name="Picture 1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17" name="Content Placeholder 2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pic>
          <p:nvPicPr>
            <p:cNvPr id="18" name="Picture 17"/>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graphicFrame>
        <p:nvGraphicFramePr>
          <p:cNvPr id="20" name="Content Placeholder 19"/>
          <p:cNvGraphicFramePr>
            <a:graphicFrameLocks noGrp="1"/>
          </p:cNvGraphicFramePr>
          <p:nvPr>
            <p:ph sz="quarter" idx="12"/>
            <p:extLst>
              <p:ext uri="{D42A27DB-BD31-4B8C-83A1-F6EECF244321}">
                <p14:modId xmlns:p14="http://schemas.microsoft.com/office/powerpoint/2010/main" val="3161639156"/>
              </p:ext>
            </p:extLst>
          </p:nvPr>
        </p:nvGraphicFramePr>
        <p:xfrm>
          <a:off x="342900" y="2247900"/>
          <a:ext cx="4000500" cy="3543300"/>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1" name="Content Placeholder 20"/>
          <p:cNvGraphicFramePr>
            <a:graphicFrameLocks noGrp="1"/>
          </p:cNvGraphicFramePr>
          <p:nvPr>
            <p:ph sz="quarter" idx="13"/>
            <p:extLst>
              <p:ext uri="{D42A27DB-BD31-4B8C-83A1-F6EECF244321}">
                <p14:modId xmlns:p14="http://schemas.microsoft.com/office/powerpoint/2010/main" val="1033683335"/>
              </p:ext>
            </p:extLst>
          </p:nvPr>
        </p:nvGraphicFramePr>
        <p:xfrm>
          <a:off x="4591050" y="2154840"/>
          <a:ext cx="4348163" cy="3636360"/>
        </p:xfrm>
        <a:graphic>
          <a:graphicData uri="http://schemas.openxmlformats.org/drawingml/2006/chart">
            <c:chart xmlns:c="http://schemas.openxmlformats.org/drawingml/2006/chart" xmlns:r="http://schemas.openxmlformats.org/officeDocument/2006/relationships" r:id="rId12"/>
          </a:graphicData>
        </a:graphic>
      </p:graphicFrame>
      <p:sp>
        <p:nvSpPr>
          <p:cNvPr id="4" name="Rectangle 3"/>
          <p:cNvSpPr/>
          <p:nvPr/>
        </p:nvSpPr>
        <p:spPr>
          <a:xfrm>
            <a:off x="231819" y="1631620"/>
            <a:ext cx="4572000" cy="523220"/>
          </a:xfrm>
          <a:prstGeom prst="rect">
            <a:avLst/>
          </a:prstGeom>
        </p:spPr>
        <p:txBody>
          <a:bodyPr>
            <a:spAutoFit/>
          </a:bodyPr>
          <a:lstStyle/>
          <a:p>
            <a:r>
              <a:rPr lang="en-US" sz="1400" b="1" dirty="0"/>
              <a:t>Industrial energy consumption by fuel</a:t>
            </a:r>
          </a:p>
          <a:p>
            <a:r>
              <a:rPr lang="en-US" sz="1400" dirty="0"/>
              <a:t>quadrillion B</a:t>
            </a:r>
            <a:r>
              <a:rPr lang="en-US" sz="1400" dirty="0" smtClean="0"/>
              <a:t>tu</a:t>
            </a:r>
            <a:endParaRPr lang="en-US" sz="1400" dirty="0"/>
          </a:p>
        </p:txBody>
      </p:sp>
    </p:spTree>
    <p:extLst>
      <p:ext uri="{BB962C8B-B14F-4D97-AF65-F5344CB8AC3E}">
        <p14:creationId xmlns:p14="http://schemas.microsoft.com/office/powerpoint/2010/main" val="1843171712"/>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quarter" idx="12"/>
          </p:nvPr>
        </p:nvSpPr>
        <p:spPr/>
        <p:txBody>
          <a:bodyPr/>
          <a:lstStyle/>
          <a:p>
            <a:pPr lvl="0"/>
            <a:r>
              <a:rPr lang="en-US" dirty="0"/>
              <a:t>In the Reference case, </a:t>
            </a:r>
            <a:r>
              <a:rPr lang="en-US" dirty="0" smtClean="0"/>
              <a:t>growth in output </a:t>
            </a:r>
            <a:r>
              <a:rPr lang="en-US" dirty="0"/>
              <a:t>of iron and steel — produced by energy-intensive industries </a:t>
            </a:r>
            <a:r>
              <a:rPr lang="en-US" dirty="0" smtClean="0"/>
              <a:t>—slows in </a:t>
            </a:r>
            <a:r>
              <a:rPr lang="en-US" dirty="0"/>
              <a:t>China between 2015 and 2040. The less energy-intensive metal-based durables industries are the fastest growing and increasingly important contributors to the economy.</a:t>
            </a:r>
          </a:p>
          <a:p>
            <a:pPr lvl="0"/>
            <a:r>
              <a:rPr lang="en-US" dirty="0"/>
              <a:t>Chinese coal consumption in the industrial sector declines 1%/year, and natural gas consumption increases nearly 4%/year because of </a:t>
            </a:r>
            <a:r>
              <a:rPr lang="en-US" dirty="0" smtClean="0"/>
              <a:t>slowing growth in steel </a:t>
            </a:r>
            <a:r>
              <a:rPr lang="en-US" dirty="0"/>
              <a:t>output.  Natural gas is also substituted for coal in industries such as cement and food. </a:t>
            </a:r>
          </a:p>
          <a:p>
            <a:pPr lvl="0"/>
            <a:r>
              <a:rPr lang="en-US" dirty="0"/>
              <a:t>Indian coal consumption increases nearly 3%/year—a growth rate that is slightly higher than the growth rates for other fuels because of iron and steel industry growth. The iron and steel industry is coal intensive for two reasons: almost half of steel in India is produced in blast furnaces and direct-reduced iron, usually gas-fired in other countries, is largely coal-fired in India.</a:t>
            </a:r>
          </a:p>
          <a:p>
            <a:endParaRPr lang="en-US" dirty="0"/>
          </a:p>
        </p:txBody>
      </p:sp>
      <p:sp>
        <p:nvSpPr>
          <p:cNvPr id="4" name="Title 3"/>
          <p:cNvSpPr>
            <a:spLocks noGrp="1"/>
          </p:cNvSpPr>
          <p:nvPr>
            <p:ph type="title"/>
          </p:nvPr>
        </p:nvSpPr>
        <p:spPr/>
        <p:txBody>
          <a:bodyPr/>
          <a:lstStyle/>
          <a:p>
            <a:r>
              <a:rPr lang="en-US" dirty="0"/>
              <a:t>—as iron and steel production </a:t>
            </a:r>
            <a:r>
              <a:rPr lang="en-US" dirty="0" smtClean="0"/>
              <a:t>increases </a:t>
            </a:r>
            <a:r>
              <a:rPr lang="en-US" dirty="0"/>
              <a:t>in India</a:t>
            </a:r>
          </a:p>
        </p:txBody>
      </p:sp>
      <p:sp>
        <p:nvSpPr>
          <p:cNvPr id="3" name="Slide Number Placeholder 2"/>
          <p:cNvSpPr>
            <a:spLocks noGrp="1"/>
          </p:cNvSpPr>
          <p:nvPr>
            <p:ph type="sldNum" sz="quarter" idx="4"/>
          </p:nvPr>
        </p:nvSpPr>
        <p:spPr>
          <a:xfrm>
            <a:off x="8648700" y="6030300"/>
            <a:ext cx="422148" cy="365125"/>
          </a:xfrm>
        </p:spPr>
        <p:txBody>
          <a:bodyPr/>
          <a:lstStyle/>
          <a:p>
            <a:fld id="{2D80C5C9-96E0-47EC-B500-37C5FE284639}" type="slidenum">
              <a:rPr lang="en-US" smtClean="0"/>
              <a:pPr/>
              <a:t>116</a:t>
            </a:fld>
            <a:endParaRPr lang="en-US" dirty="0"/>
          </a:p>
        </p:txBody>
      </p:sp>
      <p:grpSp>
        <p:nvGrpSpPr>
          <p:cNvPr id="19" name="Group 18"/>
          <p:cNvGrpSpPr/>
          <p:nvPr/>
        </p:nvGrpSpPr>
        <p:grpSpPr>
          <a:xfrm>
            <a:off x="206422" y="97597"/>
            <a:ext cx="8745554" cy="539991"/>
            <a:chOff x="206422" y="97597"/>
            <a:chExt cx="8745554" cy="539991"/>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61086" y="99552"/>
              <a:ext cx="530352" cy="530352"/>
            </a:xfrm>
            <a:prstGeom prst="rect">
              <a:avLst/>
            </a:prstGeom>
          </p:spPr>
        </p:pic>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6552" y="107236"/>
              <a:ext cx="530352" cy="530352"/>
            </a:xfrm>
            <a:prstGeom prst="rect">
              <a:avLst/>
            </a:prstGeom>
          </p:spPr>
        </p:pic>
        <p:pic>
          <p:nvPicPr>
            <p:cNvPr id="15" name="Picture 1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608220" y="99552"/>
              <a:ext cx="530352" cy="530352"/>
            </a:xfrm>
            <a:prstGeom prst="rect">
              <a:avLst/>
            </a:prstGeom>
          </p:spPr>
        </p:pic>
        <p:pic>
          <p:nvPicPr>
            <p:cNvPr id="16" name="Picture 1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17" name="Content Placeholder 2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pic>
          <p:nvPicPr>
            <p:cNvPr id="18" name="Picture 17"/>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spTree>
    <p:extLst>
      <p:ext uri="{BB962C8B-B14F-4D97-AF65-F5344CB8AC3E}">
        <p14:creationId xmlns:p14="http://schemas.microsoft.com/office/powerpoint/2010/main" val="1600900468"/>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Transportation</a:t>
            </a:r>
            <a:endParaRPr lang="en-US" dirty="0"/>
          </a:p>
        </p:txBody>
      </p:sp>
      <p:sp>
        <p:nvSpPr>
          <p:cNvPr id="11" name="Text Placeholder 10"/>
          <p:cNvSpPr>
            <a:spLocks noGrp="1"/>
          </p:cNvSpPr>
          <p:nvPr>
            <p:ph type="body" sz="quarter" idx="13"/>
          </p:nvPr>
        </p:nvSpPr>
        <p:spPr/>
        <p:txBody>
          <a:bodyPr/>
          <a:lstStyle/>
          <a:p>
            <a:endParaRPr lang="en-US" dirty="0"/>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4406" y="1398271"/>
            <a:ext cx="1709928" cy="1709928"/>
          </a:xfrm>
          <a:prstGeom prst="rect">
            <a:avLst/>
          </a:prstGeom>
        </p:spPr>
      </p:pic>
    </p:spTree>
    <p:extLst>
      <p:ext uri="{BB962C8B-B14F-4D97-AF65-F5344CB8AC3E}">
        <p14:creationId xmlns:p14="http://schemas.microsoft.com/office/powerpoint/2010/main" val="2970844671"/>
      </p:ext>
    </p:extLst>
  </p:cSld>
  <p:clrMapOvr>
    <a:masterClrMapping/>
  </p:clrMapOvr>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Text Placeholder 2"/>
          <p:cNvSpPr>
            <a:spLocks noGrp="1"/>
          </p:cNvSpPr>
          <p:nvPr>
            <p:ph type="body" sz="quarter" idx="13"/>
          </p:nvPr>
        </p:nvSpPr>
        <p:spPr/>
        <p:txBody>
          <a:bodyPr/>
          <a:lstStyle/>
          <a:p>
            <a:endParaRPr lang="en-US"/>
          </a:p>
        </p:txBody>
      </p:sp>
    </p:spTree>
    <p:extLst>
      <p:ext uri="{BB962C8B-B14F-4D97-AF65-F5344CB8AC3E}">
        <p14:creationId xmlns:p14="http://schemas.microsoft.com/office/powerpoint/2010/main" val="457020053"/>
      </p:ext>
    </p:extLst>
  </p:cSld>
  <p:clrMapOvr>
    <a:masterClrMapping/>
  </p:clrMapOvr>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quarter" idx="13"/>
          </p:nvPr>
        </p:nvSpPr>
        <p:spPr/>
        <p:txBody>
          <a:bodyPr/>
          <a:lstStyle/>
          <a:p>
            <a:pPr>
              <a:defRPr sz="1400" b="0" i="0" u="none" strike="noStrike" kern="1200" spc="0" baseline="0">
                <a:solidFill>
                  <a:srgbClr val="000000"/>
                </a:solidFill>
                <a:latin typeface="Arial" panose="020B0604020202020204" pitchFamily="34" charset="0"/>
                <a:ea typeface="+mn-ea"/>
                <a:cs typeface="Arial" panose="020B0604020202020204" pitchFamily="34" charset="0"/>
              </a:defRPr>
            </a:pPr>
            <a:r>
              <a:rPr lang="en-US" b="1" dirty="0">
                <a:latin typeface="Arial" panose="020B0604020202020204" pitchFamily="34" charset="0"/>
                <a:cs typeface="Arial" panose="020B0604020202020204" pitchFamily="34" charset="0"/>
              </a:rPr>
              <a:t>World transportation energy consumption</a:t>
            </a:r>
          </a:p>
          <a:p>
            <a:pPr>
              <a:defRPr sz="1400" b="0" i="0" u="none" strike="noStrike" kern="1200" spc="0" baseline="0">
                <a:solidFill>
                  <a:srgbClr val="000000"/>
                </a:solidFill>
                <a:latin typeface="Arial" panose="020B0604020202020204" pitchFamily="34" charset="0"/>
                <a:ea typeface="+mn-ea"/>
                <a:cs typeface="Arial" panose="020B0604020202020204" pitchFamily="34" charset="0"/>
              </a:defRPr>
            </a:pPr>
            <a:r>
              <a:rPr lang="en-US" dirty="0">
                <a:latin typeface="Arial" panose="020B0604020202020204" pitchFamily="34" charset="0"/>
                <a:cs typeface="Arial" panose="020B0604020202020204" pitchFamily="34" charset="0"/>
              </a:rPr>
              <a:t>quadrillion </a:t>
            </a:r>
            <a:r>
              <a:rPr lang="en-US" dirty="0" smtClean="0">
                <a:latin typeface="Arial" panose="020B0604020202020204" pitchFamily="34" charset="0"/>
                <a:cs typeface="Arial" panose="020B0604020202020204" pitchFamily="34" charset="0"/>
              </a:rPr>
              <a:t>Btu</a:t>
            </a:r>
            <a:endParaRPr lang="en-US" dirty="0">
              <a:latin typeface="Arial" panose="020B0604020202020204" pitchFamily="34" charset="0"/>
              <a:cs typeface="Arial" panose="020B0604020202020204" pitchFamily="34" charset="0"/>
            </a:endParaRPr>
          </a:p>
        </p:txBody>
      </p:sp>
      <p:graphicFrame>
        <p:nvGraphicFramePr>
          <p:cNvPr id="21" name="Content Placeholder 20"/>
          <p:cNvGraphicFramePr>
            <a:graphicFrameLocks noGrp="1"/>
          </p:cNvGraphicFramePr>
          <p:nvPr>
            <p:ph type="chart" sz="quarter" idx="12"/>
            <p:extLst>
              <p:ext uri="{D42A27DB-BD31-4B8C-83A1-F6EECF244321}">
                <p14:modId xmlns:p14="http://schemas.microsoft.com/office/powerpoint/2010/main" val="865710971"/>
              </p:ext>
            </p:extLst>
          </p:nvPr>
        </p:nvGraphicFramePr>
        <p:xfrm>
          <a:off x="231775" y="2286000"/>
          <a:ext cx="8683625" cy="3438525"/>
        </p:xfrm>
        <a:graphic>
          <a:graphicData uri="http://schemas.openxmlformats.org/drawingml/2006/chart">
            <c:chart xmlns:c="http://schemas.openxmlformats.org/drawingml/2006/chart" xmlns:r="http://schemas.openxmlformats.org/officeDocument/2006/relationships" r:id="rId2"/>
          </a:graphicData>
        </a:graphic>
      </p:graphicFrame>
      <p:sp>
        <p:nvSpPr>
          <p:cNvPr id="2" name="Title 1"/>
          <p:cNvSpPr>
            <a:spLocks noGrp="1"/>
          </p:cNvSpPr>
          <p:nvPr>
            <p:ph type="title"/>
          </p:nvPr>
        </p:nvSpPr>
        <p:spPr/>
        <p:txBody>
          <a:bodyPr/>
          <a:lstStyle/>
          <a:p>
            <a:r>
              <a:rPr lang="en-US" dirty="0"/>
              <a:t>In the Reference case, the share of transportation fuel from alternative energy sources increases through 2040— </a:t>
            </a:r>
          </a:p>
        </p:txBody>
      </p:sp>
      <p:sp>
        <p:nvSpPr>
          <p:cNvPr id="3" name="Slide Number Placeholder 2"/>
          <p:cNvSpPr>
            <a:spLocks noGrp="1"/>
          </p:cNvSpPr>
          <p:nvPr>
            <p:ph type="sldNum" sz="quarter" idx="4"/>
          </p:nvPr>
        </p:nvSpPr>
        <p:spPr>
          <a:xfrm>
            <a:off x="8639175" y="6030300"/>
            <a:ext cx="431673" cy="365125"/>
          </a:xfrm>
        </p:spPr>
        <p:txBody>
          <a:bodyPr/>
          <a:lstStyle/>
          <a:p>
            <a:fld id="{2D80C5C9-96E0-47EC-B500-37C5FE284639}" type="slidenum">
              <a:rPr lang="en-US" smtClean="0"/>
              <a:pPr/>
              <a:t>119</a:t>
            </a:fld>
            <a:endParaRPr lang="en-US" dirty="0"/>
          </a:p>
        </p:txBody>
      </p:sp>
      <p:grpSp>
        <p:nvGrpSpPr>
          <p:cNvPr id="19" name="Group 18"/>
          <p:cNvGrpSpPr/>
          <p:nvPr/>
        </p:nvGrpSpPr>
        <p:grpSpPr>
          <a:xfrm>
            <a:off x="206422" y="97597"/>
            <a:ext cx="8745554" cy="539991"/>
            <a:chOff x="206422" y="97597"/>
            <a:chExt cx="8745554" cy="539991"/>
          </a:xfrm>
        </p:grpSpPr>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10" name="Picture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11" name="Picture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12" name="Picture 1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53402" y="107236"/>
              <a:ext cx="530352" cy="530352"/>
            </a:xfrm>
            <a:prstGeom prst="rect">
              <a:avLst/>
            </a:prstGeom>
          </p:spPr>
        </p:pic>
        <p:pic>
          <p:nvPicPr>
            <p:cNvPr id="13" name="Picture 1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766552" y="107236"/>
              <a:ext cx="530352" cy="530352"/>
            </a:xfrm>
            <a:prstGeom prst="rect">
              <a:avLst/>
            </a:prstGeom>
          </p:spPr>
        </p:pic>
        <p:pic>
          <p:nvPicPr>
            <p:cNvPr id="14" name="Picture 1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16" name="Picture 1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17" name="Content Placeholder 28"/>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pic>
          <p:nvPicPr>
            <p:cNvPr id="18" name="Picture 17"/>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spTree>
    <p:extLst>
      <p:ext uri="{BB962C8B-B14F-4D97-AF65-F5344CB8AC3E}">
        <p14:creationId xmlns:p14="http://schemas.microsoft.com/office/powerpoint/2010/main" val="2596459509"/>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 Placeholder 19"/>
          <p:cNvSpPr>
            <a:spLocks noGrp="1"/>
          </p:cNvSpPr>
          <p:nvPr>
            <p:ph type="body" sz="quarter" idx="12"/>
          </p:nvPr>
        </p:nvSpPr>
        <p:spPr/>
        <p:txBody>
          <a:bodyPr/>
          <a:lstStyle/>
          <a:p>
            <a:pPr lvl="0"/>
            <a:r>
              <a:rPr lang="en-US" dirty="0"/>
              <a:t>The worldwide transportation sector accounts for 55% of total end-use sector liquid fuels consumption in 2040, about the same as its share in 2015.</a:t>
            </a:r>
          </a:p>
          <a:p>
            <a:pPr lvl="0"/>
            <a:r>
              <a:rPr lang="en-US" dirty="0"/>
              <a:t>The use of refined petroleum and other liquid fuels in the transportation sector continues to increase through 2040, but their share decreases from 95% to approximately 88% as the use of alternative fuels slowly </a:t>
            </a:r>
            <a:r>
              <a:rPr lang="en-US" dirty="0" smtClean="0"/>
              <a:t>increases.  Motor </a:t>
            </a:r>
            <a:r>
              <a:rPr lang="en-US" dirty="0"/>
              <a:t>gasoline, including biofuel additives, remains the primary fuel for transportation, accounting for 36% of the world’s transportation-related energy use in 2040.</a:t>
            </a:r>
          </a:p>
          <a:p>
            <a:pPr lvl="0"/>
            <a:r>
              <a:rPr lang="en-US" dirty="0"/>
              <a:t>A continuing global rise in air travel demand leads to a near doubling of jet fuel consumption </a:t>
            </a:r>
            <a:r>
              <a:rPr lang="en-US" dirty="0" smtClean="0"/>
              <a:t>between 2015 and 2040</a:t>
            </a:r>
            <a:r>
              <a:rPr lang="en-US" dirty="0"/>
              <a:t>.</a:t>
            </a:r>
          </a:p>
          <a:p>
            <a:pPr lvl="0"/>
            <a:r>
              <a:rPr lang="en-US" dirty="0"/>
              <a:t>Natural gas and electricity, while starting from much lower levels of use than liquid fuels in the transportation sector, are the fastest-growing forms of transportation energy use, with consumption of each approximately tripling between 2015 and </a:t>
            </a:r>
            <a:r>
              <a:rPr lang="en-US" dirty="0" smtClean="0"/>
              <a:t>2040.  Natural </a:t>
            </a:r>
            <a:r>
              <a:rPr lang="en-US" dirty="0"/>
              <a:t>gas consumption for passenger and freight transportation increases nearly 500% from 2015 to 2040, up nearly 8 quadrillion Btu.</a:t>
            </a:r>
          </a:p>
          <a:p>
            <a:endParaRPr lang="en-US" dirty="0"/>
          </a:p>
        </p:txBody>
      </p:sp>
      <p:sp>
        <p:nvSpPr>
          <p:cNvPr id="15" name="Title 14"/>
          <p:cNvSpPr>
            <a:spLocks noGrp="1"/>
          </p:cNvSpPr>
          <p:nvPr>
            <p:ph type="title"/>
          </p:nvPr>
        </p:nvSpPr>
        <p:spPr/>
        <p:txBody>
          <a:bodyPr/>
          <a:lstStyle/>
          <a:p>
            <a:r>
              <a:rPr lang="en-US" dirty="0"/>
              <a:t>—but refined petroleum and other liquids remain dominant</a:t>
            </a:r>
          </a:p>
        </p:txBody>
      </p:sp>
      <p:sp>
        <p:nvSpPr>
          <p:cNvPr id="3" name="Slide Number Placeholder 2"/>
          <p:cNvSpPr>
            <a:spLocks noGrp="1"/>
          </p:cNvSpPr>
          <p:nvPr>
            <p:ph type="sldNum" sz="quarter" idx="4"/>
          </p:nvPr>
        </p:nvSpPr>
        <p:spPr>
          <a:xfrm>
            <a:off x="8648700" y="6030300"/>
            <a:ext cx="422148" cy="365125"/>
          </a:xfrm>
        </p:spPr>
        <p:txBody>
          <a:bodyPr/>
          <a:lstStyle/>
          <a:p>
            <a:fld id="{2D80C5C9-96E0-47EC-B500-37C5FE284639}" type="slidenum">
              <a:rPr lang="en-US" smtClean="0"/>
              <a:pPr/>
              <a:t>120</a:t>
            </a:fld>
            <a:endParaRPr lang="en-US" dirty="0"/>
          </a:p>
        </p:txBody>
      </p:sp>
      <p:grpSp>
        <p:nvGrpSpPr>
          <p:cNvPr id="19" name="Group 18"/>
          <p:cNvGrpSpPr/>
          <p:nvPr/>
        </p:nvGrpSpPr>
        <p:grpSpPr>
          <a:xfrm>
            <a:off x="206422" y="97597"/>
            <a:ext cx="8745554" cy="539991"/>
            <a:chOff x="206422" y="97597"/>
            <a:chExt cx="8745554" cy="539991"/>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3402" y="107236"/>
              <a:ext cx="530352" cy="530352"/>
            </a:xfrm>
            <a:prstGeom prst="rect">
              <a:avLst/>
            </a:prstGeom>
          </p:spPr>
        </p:pic>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6552" y="107236"/>
              <a:ext cx="530352" cy="530352"/>
            </a:xfrm>
            <a:prstGeom prst="rect">
              <a:avLst/>
            </a:prstGeom>
          </p:spPr>
        </p:pic>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16" name="Picture 1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17" name="Content Placeholder 2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pic>
          <p:nvPicPr>
            <p:cNvPr id="18" name="Picture 17"/>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spTree>
    <p:extLst>
      <p:ext uri="{BB962C8B-B14F-4D97-AF65-F5344CB8AC3E}">
        <p14:creationId xmlns:p14="http://schemas.microsoft.com/office/powerpoint/2010/main" val="1451271653"/>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 name="Content Placeholder 14"/>
          <p:cNvGraphicFramePr>
            <a:graphicFrameLocks noGrp="1"/>
          </p:cNvGraphicFramePr>
          <p:nvPr>
            <p:ph type="chart" sz="quarter" idx="12"/>
            <p:extLst>
              <p:ext uri="{D42A27DB-BD31-4B8C-83A1-F6EECF244321}">
                <p14:modId xmlns:p14="http://schemas.microsoft.com/office/powerpoint/2010/main" val="2125765011"/>
              </p:ext>
            </p:extLst>
          </p:nvPr>
        </p:nvGraphicFramePr>
        <p:xfrm>
          <a:off x="231775" y="2286000"/>
          <a:ext cx="8683625" cy="3457575"/>
        </p:xfrm>
        <a:graphic>
          <a:graphicData uri="http://schemas.openxmlformats.org/drawingml/2006/chart">
            <c:chart xmlns:c="http://schemas.openxmlformats.org/drawingml/2006/chart" xmlns:r="http://schemas.openxmlformats.org/officeDocument/2006/relationships" r:id="rId2"/>
          </a:graphicData>
        </a:graphic>
      </p:graphicFrame>
      <p:sp>
        <p:nvSpPr>
          <p:cNvPr id="2" name="Title 1"/>
          <p:cNvSpPr>
            <a:spLocks noGrp="1"/>
          </p:cNvSpPr>
          <p:nvPr>
            <p:ph type="title"/>
          </p:nvPr>
        </p:nvSpPr>
        <p:spPr/>
        <p:txBody>
          <a:bodyPr/>
          <a:lstStyle/>
          <a:p>
            <a:r>
              <a:rPr lang="en-US" dirty="0"/>
              <a:t>Transportation energy consumption continues to grow in non-OECD countries— </a:t>
            </a:r>
          </a:p>
        </p:txBody>
      </p:sp>
      <p:sp>
        <p:nvSpPr>
          <p:cNvPr id="3" name="Slide Number Placeholder 2"/>
          <p:cNvSpPr>
            <a:spLocks noGrp="1"/>
          </p:cNvSpPr>
          <p:nvPr>
            <p:ph type="sldNum" sz="quarter" idx="4"/>
          </p:nvPr>
        </p:nvSpPr>
        <p:spPr>
          <a:xfrm>
            <a:off x="8648700" y="6030300"/>
            <a:ext cx="422148" cy="365125"/>
          </a:xfrm>
        </p:spPr>
        <p:txBody>
          <a:bodyPr/>
          <a:lstStyle/>
          <a:p>
            <a:fld id="{2D80C5C9-96E0-47EC-B500-37C5FE284639}" type="slidenum">
              <a:rPr lang="en-US" smtClean="0"/>
              <a:pPr/>
              <a:t>121</a:t>
            </a:fld>
            <a:endParaRPr lang="en-US" dirty="0"/>
          </a:p>
        </p:txBody>
      </p:sp>
      <p:grpSp>
        <p:nvGrpSpPr>
          <p:cNvPr id="19" name="Group 18"/>
          <p:cNvGrpSpPr/>
          <p:nvPr/>
        </p:nvGrpSpPr>
        <p:grpSpPr>
          <a:xfrm>
            <a:off x="206422" y="97597"/>
            <a:ext cx="8745554" cy="539991"/>
            <a:chOff x="206422" y="97597"/>
            <a:chExt cx="8745554" cy="539991"/>
          </a:xfrm>
        </p:grpSpPr>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10" name="Picture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11" name="Picture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12" name="Picture 1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53402" y="107236"/>
              <a:ext cx="530352" cy="530352"/>
            </a:xfrm>
            <a:prstGeom prst="rect">
              <a:avLst/>
            </a:prstGeom>
          </p:spPr>
        </p:pic>
        <p:pic>
          <p:nvPicPr>
            <p:cNvPr id="13" name="Picture 1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766552" y="107236"/>
              <a:ext cx="530352" cy="530352"/>
            </a:xfrm>
            <a:prstGeom prst="rect">
              <a:avLst/>
            </a:prstGeom>
          </p:spPr>
        </p:pic>
        <p:pic>
          <p:nvPicPr>
            <p:cNvPr id="14" name="Picture 1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16" name="Picture 1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17" name="Content Placeholder 28"/>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pic>
          <p:nvPicPr>
            <p:cNvPr id="18" name="Picture 17"/>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sp>
        <p:nvSpPr>
          <p:cNvPr id="4" name="Text Placeholder 3"/>
          <p:cNvSpPr>
            <a:spLocks noGrp="1"/>
          </p:cNvSpPr>
          <p:nvPr>
            <p:ph type="body" sz="quarter" idx="13"/>
          </p:nvPr>
        </p:nvSpPr>
        <p:spPr/>
        <p:txBody>
          <a:bodyPr/>
          <a:lstStyle/>
          <a:p>
            <a:r>
              <a:rPr lang="en-US" b="1" dirty="0" smtClean="0"/>
              <a:t>Transportation energy consumption</a:t>
            </a:r>
            <a:endParaRPr lang="en-US" b="1" dirty="0"/>
          </a:p>
          <a:p>
            <a:r>
              <a:rPr lang="en-US" dirty="0"/>
              <a:t>q</a:t>
            </a:r>
            <a:r>
              <a:rPr lang="en-US" dirty="0" smtClean="0"/>
              <a:t>uadrillion Btu</a:t>
            </a:r>
            <a:endParaRPr lang="en-US" dirty="0"/>
          </a:p>
        </p:txBody>
      </p:sp>
    </p:spTree>
    <p:extLst>
      <p:ext uri="{BB962C8B-B14F-4D97-AF65-F5344CB8AC3E}">
        <p14:creationId xmlns:p14="http://schemas.microsoft.com/office/powerpoint/2010/main" val="903286620"/>
      </p:ext>
    </p:extLst>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 Placeholder 19"/>
          <p:cNvSpPr>
            <a:spLocks noGrp="1"/>
          </p:cNvSpPr>
          <p:nvPr>
            <p:ph type="body" sz="quarter" idx="12"/>
          </p:nvPr>
        </p:nvSpPr>
        <p:spPr/>
        <p:txBody>
          <a:bodyPr/>
          <a:lstStyle/>
          <a:p>
            <a:pPr lvl="0"/>
            <a:r>
              <a:rPr lang="en-US" dirty="0"/>
              <a:t>In non-OECD countries, transportation energy demand increases 64% between 2015 and 2040.  A few of these countries, such as China and India, have particularly large populations, and their energy consumption is projected to grow much more rapidly than in many OECD countries, resulting in large increases in both personal travel and freight demand.</a:t>
            </a:r>
          </a:p>
          <a:p>
            <a:pPr lvl="0"/>
            <a:r>
              <a:rPr lang="en-US" dirty="0"/>
              <a:t>In OECD countries, improvements in vehicle fuel efficiency outpace projected increases in vehicle-miles traveled, and, as a result, transportation energy use for the region as a whole is projected to decline by 2% between 2015 and 2040.</a:t>
            </a:r>
          </a:p>
          <a:p>
            <a:pPr lvl="0"/>
            <a:r>
              <a:rPr lang="en-US" dirty="0"/>
              <a:t>In the early-2020s, transportation energy consumption in non-OECD countries is projected to exceed that in OECD countries, and by 2040, their residents will consume almost 60% of the world’s transportation related energy use.</a:t>
            </a:r>
          </a:p>
          <a:p>
            <a:endParaRPr lang="en-US" dirty="0"/>
          </a:p>
        </p:txBody>
      </p:sp>
      <p:sp>
        <p:nvSpPr>
          <p:cNvPr id="15" name="Title 14"/>
          <p:cNvSpPr>
            <a:spLocks noGrp="1"/>
          </p:cNvSpPr>
          <p:nvPr>
            <p:ph type="title"/>
          </p:nvPr>
        </p:nvSpPr>
        <p:spPr/>
        <p:txBody>
          <a:bodyPr/>
          <a:lstStyle/>
          <a:p>
            <a:r>
              <a:rPr lang="en-US" dirty="0"/>
              <a:t>—while remaining relatively flat in OECD countries</a:t>
            </a:r>
          </a:p>
        </p:txBody>
      </p:sp>
      <p:sp>
        <p:nvSpPr>
          <p:cNvPr id="3" name="Slide Number Placeholder 2"/>
          <p:cNvSpPr>
            <a:spLocks noGrp="1"/>
          </p:cNvSpPr>
          <p:nvPr>
            <p:ph type="sldNum" sz="quarter" idx="4"/>
          </p:nvPr>
        </p:nvSpPr>
        <p:spPr>
          <a:xfrm>
            <a:off x="8658225" y="6030300"/>
            <a:ext cx="412623" cy="365125"/>
          </a:xfrm>
        </p:spPr>
        <p:txBody>
          <a:bodyPr/>
          <a:lstStyle/>
          <a:p>
            <a:fld id="{2D80C5C9-96E0-47EC-B500-37C5FE284639}" type="slidenum">
              <a:rPr lang="en-US" smtClean="0"/>
              <a:pPr/>
              <a:t>122</a:t>
            </a:fld>
            <a:endParaRPr lang="en-US" dirty="0"/>
          </a:p>
        </p:txBody>
      </p:sp>
      <p:grpSp>
        <p:nvGrpSpPr>
          <p:cNvPr id="19" name="Group 18"/>
          <p:cNvGrpSpPr/>
          <p:nvPr/>
        </p:nvGrpSpPr>
        <p:grpSpPr>
          <a:xfrm>
            <a:off x="206422" y="97597"/>
            <a:ext cx="8745554" cy="539991"/>
            <a:chOff x="206422" y="97597"/>
            <a:chExt cx="8745554" cy="539991"/>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3402" y="107236"/>
              <a:ext cx="530352" cy="530352"/>
            </a:xfrm>
            <a:prstGeom prst="rect">
              <a:avLst/>
            </a:prstGeom>
          </p:spPr>
        </p:pic>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6552" y="107236"/>
              <a:ext cx="530352" cy="530352"/>
            </a:xfrm>
            <a:prstGeom prst="rect">
              <a:avLst/>
            </a:prstGeom>
          </p:spPr>
        </p:pic>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16" name="Picture 1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17" name="Content Placeholder 2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pic>
          <p:nvPicPr>
            <p:cNvPr id="18" name="Picture 17"/>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spTree>
    <p:extLst>
      <p:ext uri="{BB962C8B-B14F-4D97-AF65-F5344CB8AC3E}">
        <p14:creationId xmlns:p14="http://schemas.microsoft.com/office/powerpoint/2010/main" val="2540119968"/>
      </p:ext>
    </p:extLst>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quarter" idx="13"/>
          </p:nvPr>
        </p:nvSpPr>
        <p:spPr>
          <a:xfrm>
            <a:off x="233660" y="1691005"/>
            <a:ext cx="4532892" cy="548640"/>
          </a:xfrm>
        </p:spPr>
        <p:txBody>
          <a:bodyPr/>
          <a:lstStyle/>
          <a:p>
            <a:r>
              <a:rPr lang="en-US" b="1" dirty="0"/>
              <a:t>Transportation fuel consumption in OECD regions</a:t>
            </a:r>
          </a:p>
          <a:p>
            <a:r>
              <a:rPr lang="en-US" dirty="0"/>
              <a:t>quadrillion </a:t>
            </a:r>
            <a:r>
              <a:rPr lang="en-US" dirty="0" smtClean="0"/>
              <a:t>Btu</a:t>
            </a:r>
            <a:endParaRPr lang="en-US" dirty="0"/>
          </a:p>
        </p:txBody>
      </p:sp>
      <p:sp>
        <p:nvSpPr>
          <p:cNvPr id="7" name="Text Placeholder 6"/>
          <p:cNvSpPr>
            <a:spLocks noGrp="1"/>
          </p:cNvSpPr>
          <p:nvPr>
            <p:ph type="body" sz="quarter" idx="14"/>
          </p:nvPr>
        </p:nvSpPr>
        <p:spPr/>
        <p:txBody>
          <a:bodyPr/>
          <a:lstStyle/>
          <a:p>
            <a:endParaRPr lang="en-US" dirty="0"/>
          </a:p>
        </p:txBody>
      </p:sp>
      <p:graphicFrame>
        <p:nvGraphicFramePr>
          <p:cNvPr id="15" name="Content Placeholder 14"/>
          <p:cNvGraphicFramePr>
            <a:graphicFrameLocks noGrp="1"/>
          </p:cNvGraphicFramePr>
          <p:nvPr>
            <p:ph type="chart" sz="quarter" idx="12"/>
            <p:extLst>
              <p:ext uri="{D42A27DB-BD31-4B8C-83A1-F6EECF244321}">
                <p14:modId xmlns:p14="http://schemas.microsoft.com/office/powerpoint/2010/main" val="2684350243"/>
              </p:ext>
            </p:extLst>
          </p:nvPr>
        </p:nvGraphicFramePr>
        <p:xfrm>
          <a:off x="231775" y="2286000"/>
          <a:ext cx="8683625" cy="3429000"/>
        </p:xfrm>
        <a:graphic>
          <a:graphicData uri="http://schemas.openxmlformats.org/drawingml/2006/chart">
            <c:chart xmlns:c="http://schemas.openxmlformats.org/drawingml/2006/chart" xmlns:r="http://schemas.openxmlformats.org/officeDocument/2006/relationships" r:id="rId2"/>
          </a:graphicData>
        </a:graphic>
      </p:graphicFrame>
      <p:sp>
        <p:nvSpPr>
          <p:cNvPr id="2" name="Title 1"/>
          <p:cNvSpPr>
            <a:spLocks noGrp="1"/>
          </p:cNvSpPr>
          <p:nvPr>
            <p:ph type="title"/>
          </p:nvPr>
        </p:nvSpPr>
        <p:spPr/>
        <p:txBody>
          <a:bodyPr/>
          <a:lstStyle/>
          <a:p>
            <a:r>
              <a:rPr lang="en-US" dirty="0"/>
              <a:t>In OECD countries, increases in jet fuel consumption are more than offset by declines in motor gasoline and distillate fuel consumption—</a:t>
            </a:r>
          </a:p>
        </p:txBody>
      </p:sp>
      <p:sp>
        <p:nvSpPr>
          <p:cNvPr id="3" name="Slide Number Placeholder 2"/>
          <p:cNvSpPr>
            <a:spLocks noGrp="1"/>
          </p:cNvSpPr>
          <p:nvPr>
            <p:ph type="sldNum" sz="quarter" idx="4"/>
          </p:nvPr>
        </p:nvSpPr>
        <p:spPr>
          <a:xfrm>
            <a:off x="8639175" y="6030300"/>
            <a:ext cx="431673" cy="365125"/>
          </a:xfrm>
        </p:spPr>
        <p:txBody>
          <a:bodyPr/>
          <a:lstStyle/>
          <a:p>
            <a:fld id="{2D80C5C9-96E0-47EC-B500-37C5FE284639}" type="slidenum">
              <a:rPr lang="en-US" smtClean="0"/>
              <a:pPr/>
              <a:t>123</a:t>
            </a:fld>
            <a:endParaRPr lang="en-US" dirty="0"/>
          </a:p>
        </p:txBody>
      </p:sp>
      <p:grpSp>
        <p:nvGrpSpPr>
          <p:cNvPr id="19" name="Group 18"/>
          <p:cNvGrpSpPr/>
          <p:nvPr/>
        </p:nvGrpSpPr>
        <p:grpSpPr>
          <a:xfrm>
            <a:off x="206422" y="97597"/>
            <a:ext cx="8745554" cy="539991"/>
            <a:chOff x="206422" y="97597"/>
            <a:chExt cx="8745554" cy="539991"/>
          </a:xfrm>
        </p:grpSpPr>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10" name="Picture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11" name="Picture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12" name="Picture 1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53402" y="107236"/>
              <a:ext cx="530352" cy="530352"/>
            </a:xfrm>
            <a:prstGeom prst="rect">
              <a:avLst/>
            </a:prstGeom>
          </p:spPr>
        </p:pic>
        <p:pic>
          <p:nvPicPr>
            <p:cNvPr id="13" name="Picture 1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766552" y="107236"/>
              <a:ext cx="530352" cy="530352"/>
            </a:xfrm>
            <a:prstGeom prst="rect">
              <a:avLst/>
            </a:prstGeom>
          </p:spPr>
        </p:pic>
        <p:pic>
          <p:nvPicPr>
            <p:cNvPr id="14" name="Picture 1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16" name="Picture 1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17" name="Content Placeholder 28"/>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pic>
          <p:nvPicPr>
            <p:cNvPr id="18" name="Picture 17"/>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spTree>
    <p:extLst>
      <p:ext uri="{BB962C8B-B14F-4D97-AF65-F5344CB8AC3E}">
        <p14:creationId xmlns:p14="http://schemas.microsoft.com/office/powerpoint/2010/main" val="2057213914"/>
      </p:ext>
    </p:extLst>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 Placeholder 19"/>
          <p:cNvSpPr>
            <a:spLocks noGrp="1"/>
          </p:cNvSpPr>
          <p:nvPr>
            <p:ph type="body" sz="quarter" idx="12"/>
          </p:nvPr>
        </p:nvSpPr>
        <p:spPr/>
        <p:txBody>
          <a:bodyPr/>
          <a:lstStyle/>
          <a:p>
            <a:pPr lvl="0"/>
            <a:r>
              <a:rPr lang="en-US" dirty="0"/>
              <a:t>Improvements in on-road fuel economy are projected to result in a reduction of motor gasoline consumption in OECD countries by approximately </a:t>
            </a:r>
            <a:r>
              <a:rPr lang="en-US" dirty="0" smtClean="0"/>
              <a:t>5 </a:t>
            </a:r>
            <a:r>
              <a:rPr lang="en-US" dirty="0"/>
              <a:t>quadrillion Btu between 2015 and 2040.  Most of the reduction occurs in the United States, where the effects of increasingly stringent fuel efficiency standards more than offset increases in vehicle-miles traveled.</a:t>
            </a:r>
          </a:p>
          <a:p>
            <a:pPr lvl="0"/>
            <a:r>
              <a:rPr lang="en-US" dirty="0"/>
              <a:t>Diesel consumption also decreases, mainly in OECD Europe, in part as the result of improving on-road efficiency standards.</a:t>
            </a:r>
          </a:p>
          <a:p>
            <a:pPr lvl="0"/>
            <a:r>
              <a:rPr lang="en-US" dirty="0"/>
              <a:t>Natural gas (driven by favorable economics in heavy trucking) and electricity (driven by its use in passenger </a:t>
            </a:r>
            <a:r>
              <a:rPr lang="en-US" dirty="0" smtClean="0"/>
              <a:t>rail </a:t>
            </a:r>
            <a:r>
              <a:rPr lang="en-US" dirty="0"/>
              <a:t>and light-duty vehicles) are expected to be the fastest-growing forms of energy used for transportation in OECD countries on a percentage basis.</a:t>
            </a:r>
          </a:p>
          <a:p>
            <a:pPr lvl="0"/>
            <a:r>
              <a:rPr lang="en-US" dirty="0"/>
              <a:t>Growing air travel is projected to increase jet fuel consumption by more than any other transportation fuel (4.7 quadrillion Btu between 2015 and 2040</a:t>
            </a:r>
            <a:r>
              <a:rPr lang="en-US" dirty="0" smtClean="0"/>
              <a:t>) in the OECD. </a:t>
            </a:r>
            <a:endParaRPr lang="en-US" dirty="0"/>
          </a:p>
          <a:p>
            <a:endParaRPr lang="en-US" dirty="0"/>
          </a:p>
        </p:txBody>
      </p:sp>
      <p:sp>
        <p:nvSpPr>
          <p:cNvPr id="15" name="Title 14"/>
          <p:cNvSpPr>
            <a:spLocks noGrp="1"/>
          </p:cNvSpPr>
          <p:nvPr>
            <p:ph type="title"/>
          </p:nvPr>
        </p:nvSpPr>
        <p:spPr/>
        <p:txBody>
          <a:bodyPr/>
          <a:lstStyle/>
          <a:p>
            <a:r>
              <a:rPr lang="en-US" dirty="0"/>
              <a:t>—as efficiency gains related to on-road vehicles are realized</a:t>
            </a:r>
          </a:p>
        </p:txBody>
      </p:sp>
      <p:sp>
        <p:nvSpPr>
          <p:cNvPr id="3" name="Slide Number Placeholder 2"/>
          <p:cNvSpPr>
            <a:spLocks noGrp="1"/>
          </p:cNvSpPr>
          <p:nvPr>
            <p:ph type="sldNum" sz="quarter" idx="4"/>
          </p:nvPr>
        </p:nvSpPr>
        <p:spPr>
          <a:xfrm>
            <a:off x="8639175" y="6030300"/>
            <a:ext cx="431673" cy="365125"/>
          </a:xfrm>
        </p:spPr>
        <p:txBody>
          <a:bodyPr/>
          <a:lstStyle/>
          <a:p>
            <a:fld id="{2D80C5C9-96E0-47EC-B500-37C5FE284639}" type="slidenum">
              <a:rPr lang="en-US" smtClean="0"/>
              <a:pPr/>
              <a:t>124</a:t>
            </a:fld>
            <a:endParaRPr lang="en-US" dirty="0"/>
          </a:p>
        </p:txBody>
      </p:sp>
      <p:grpSp>
        <p:nvGrpSpPr>
          <p:cNvPr id="19" name="Group 18"/>
          <p:cNvGrpSpPr/>
          <p:nvPr/>
        </p:nvGrpSpPr>
        <p:grpSpPr>
          <a:xfrm>
            <a:off x="206422" y="97597"/>
            <a:ext cx="8745554" cy="539991"/>
            <a:chOff x="206422" y="97597"/>
            <a:chExt cx="8745554" cy="539991"/>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3402" y="107236"/>
              <a:ext cx="530352" cy="530352"/>
            </a:xfrm>
            <a:prstGeom prst="rect">
              <a:avLst/>
            </a:prstGeom>
          </p:spPr>
        </p:pic>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6552" y="107236"/>
              <a:ext cx="530352" cy="530352"/>
            </a:xfrm>
            <a:prstGeom prst="rect">
              <a:avLst/>
            </a:prstGeom>
          </p:spPr>
        </p:pic>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16" name="Picture 1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17" name="Content Placeholder 2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pic>
          <p:nvPicPr>
            <p:cNvPr id="18" name="Picture 17"/>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spTree>
    <p:extLst>
      <p:ext uri="{BB962C8B-B14F-4D97-AF65-F5344CB8AC3E}">
        <p14:creationId xmlns:p14="http://schemas.microsoft.com/office/powerpoint/2010/main" val="2470998810"/>
      </p:ext>
    </p:extLst>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p:cNvSpPr>
            <a:spLocks noGrp="1"/>
          </p:cNvSpPr>
          <p:nvPr>
            <p:ph type="body" sz="quarter" idx="13"/>
          </p:nvPr>
        </p:nvSpPr>
        <p:spPr>
          <a:xfrm>
            <a:off x="233660" y="1691005"/>
            <a:ext cx="5063244" cy="548640"/>
          </a:xfrm>
        </p:spPr>
        <p:txBody>
          <a:bodyPr/>
          <a:lstStyle/>
          <a:p>
            <a:pPr>
              <a:defRPr sz="1400" b="0" i="0" u="none" strike="noStrike" kern="1200" spc="0" baseline="0">
                <a:solidFill>
                  <a:srgbClr val="000000">
                    <a:lumMod val="65000"/>
                    <a:lumOff val="35000"/>
                  </a:srgbClr>
                </a:solidFill>
                <a:latin typeface="+mn-lt"/>
                <a:ea typeface="+mn-ea"/>
                <a:cs typeface="+mn-cs"/>
              </a:defRPr>
            </a:pPr>
            <a:r>
              <a:rPr lang="en-US" b="1" dirty="0">
                <a:solidFill>
                  <a:sysClr val="windowText" lastClr="000000"/>
                </a:solidFill>
              </a:rPr>
              <a:t>Transportation fuel consumption in non-OECD regions</a:t>
            </a:r>
          </a:p>
          <a:p>
            <a:pPr>
              <a:defRPr sz="1400" b="0" i="0" u="none" strike="noStrike" kern="1200" spc="0" baseline="0">
                <a:solidFill>
                  <a:srgbClr val="000000">
                    <a:lumMod val="65000"/>
                    <a:lumOff val="35000"/>
                  </a:srgbClr>
                </a:solidFill>
                <a:latin typeface="+mn-lt"/>
                <a:ea typeface="+mn-ea"/>
                <a:cs typeface="+mn-cs"/>
              </a:defRPr>
            </a:pPr>
            <a:r>
              <a:rPr lang="en-US" dirty="0">
                <a:solidFill>
                  <a:sysClr val="windowText" lastClr="000000"/>
                </a:solidFill>
              </a:rPr>
              <a:t>quadrillion </a:t>
            </a:r>
            <a:r>
              <a:rPr lang="en-US" dirty="0" smtClean="0">
                <a:solidFill>
                  <a:sysClr val="windowText" lastClr="000000"/>
                </a:solidFill>
              </a:rPr>
              <a:t>Btu</a:t>
            </a:r>
            <a:endParaRPr lang="en-US" dirty="0">
              <a:solidFill>
                <a:sysClr val="windowText" lastClr="000000"/>
              </a:solidFill>
            </a:endParaRPr>
          </a:p>
        </p:txBody>
      </p:sp>
      <p:sp>
        <p:nvSpPr>
          <p:cNvPr id="2" name="Title 1"/>
          <p:cNvSpPr>
            <a:spLocks noGrp="1"/>
          </p:cNvSpPr>
          <p:nvPr>
            <p:ph type="title"/>
          </p:nvPr>
        </p:nvSpPr>
        <p:spPr/>
        <p:txBody>
          <a:bodyPr/>
          <a:lstStyle/>
          <a:p>
            <a:r>
              <a:rPr lang="en-US" dirty="0"/>
              <a:t>In non-OECD countries, transportation energy consumption rises across many types of fuel—</a:t>
            </a:r>
          </a:p>
        </p:txBody>
      </p:sp>
      <p:sp>
        <p:nvSpPr>
          <p:cNvPr id="3" name="Slide Number Placeholder 2"/>
          <p:cNvSpPr>
            <a:spLocks noGrp="1"/>
          </p:cNvSpPr>
          <p:nvPr>
            <p:ph type="sldNum" sz="quarter" idx="4"/>
          </p:nvPr>
        </p:nvSpPr>
        <p:spPr>
          <a:xfrm>
            <a:off x="8639175" y="6030300"/>
            <a:ext cx="450723" cy="365125"/>
          </a:xfrm>
        </p:spPr>
        <p:txBody>
          <a:bodyPr/>
          <a:lstStyle/>
          <a:p>
            <a:fld id="{2D80C5C9-96E0-47EC-B500-37C5FE284639}" type="slidenum">
              <a:rPr lang="en-US" smtClean="0"/>
              <a:pPr/>
              <a:t>125</a:t>
            </a:fld>
            <a:endParaRPr lang="en-US" dirty="0"/>
          </a:p>
        </p:txBody>
      </p:sp>
      <p:grpSp>
        <p:nvGrpSpPr>
          <p:cNvPr id="19" name="Group 18"/>
          <p:cNvGrpSpPr/>
          <p:nvPr/>
        </p:nvGrpSpPr>
        <p:grpSpPr>
          <a:xfrm>
            <a:off x="206422" y="97597"/>
            <a:ext cx="8745554" cy="539991"/>
            <a:chOff x="206422" y="97597"/>
            <a:chExt cx="8745554" cy="539991"/>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3402" y="107236"/>
              <a:ext cx="530352" cy="530352"/>
            </a:xfrm>
            <a:prstGeom prst="rect">
              <a:avLst/>
            </a:prstGeom>
          </p:spPr>
        </p:pic>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6552" y="107236"/>
              <a:ext cx="530352" cy="530352"/>
            </a:xfrm>
            <a:prstGeom prst="rect">
              <a:avLst/>
            </a:prstGeom>
          </p:spPr>
        </p:pic>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16" name="Picture 1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17" name="Content Placeholder 2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pic>
          <p:nvPicPr>
            <p:cNvPr id="18" name="Picture 17"/>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graphicFrame>
        <p:nvGraphicFramePr>
          <p:cNvPr id="20" name="Chart Placeholder 19"/>
          <p:cNvGraphicFramePr>
            <a:graphicFrameLocks noGrp="1"/>
          </p:cNvGraphicFramePr>
          <p:nvPr>
            <p:ph type="chart" sz="quarter" idx="12"/>
            <p:extLst>
              <p:ext uri="{D42A27DB-BD31-4B8C-83A1-F6EECF244321}">
                <p14:modId xmlns:p14="http://schemas.microsoft.com/office/powerpoint/2010/main" val="2812319632"/>
              </p:ext>
            </p:extLst>
          </p:nvPr>
        </p:nvGraphicFramePr>
        <p:xfrm>
          <a:off x="231775" y="2286000"/>
          <a:ext cx="8455025" cy="3457575"/>
        </p:xfrm>
        <a:graphic>
          <a:graphicData uri="http://schemas.openxmlformats.org/drawingml/2006/chart">
            <c:chart xmlns:c="http://schemas.openxmlformats.org/drawingml/2006/chart" xmlns:r="http://schemas.openxmlformats.org/officeDocument/2006/relationships" r:id="rId11"/>
          </a:graphicData>
        </a:graphic>
      </p:graphicFrame>
    </p:spTree>
    <p:extLst>
      <p:ext uri="{BB962C8B-B14F-4D97-AF65-F5344CB8AC3E}">
        <p14:creationId xmlns:p14="http://schemas.microsoft.com/office/powerpoint/2010/main" val="4234719845"/>
      </p:ext>
    </p:extLst>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 Placeholder 19"/>
          <p:cNvSpPr>
            <a:spLocks noGrp="1"/>
          </p:cNvSpPr>
          <p:nvPr>
            <p:ph type="body" sz="quarter" idx="12"/>
          </p:nvPr>
        </p:nvSpPr>
        <p:spPr/>
        <p:txBody>
          <a:bodyPr/>
          <a:lstStyle/>
          <a:p>
            <a:pPr lvl="0"/>
            <a:r>
              <a:rPr lang="en-US" dirty="0"/>
              <a:t>Non-OECD Asia, which includes China and India, accounts for more than 70% of the increase in transportation fuel used in non-OECD countries as increased demand for personal transport from growing middle classes largely outpaces vehicle efficiency gains.   </a:t>
            </a:r>
          </a:p>
          <a:p>
            <a:pPr lvl="0"/>
            <a:r>
              <a:rPr lang="en-US" dirty="0"/>
              <a:t>As consumers increase their demand for personal transportation, including the use of light-duty and of 2- and 3-wheel vehicles, motor gasoline consumption grows more than any other transportation fuel. </a:t>
            </a:r>
          </a:p>
          <a:p>
            <a:pPr lvl="0"/>
            <a:r>
              <a:rPr lang="en-US" dirty="0"/>
              <a:t>On a percentage basis, natural gas used as a transportation fuel experiences the fastest growth over the projection period, driven by increased use in large truck and bus fleets. </a:t>
            </a:r>
          </a:p>
          <a:p>
            <a:pPr lvl="0"/>
            <a:r>
              <a:rPr lang="en-US" dirty="0"/>
              <a:t>Similar to the trend in OECD countries, jet fuel consumption experiences strong growth in non-OECD countries based on projected increases in personal and business air travel </a:t>
            </a:r>
            <a:r>
              <a:rPr lang="en-US" dirty="0" smtClean="0"/>
              <a:t>(6 </a:t>
            </a:r>
            <a:r>
              <a:rPr lang="en-US" dirty="0"/>
              <a:t>quadrillion Btu between 2015 and 2040).</a:t>
            </a:r>
          </a:p>
          <a:p>
            <a:endParaRPr lang="en-US" dirty="0"/>
          </a:p>
        </p:txBody>
      </p:sp>
      <p:sp>
        <p:nvSpPr>
          <p:cNvPr id="15" name="Title 14"/>
          <p:cNvSpPr>
            <a:spLocks noGrp="1"/>
          </p:cNvSpPr>
          <p:nvPr>
            <p:ph type="title"/>
          </p:nvPr>
        </p:nvSpPr>
        <p:spPr/>
        <p:txBody>
          <a:bodyPr/>
          <a:lstStyle/>
          <a:p>
            <a:r>
              <a:rPr lang="en-US" dirty="0"/>
              <a:t>—as a result of large increases in travel in Asia</a:t>
            </a:r>
          </a:p>
        </p:txBody>
      </p:sp>
      <p:sp>
        <p:nvSpPr>
          <p:cNvPr id="3" name="Slide Number Placeholder 2"/>
          <p:cNvSpPr>
            <a:spLocks noGrp="1"/>
          </p:cNvSpPr>
          <p:nvPr>
            <p:ph type="sldNum" sz="quarter" idx="4"/>
          </p:nvPr>
        </p:nvSpPr>
        <p:spPr>
          <a:xfrm>
            <a:off x="8658225" y="6030300"/>
            <a:ext cx="412623" cy="365125"/>
          </a:xfrm>
        </p:spPr>
        <p:txBody>
          <a:bodyPr/>
          <a:lstStyle/>
          <a:p>
            <a:fld id="{2D80C5C9-96E0-47EC-B500-37C5FE284639}" type="slidenum">
              <a:rPr lang="en-US" smtClean="0"/>
              <a:pPr/>
              <a:t>126</a:t>
            </a:fld>
            <a:endParaRPr lang="en-US" dirty="0"/>
          </a:p>
        </p:txBody>
      </p:sp>
      <p:grpSp>
        <p:nvGrpSpPr>
          <p:cNvPr id="19" name="Group 18"/>
          <p:cNvGrpSpPr/>
          <p:nvPr/>
        </p:nvGrpSpPr>
        <p:grpSpPr>
          <a:xfrm>
            <a:off x="206422" y="97597"/>
            <a:ext cx="8745554" cy="539991"/>
            <a:chOff x="206422" y="97597"/>
            <a:chExt cx="8745554" cy="539991"/>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3402" y="107236"/>
              <a:ext cx="530352" cy="530352"/>
            </a:xfrm>
            <a:prstGeom prst="rect">
              <a:avLst/>
            </a:prstGeom>
          </p:spPr>
        </p:pic>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6552" y="107236"/>
              <a:ext cx="530352" cy="530352"/>
            </a:xfrm>
            <a:prstGeom prst="rect">
              <a:avLst/>
            </a:prstGeom>
          </p:spPr>
        </p:pic>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16" name="Picture 1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17" name="Content Placeholder 2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pic>
          <p:nvPicPr>
            <p:cNvPr id="18" name="Picture 17"/>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spTree>
    <p:extLst>
      <p:ext uri="{BB962C8B-B14F-4D97-AF65-F5344CB8AC3E}">
        <p14:creationId xmlns:p14="http://schemas.microsoft.com/office/powerpoint/2010/main" val="52265457"/>
      </p:ext>
    </p:extLst>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Air travel becomes an increasingly large portion of transportation energy consumption in OECD countries—</a:t>
            </a:r>
          </a:p>
        </p:txBody>
      </p:sp>
      <p:sp>
        <p:nvSpPr>
          <p:cNvPr id="3" name="Slide Number Placeholder 2"/>
          <p:cNvSpPr>
            <a:spLocks noGrp="1"/>
          </p:cNvSpPr>
          <p:nvPr>
            <p:ph type="sldNum" sz="quarter" idx="4"/>
          </p:nvPr>
        </p:nvSpPr>
        <p:spPr>
          <a:xfrm>
            <a:off x="8658225" y="6030300"/>
            <a:ext cx="412623" cy="365125"/>
          </a:xfrm>
        </p:spPr>
        <p:txBody>
          <a:bodyPr/>
          <a:lstStyle/>
          <a:p>
            <a:fld id="{2D80C5C9-96E0-47EC-B500-37C5FE284639}" type="slidenum">
              <a:rPr lang="en-US" smtClean="0"/>
              <a:pPr/>
              <a:t>127</a:t>
            </a:fld>
            <a:endParaRPr lang="en-US" dirty="0"/>
          </a:p>
        </p:txBody>
      </p:sp>
      <p:grpSp>
        <p:nvGrpSpPr>
          <p:cNvPr id="19" name="Group 18"/>
          <p:cNvGrpSpPr/>
          <p:nvPr/>
        </p:nvGrpSpPr>
        <p:grpSpPr>
          <a:xfrm>
            <a:off x="206422" y="97597"/>
            <a:ext cx="8745554" cy="539991"/>
            <a:chOff x="206422" y="97597"/>
            <a:chExt cx="8745554" cy="539991"/>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3402" y="107236"/>
              <a:ext cx="530352" cy="530352"/>
            </a:xfrm>
            <a:prstGeom prst="rect">
              <a:avLst/>
            </a:prstGeom>
          </p:spPr>
        </p:pic>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6552" y="107236"/>
              <a:ext cx="530352" cy="530352"/>
            </a:xfrm>
            <a:prstGeom prst="rect">
              <a:avLst/>
            </a:prstGeom>
          </p:spPr>
        </p:pic>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16" name="Picture 1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17" name="Content Placeholder 2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pic>
          <p:nvPicPr>
            <p:cNvPr id="18" name="Picture 17"/>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graphicFrame>
        <p:nvGraphicFramePr>
          <p:cNvPr id="20" name="Content Placeholder 19"/>
          <p:cNvGraphicFramePr>
            <a:graphicFrameLocks noGrp="1"/>
          </p:cNvGraphicFramePr>
          <p:nvPr>
            <p:ph sz="quarter" idx="12"/>
            <p:extLst>
              <p:ext uri="{D42A27DB-BD31-4B8C-83A1-F6EECF244321}">
                <p14:modId xmlns:p14="http://schemas.microsoft.com/office/powerpoint/2010/main" val="880997245"/>
              </p:ext>
            </p:extLst>
          </p:nvPr>
        </p:nvGraphicFramePr>
        <p:xfrm>
          <a:off x="314326" y="2162174"/>
          <a:ext cx="3867150" cy="3629025"/>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1" name="Content Placeholder 20"/>
          <p:cNvGraphicFramePr>
            <a:graphicFrameLocks noGrp="1"/>
          </p:cNvGraphicFramePr>
          <p:nvPr>
            <p:ph sz="quarter" idx="13"/>
            <p:extLst>
              <p:ext uri="{D42A27DB-BD31-4B8C-83A1-F6EECF244321}">
                <p14:modId xmlns:p14="http://schemas.microsoft.com/office/powerpoint/2010/main" val="363440151"/>
              </p:ext>
            </p:extLst>
          </p:nvPr>
        </p:nvGraphicFramePr>
        <p:xfrm>
          <a:off x="4457700" y="2257424"/>
          <a:ext cx="3963924" cy="3533775"/>
        </p:xfrm>
        <a:graphic>
          <a:graphicData uri="http://schemas.openxmlformats.org/drawingml/2006/chart">
            <c:chart xmlns:c="http://schemas.openxmlformats.org/drawingml/2006/chart" xmlns:r="http://schemas.openxmlformats.org/officeDocument/2006/relationships" r:id="rId12"/>
          </a:graphicData>
        </a:graphic>
      </p:graphicFrame>
      <p:sp>
        <p:nvSpPr>
          <p:cNvPr id="22" name="TextBox 6"/>
          <p:cNvSpPr txBox="1"/>
          <p:nvPr/>
        </p:nvSpPr>
        <p:spPr>
          <a:xfrm>
            <a:off x="8014543" y="2995611"/>
            <a:ext cx="1056305" cy="2057400"/>
          </a:xfrm>
          <a:prstGeom prst="rect">
            <a:avLst/>
          </a:prstGeom>
          <a:noFill/>
        </p:spPr>
        <p:style>
          <a:lnRef idx="0">
            <a:scrgbClr r="0" g="0" b="0"/>
          </a:lnRef>
          <a:fillRef idx="0">
            <a:scrgbClr r="0" g="0" b="0"/>
          </a:fillRef>
          <a:effectRef idx="0">
            <a:scrgbClr r="0" g="0" b="0"/>
          </a:effectRef>
          <a:fontRef idx="minor">
            <a:schemeClr val="tx1"/>
          </a:fontRef>
        </p:style>
        <p:txBody>
          <a:bodyPr wrap="none" rtlCol="0" anchor="t">
            <a:noAutofit/>
          </a:bodyPr>
          <a:lstStyle>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a:r>
              <a:rPr lang="en-US" sz="1400" b="1" baseline="0" dirty="0">
                <a:solidFill>
                  <a:schemeClr val="accent1"/>
                </a:solidFill>
                <a:effectLst/>
              </a:rPr>
              <a:t>2-3 wheel</a:t>
            </a:r>
            <a:endParaRPr lang="en-US" sz="1400" dirty="0">
              <a:solidFill>
                <a:schemeClr val="accent1"/>
              </a:solidFill>
              <a:effectLst/>
            </a:endParaRPr>
          </a:p>
          <a:p>
            <a:r>
              <a:rPr lang="en-US" sz="1400" b="1" baseline="0" dirty="0">
                <a:solidFill>
                  <a:schemeClr val="accent1"/>
                </a:solidFill>
                <a:effectLst/>
              </a:rPr>
              <a:t>vehicles</a:t>
            </a:r>
            <a:endParaRPr lang="en-US" sz="1400" dirty="0">
              <a:solidFill>
                <a:schemeClr val="accent1"/>
              </a:solidFill>
              <a:effectLst/>
            </a:endParaRPr>
          </a:p>
          <a:p>
            <a:r>
              <a:rPr lang="en-US" sz="1400" b="1" dirty="0">
                <a:solidFill>
                  <a:schemeClr val="accent5"/>
                </a:solidFill>
              </a:rPr>
              <a:t>rail</a:t>
            </a:r>
          </a:p>
          <a:p>
            <a:r>
              <a:rPr lang="en-US" sz="1400" b="1" baseline="0" dirty="0">
                <a:solidFill>
                  <a:schemeClr val="accent3"/>
                </a:solidFill>
              </a:rPr>
              <a:t>buses</a:t>
            </a:r>
          </a:p>
          <a:p>
            <a:r>
              <a:rPr lang="en-US" sz="1400" b="1" baseline="0" dirty="0">
                <a:solidFill>
                  <a:schemeClr val="accent4"/>
                </a:solidFill>
              </a:rPr>
              <a:t>air</a:t>
            </a:r>
          </a:p>
          <a:p>
            <a:endParaRPr lang="en-US" sz="1400" b="1" baseline="0" dirty="0">
              <a:solidFill>
                <a:schemeClr val="accent2"/>
              </a:solidFill>
            </a:endParaRPr>
          </a:p>
          <a:p>
            <a:endParaRPr lang="en-US" sz="1400" b="1" baseline="0" dirty="0">
              <a:solidFill>
                <a:schemeClr val="accent2"/>
              </a:solidFill>
            </a:endParaRPr>
          </a:p>
          <a:p>
            <a:r>
              <a:rPr lang="en-US" sz="1400" b="1" baseline="0" dirty="0">
                <a:solidFill>
                  <a:schemeClr val="tx2"/>
                </a:solidFill>
              </a:rPr>
              <a:t>light duty</a:t>
            </a:r>
          </a:p>
        </p:txBody>
      </p:sp>
      <p:sp>
        <p:nvSpPr>
          <p:cNvPr id="23" name="TextBox 5"/>
          <p:cNvSpPr txBox="1"/>
          <p:nvPr/>
        </p:nvSpPr>
        <p:spPr>
          <a:xfrm>
            <a:off x="206422" y="1704602"/>
            <a:ext cx="3581400" cy="609013"/>
          </a:xfrm>
          <a:prstGeom prst="rect">
            <a:avLst/>
          </a:prstGeom>
          <a:noFill/>
        </p:spPr>
        <p:style>
          <a:lnRef idx="0">
            <a:scrgbClr r="0" g="0" b="0"/>
          </a:lnRef>
          <a:fillRef idx="0">
            <a:scrgbClr r="0" g="0" b="0"/>
          </a:fillRef>
          <a:effectRef idx="0">
            <a:scrgbClr r="0" g="0" b="0"/>
          </a:effectRef>
          <a:fontRef idx="minor">
            <a:schemeClr val="tx1"/>
          </a:fontRef>
        </p:style>
        <p:txBody>
          <a:bodyPr wrap="none" rtlCol="0" anchor="t">
            <a:noAutofit/>
          </a:bodyPr>
          <a:lstStyle>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a:pPr rtl="0"/>
            <a:r>
              <a:rPr lang="en-US" sz="1400" b="1" i="0" baseline="0" dirty="0">
                <a:solidFill>
                  <a:schemeClr val="tx1"/>
                </a:solidFill>
                <a:effectLst/>
              </a:rPr>
              <a:t>Passenger transportation energy consumption</a:t>
            </a:r>
            <a:endParaRPr lang="en-US" sz="1400" b="1" dirty="0">
              <a:effectLst/>
            </a:endParaRPr>
          </a:p>
          <a:p>
            <a:pPr rtl="0"/>
            <a:r>
              <a:rPr lang="en-US" sz="1400" b="0" i="0" baseline="0" dirty="0">
                <a:solidFill>
                  <a:schemeClr val="tx1"/>
                </a:solidFill>
                <a:effectLst/>
              </a:rPr>
              <a:t>quadrillion Btu</a:t>
            </a:r>
            <a:endParaRPr lang="en-US" sz="1400" dirty="0">
              <a:effectLst/>
            </a:endParaRPr>
          </a:p>
          <a:p>
            <a:endParaRPr lang="en-US" sz="1100" dirty="0"/>
          </a:p>
        </p:txBody>
      </p:sp>
    </p:spTree>
    <p:extLst>
      <p:ext uri="{BB962C8B-B14F-4D97-AF65-F5344CB8AC3E}">
        <p14:creationId xmlns:p14="http://schemas.microsoft.com/office/powerpoint/2010/main" val="3417574253"/>
      </p:ext>
    </p:extLst>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 Placeholder 19"/>
          <p:cNvSpPr>
            <a:spLocks noGrp="1"/>
          </p:cNvSpPr>
          <p:nvPr>
            <p:ph type="body" sz="quarter" idx="12"/>
          </p:nvPr>
        </p:nvSpPr>
        <p:spPr/>
        <p:txBody>
          <a:bodyPr/>
          <a:lstStyle/>
          <a:p>
            <a:pPr lvl="0"/>
            <a:r>
              <a:rPr lang="en-US" dirty="0"/>
              <a:t>In OECD countries, many of which are projected to have slower economic growth and stricter fuel economy standards than in non-OECD countries, energy consumption for passenger travel decreases by 4% (1.6 quadrillion Btu) between 2015 and 2040.</a:t>
            </a:r>
          </a:p>
          <a:p>
            <a:pPr lvl="0"/>
            <a:r>
              <a:rPr lang="en-US" dirty="0"/>
              <a:t>In non-OECD countries, increased demand across all passenger modes of travel is projected to outpace improvements in fuel efficiency standards. </a:t>
            </a:r>
          </a:p>
          <a:p>
            <a:pPr lvl="0"/>
            <a:r>
              <a:rPr lang="en-US" dirty="0"/>
              <a:t>The largest changes in passenger transportation occur in light-duty vehicles. Between 2015 and 2040, related energy consumption decreases by 6.5 quadrillion Btu in OECD countries and increases by 15.0 quadrillion Btu in non-OECD countries.</a:t>
            </a:r>
          </a:p>
          <a:p>
            <a:pPr lvl="0"/>
            <a:r>
              <a:rPr lang="en-US" dirty="0"/>
              <a:t>From 2015 to 2040, energy used in air travel nearly doubles in OECD countries and more than doubles in non-OECD countries. </a:t>
            </a:r>
          </a:p>
          <a:p>
            <a:endParaRPr lang="en-US" dirty="0"/>
          </a:p>
        </p:txBody>
      </p:sp>
      <p:sp>
        <p:nvSpPr>
          <p:cNvPr id="15" name="Title 14"/>
          <p:cNvSpPr>
            <a:spLocks noGrp="1"/>
          </p:cNvSpPr>
          <p:nvPr>
            <p:ph type="title"/>
          </p:nvPr>
        </p:nvSpPr>
        <p:spPr/>
        <p:txBody>
          <a:bodyPr/>
          <a:lstStyle/>
          <a:p>
            <a:r>
              <a:rPr lang="en-US" dirty="0" smtClean="0"/>
              <a:t>—while light-duty </a:t>
            </a:r>
            <a:r>
              <a:rPr lang="en-US" dirty="0"/>
              <a:t>vehicle </a:t>
            </a:r>
            <a:r>
              <a:rPr lang="en-US" dirty="0" smtClean="0"/>
              <a:t>energy consumption </a:t>
            </a:r>
            <a:r>
              <a:rPr lang="en-US" dirty="0"/>
              <a:t>grows rapidly in non-OECD countries </a:t>
            </a:r>
          </a:p>
        </p:txBody>
      </p:sp>
      <p:sp>
        <p:nvSpPr>
          <p:cNvPr id="3" name="Slide Number Placeholder 2"/>
          <p:cNvSpPr>
            <a:spLocks noGrp="1"/>
          </p:cNvSpPr>
          <p:nvPr>
            <p:ph type="sldNum" sz="quarter" idx="4"/>
          </p:nvPr>
        </p:nvSpPr>
        <p:spPr>
          <a:xfrm>
            <a:off x="8639175" y="6030300"/>
            <a:ext cx="431673" cy="365125"/>
          </a:xfrm>
        </p:spPr>
        <p:txBody>
          <a:bodyPr/>
          <a:lstStyle/>
          <a:p>
            <a:fld id="{2D80C5C9-96E0-47EC-B500-37C5FE284639}" type="slidenum">
              <a:rPr lang="en-US" smtClean="0"/>
              <a:pPr/>
              <a:t>128</a:t>
            </a:fld>
            <a:endParaRPr lang="en-US" dirty="0"/>
          </a:p>
        </p:txBody>
      </p:sp>
      <p:grpSp>
        <p:nvGrpSpPr>
          <p:cNvPr id="19" name="Group 18"/>
          <p:cNvGrpSpPr/>
          <p:nvPr/>
        </p:nvGrpSpPr>
        <p:grpSpPr>
          <a:xfrm>
            <a:off x="206422" y="97597"/>
            <a:ext cx="8745554" cy="539991"/>
            <a:chOff x="206422" y="97597"/>
            <a:chExt cx="8745554" cy="539991"/>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3402" y="107236"/>
              <a:ext cx="530352" cy="530352"/>
            </a:xfrm>
            <a:prstGeom prst="rect">
              <a:avLst/>
            </a:prstGeom>
          </p:spPr>
        </p:pic>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6552" y="107236"/>
              <a:ext cx="530352" cy="530352"/>
            </a:xfrm>
            <a:prstGeom prst="rect">
              <a:avLst/>
            </a:prstGeom>
          </p:spPr>
        </p:pic>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16" name="Picture 1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17" name="Content Placeholder 2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pic>
          <p:nvPicPr>
            <p:cNvPr id="18" name="Picture 17"/>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spTree>
    <p:extLst>
      <p:ext uri="{BB962C8B-B14F-4D97-AF65-F5344CB8AC3E}">
        <p14:creationId xmlns:p14="http://schemas.microsoft.com/office/powerpoint/2010/main" val="729829245"/>
      </p:ext>
    </p:extLst>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Freight transportation energy consumption remains relatively constant in OECD countries—</a:t>
            </a:r>
          </a:p>
        </p:txBody>
      </p:sp>
      <p:sp>
        <p:nvSpPr>
          <p:cNvPr id="3" name="Slide Number Placeholder 2"/>
          <p:cNvSpPr>
            <a:spLocks noGrp="1"/>
          </p:cNvSpPr>
          <p:nvPr>
            <p:ph type="sldNum" sz="quarter" idx="4"/>
          </p:nvPr>
        </p:nvSpPr>
        <p:spPr>
          <a:xfrm>
            <a:off x="8648700" y="6030300"/>
            <a:ext cx="422148" cy="365125"/>
          </a:xfrm>
        </p:spPr>
        <p:txBody>
          <a:bodyPr/>
          <a:lstStyle/>
          <a:p>
            <a:fld id="{2D80C5C9-96E0-47EC-B500-37C5FE284639}" type="slidenum">
              <a:rPr lang="en-US" smtClean="0"/>
              <a:pPr/>
              <a:t>129</a:t>
            </a:fld>
            <a:endParaRPr lang="en-US" dirty="0"/>
          </a:p>
        </p:txBody>
      </p:sp>
      <p:grpSp>
        <p:nvGrpSpPr>
          <p:cNvPr id="19" name="Group 18"/>
          <p:cNvGrpSpPr/>
          <p:nvPr/>
        </p:nvGrpSpPr>
        <p:grpSpPr>
          <a:xfrm>
            <a:off x="206422" y="97597"/>
            <a:ext cx="8745554" cy="539991"/>
            <a:chOff x="206422" y="97597"/>
            <a:chExt cx="8745554" cy="539991"/>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3402" y="107236"/>
              <a:ext cx="530352" cy="530352"/>
            </a:xfrm>
            <a:prstGeom prst="rect">
              <a:avLst/>
            </a:prstGeom>
          </p:spPr>
        </p:pic>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6552" y="107236"/>
              <a:ext cx="530352" cy="530352"/>
            </a:xfrm>
            <a:prstGeom prst="rect">
              <a:avLst/>
            </a:prstGeom>
          </p:spPr>
        </p:pic>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16" name="Picture 1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17" name="Content Placeholder 2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pic>
          <p:nvPicPr>
            <p:cNvPr id="18" name="Picture 17"/>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graphicFrame>
        <p:nvGraphicFramePr>
          <p:cNvPr id="20" name="Content Placeholder 19"/>
          <p:cNvGraphicFramePr>
            <a:graphicFrameLocks noGrp="1"/>
          </p:cNvGraphicFramePr>
          <p:nvPr>
            <p:ph sz="quarter" idx="12"/>
            <p:extLst>
              <p:ext uri="{D42A27DB-BD31-4B8C-83A1-F6EECF244321}">
                <p14:modId xmlns:p14="http://schemas.microsoft.com/office/powerpoint/2010/main" val="938673984"/>
              </p:ext>
            </p:extLst>
          </p:nvPr>
        </p:nvGraphicFramePr>
        <p:xfrm>
          <a:off x="304799" y="2390774"/>
          <a:ext cx="3971926" cy="3400425"/>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1" name="Content Placeholder 20"/>
          <p:cNvGraphicFramePr>
            <a:graphicFrameLocks noGrp="1"/>
          </p:cNvGraphicFramePr>
          <p:nvPr>
            <p:ph sz="quarter" idx="13"/>
            <p:extLst>
              <p:ext uri="{D42A27DB-BD31-4B8C-83A1-F6EECF244321}">
                <p14:modId xmlns:p14="http://schemas.microsoft.com/office/powerpoint/2010/main" val="1540145373"/>
              </p:ext>
            </p:extLst>
          </p:nvPr>
        </p:nvGraphicFramePr>
        <p:xfrm>
          <a:off x="4552950" y="2197370"/>
          <a:ext cx="3724028" cy="3593829"/>
        </p:xfrm>
        <a:graphic>
          <a:graphicData uri="http://schemas.openxmlformats.org/drawingml/2006/chart">
            <c:chart xmlns:c="http://schemas.openxmlformats.org/drawingml/2006/chart" xmlns:r="http://schemas.openxmlformats.org/officeDocument/2006/relationships" r:id="rId12"/>
          </a:graphicData>
        </a:graphic>
      </p:graphicFrame>
      <p:sp>
        <p:nvSpPr>
          <p:cNvPr id="22" name="TextBox 6"/>
          <p:cNvSpPr txBox="1"/>
          <p:nvPr/>
        </p:nvSpPr>
        <p:spPr>
          <a:xfrm>
            <a:off x="7800975" y="2857499"/>
            <a:ext cx="1130523" cy="2524125"/>
          </a:xfrm>
          <a:prstGeom prst="rect">
            <a:avLst/>
          </a:prstGeom>
          <a:noFill/>
        </p:spPr>
        <p:style>
          <a:lnRef idx="0">
            <a:scrgbClr r="0" g="0" b="0"/>
          </a:lnRef>
          <a:fillRef idx="0">
            <a:scrgbClr r="0" g="0" b="0"/>
          </a:fillRef>
          <a:effectRef idx="0">
            <a:scrgbClr r="0" g="0" b="0"/>
          </a:effectRef>
          <a:fontRef idx="minor">
            <a:schemeClr val="tx1"/>
          </a:fontRef>
        </p:style>
        <p:txBody>
          <a:bodyPr wrap="none" rtlCol="0" anchor="t">
            <a:noAutofit/>
          </a:bodyPr>
          <a:lstStyle>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a:r>
              <a:rPr lang="en-US" sz="1400" b="1" baseline="0" dirty="0">
                <a:solidFill>
                  <a:schemeClr val="accent3"/>
                </a:solidFill>
                <a:latin typeface="Arial" panose="020B0604020202020204" pitchFamily="34" charset="0"/>
                <a:cs typeface="Arial" panose="020B0604020202020204" pitchFamily="34" charset="0"/>
              </a:rPr>
              <a:t>pipeline</a:t>
            </a:r>
            <a:endParaRPr lang="en-US" sz="1400" b="1" dirty="0">
              <a:solidFill>
                <a:schemeClr val="accent3"/>
              </a:solidFill>
              <a:latin typeface="Arial" panose="020B0604020202020204" pitchFamily="34" charset="0"/>
              <a:cs typeface="Arial" panose="020B0604020202020204" pitchFamily="34" charset="0"/>
            </a:endParaRPr>
          </a:p>
          <a:p>
            <a:endParaRPr lang="en-US" sz="1400" b="1" baseline="0" dirty="0" smtClean="0">
              <a:solidFill>
                <a:schemeClr val="tx2"/>
              </a:solidFill>
              <a:latin typeface="Arial" panose="020B0604020202020204" pitchFamily="34" charset="0"/>
              <a:cs typeface="Arial" panose="020B0604020202020204" pitchFamily="34" charset="0"/>
            </a:endParaRPr>
          </a:p>
          <a:p>
            <a:r>
              <a:rPr lang="en-US" sz="1400" b="1" baseline="0" dirty="0" smtClean="0">
                <a:solidFill>
                  <a:schemeClr val="tx2"/>
                </a:solidFill>
                <a:latin typeface="Arial" panose="020B0604020202020204" pitchFamily="34" charset="0"/>
                <a:cs typeface="Arial" panose="020B0604020202020204" pitchFamily="34" charset="0"/>
              </a:rPr>
              <a:t>marine</a:t>
            </a:r>
            <a:endParaRPr lang="en-US" sz="1400" b="1" dirty="0">
              <a:solidFill>
                <a:schemeClr val="tx2"/>
              </a:solidFill>
              <a:latin typeface="Arial" panose="020B0604020202020204" pitchFamily="34" charset="0"/>
              <a:cs typeface="Arial" panose="020B0604020202020204" pitchFamily="34" charset="0"/>
            </a:endParaRPr>
          </a:p>
          <a:p>
            <a:endParaRPr lang="en-US" sz="600" b="1" baseline="0" dirty="0" smtClean="0">
              <a:solidFill>
                <a:schemeClr val="bg1">
                  <a:lumMod val="50000"/>
                </a:schemeClr>
              </a:solidFill>
              <a:latin typeface="Arial" panose="020B0604020202020204" pitchFamily="34" charset="0"/>
              <a:cs typeface="Arial" panose="020B0604020202020204" pitchFamily="34" charset="0"/>
            </a:endParaRPr>
          </a:p>
          <a:p>
            <a:endParaRPr lang="en-US" sz="600" b="1" dirty="0">
              <a:solidFill>
                <a:schemeClr val="bg1">
                  <a:lumMod val="50000"/>
                </a:schemeClr>
              </a:solidFill>
              <a:latin typeface="Arial" panose="020B0604020202020204" pitchFamily="34" charset="0"/>
              <a:cs typeface="Arial" panose="020B0604020202020204" pitchFamily="34" charset="0"/>
            </a:endParaRPr>
          </a:p>
          <a:p>
            <a:endParaRPr lang="en-US" sz="600" b="1" baseline="0" dirty="0">
              <a:solidFill>
                <a:schemeClr val="bg1">
                  <a:lumMod val="50000"/>
                </a:schemeClr>
              </a:solidFill>
              <a:latin typeface="Arial" panose="020B0604020202020204" pitchFamily="34" charset="0"/>
              <a:cs typeface="Arial" panose="020B0604020202020204" pitchFamily="34" charset="0"/>
            </a:endParaRPr>
          </a:p>
          <a:p>
            <a:r>
              <a:rPr lang="en-US" sz="1400" b="1" baseline="0" dirty="0" smtClean="0">
                <a:solidFill>
                  <a:schemeClr val="bg1">
                    <a:lumMod val="50000"/>
                  </a:schemeClr>
                </a:solidFill>
                <a:latin typeface="Arial" panose="020B0604020202020204" pitchFamily="34" charset="0"/>
                <a:cs typeface="Arial" panose="020B0604020202020204" pitchFamily="34" charset="0"/>
              </a:rPr>
              <a:t>rail</a:t>
            </a:r>
            <a:endParaRPr lang="en-US" sz="1400" b="1" baseline="0" dirty="0" smtClean="0">
              <a:solidFill>
                <a:schemeClr val="accent4">
                  <a:lumMod val="60000"/>
                  <a:lumOff val="40000"/>
                </a:schemeClr>
              </a:solidFill>
              <a:latin typeface="Arial" panose="020B0604020202020204" pitchFamily="34" charset="0"/>
              <a:cs typeface="Arial" panose="020B0604020202020204" pitchFamily="34" charset="0"/>
            </a:endParaRPr>
          </a:p>
          <a:p>
            <a:r>
              <a:rPr lang="en-US" sz="1400" b="1" baseline="0" dirty="0" smtClean="0">
                <a:solidFill>
                  <a:schemeClr val="accent6">
                    <a:lumMod val="40000"/>
                    <a:lumOff val="60000"/>
                  </a:schemeClr>
                </a:solidFill>
                <a:latin typeface="Arial" panose="020B0604020202020204" pitchFamily="34" charset="0"/>
                <a:cs typeface="Arial" panose="020B0604020202020204" pitchFamily="34" charset="0"/>
              </a:rPr>
              <a:t>heavy </a:t>
            </a:r>
            <a:endParaRPr lang="en-US" sz="1400" b="1" baseline="0" dirty="0">
              <a:solidFill>
                <a:schemeClr val="accent6">
                  <a:lumMod val="40000"/>
                  <a:lumOff val="60000"/>
                </a:schemeClr>
              </a:solidFill>
              <a:latin typeface="Arial" panose="020B0604020202020204" pitchFamily="34" charset="0"/>
              <a:cs typeface="Arial" panose="020B0604020202020204" pitchFamily="34" charset="0"/>
            </a:endParaRPr>
          </a:p>
          <a:p>
            <a:r>
              <a:rPr lang="en-US" sz="1400" b="1" baseline="0" dirty="0">
                <a:solidFill>
                  <a:schemeClr val="accent6">
                    <a:lumMod val="40000"/>
                    <a:lumOff val="60000"/>
                  </a:schemeClr>
                </a:solidFill>
                <a:latin typeface="Arial" panose="020B0604020202020204" pitchFamily="34" charset="0"/>
                <a:cs typeface="Arial" panose="020B0604020202020204" pitchFamily="34" charset="0"/>
              </a:rPr>
              <a:t>heavy </a:t>
            </a:r>
            <a:r>
              <a:rPr lang="en-US" sz="1400" b="1" baseline="0" dirty="0" smtClean="0">
                <a:solidFill>
                  <a:schemeClr val="accent6">
                    <a:lumMod val="40000"/>
                    <a:lumOff val="60000"/>
                  </a:schemeClr>
                </a:solidFill>
                <a:latin typeface="Arial" panose="020B0604020202020204" pitchFamily="34" charset="0"/>
                <a:cs typeface="Arial" panose="020B0604020202020204" pitchFamily="34" charset="0"/>
              </a:rPr>
              <a:t>truck</a:t>
            </a:r>
            <a:endParaRPr lang="en-US" sz="1400" b="1" dirty="0">
              <a:solidFill>
                <a:schemeClr val="accent6">
                  <a:lumMod val="40000"/>
                  <a:lumOff val="60000"/>
                </a:schemeClr>
              </a:solidFill>
              <a:latin typeface="Arial" panose="020B0604020202020204" pitchFamily="34" charset="0"/>
              <a:cs typeface="Arial" panose="020B0604020202020204" pitchFamily="34" charset="0"/>
            </a:endParaRPr>
          </a:p>
          <a:p>
            <a:r>
              <a:rPr lang="en-US" sz="1400" b="1" baseline="0" dirty="0" smtClean="0">
                <a:solidFill>
                  <a:schemeClr val="accent4">
                    <a:lumMod val="75000"/>
                  </a:schemeClr>
                </a:solidFill>
                <a:latin typeface="Arial" panose="020B0604020202020204" pitchFamily="34" charset="0"/>
                <a:cs typeface="Arial" panose="020B0604020202020204" pitchFamily="34" charset="0"/>
              </a:rPr>
              <a:t>medium</a:t>
            </a:r>
            <a:endParaRPr lang="en-US" sz="1400" b="1" baseline="0" dirty="0">
              <a:solidFill>
                <a:schemeClr val="accent4">
                  <a:lumMod val="75000"/>
                </a:schemeClr>
              </a:solidFill>
              <a:latin typeface="Arial" panose="020B0604020202020204" pitchFamily="34" charset="0"/>
              <a:cs typeface="Arial" panose="020B0604020202020204" pitchFamily="34" charset="0"/>
            </a:endParaRPr>
          </a:p>
          <a:p>
            <a:r>
              <a:rPr lang="en-US" sz="1400" b="1" baseline="0" dirty="0">
                <a:solidFill>
                  <a:schemeClr val="accent4">
                    <a:lumMod val="75000"/>
                  </a:schemeClr>
                </a:solidFill>
                <a:latin typeface="Arial" panose="020B0604020202020204" pitchFamily="34" charset="0"/>
                <a:cs typeface="Arial" panose="020B0604020202020204" pitchFamily="34" charset="0"/>
              </a:rPr>
              <a:t>heavy truck</a:t>
            </a:r>
          </a:p>
          <a:p>
            <a:r>
              <a:rPr lang="en-US" sz="1400" b="1" baseline="0" dirty="0" smtClean="0">
                <a:solidFill>
                  <a:schemeClr val="accent4">
                    <a:lumMod val="50000"/>
                  </a:schemeClr>
                </a:solidFill>
                <a:latin typeface="Arial" panose="020B0604020202020204" pitchFamily="34" charset="0"/>
                <a:cs typeface="Arial" panose="020B0604020202020204" pitchFamily="34" charset="0"/>
              </a:rPr>
              <a:t>light</a:t>
            </a:r>
            <a:endParaRPr lang="en-US" sz="1400" b="1" baseline="0" dirty="0">
              <a:solidFill>
                <a:schemeClr val="accent4">
                  <a:lumMod val="50000"/>
                </a:schemeClr>
              </a:solidFill>
              <a:latin typeface="Arial" panose="020B0604020202020204" pitchFamily="34" charset="0"/>
              <a:cs typeface="Arial" panose="020B0604020202020204" pitchFamily="34" charset="0"/>
            </a:endParaRPr>
          </a:p>
          <a:p>
            <a:r>
              <a:rPr lang="en-US" sz="1400" b="1" baseline="0" dirty="0">
                <a:solidFill>
                  <a:schemeClr val="accent4">
                    <a:lumMod val="50000"/>
                  </a:schemeClr>
                </a:solidFill>
                <a:latin typeface="Arial" panose="020B0604020202020204" pitchFamily="34" charset="0"/>
                <a:cs typeface="Arial" panose="020B0604020202020204" pitchFamily="34" charset="0"/>
              </a:rPr>
              <a:t>heavy truck</a:t>
            </a:r>
          </a:p>
          <a:p>
            <a:endParaRPr lang="en-US" sz="1400" b="1" baseline="0" dirty="0">
              <a:solidFill>
                <a:schemeClr val="accent3"/>
              </a:solidFill>
              <a:latin typeface="Arial" panose="020B0604020202020204" pitchFamily="34" charset="0"/>
              <a:cs typeface="Arial" panose="020B0604020202020204" pitchFamily="34" charset="0"/>
            </a:endParaRPr>
          </a:p>
        </p:txBody>
      </p:sp>
      <p:sp>
        <p:nvSpPr>
          <p:cNvPr id="4" name="Rectangle 3"/>
          <p:cNvSpPr/>
          <p:nvPr/>
        </p:nvSpPr>
        <p:spPr>
          <a:xfrm>
            <a:off x="231819" y="1674151"/>
            <a:ext cx="4611635" cy="523220"/>
          </a:xfrm>
          <a:prstGeom prst="rect">
            <a:avLst/>
          </a:prstGeom>
        </p:spPr>
        <p:txBody>
          <a:bodyPr wrap="square">
            <a:spAutoFit/>
          </a:bodyPr>
          <a:lstStyle/>
          <a:p>
            <a:r>
              <a:rPr lang="en-US" sz="1400" b="1" dirty="0"/>
              <a:t>Freight transportation energy consumption</a:t>
            </a:r>
          </a:p>
          <a:p>
            <a:r>
              <a:rPr lang="en-US" sz="1400" dirty="0"/>
              <a:t>quadrillion Btu</a:t>
            </a:r>
          </a:p>
        </p:txBody>
      </p:sp>
    </p:spTree>
    <p:extLst>
      <p:ext uri="{BB962C8B-B14F-4D97-AF65-F5344CB8AC3E}">
        <p14:creationId xmlns:p14="http://schemas.microsoft.com/office/powerpoint/2010/main" val="2794652347"/>
      </p:ext>
    </p:extLst>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 Placeholder 19"/>
          <p:cNvSpPr>
            <a:spLocks noGrp="1"/>
          </p:cNvSpPr>
          <p:nvPr>
            <p:ph type="body" sz="quarter" idx="12"/>
          </p:nvPr>
        </p:nvSpPr>
        <p:spPr/>
        <p:txBody>
          <a:bodyPr/>
          <a:lstStyle/>
          <a:p>
            <a:pPr lvl="0"/>
            <a:r>
              <a:rPr lang="en-US" dirty="0"/>
              <a:t>In OECD countries, energy used to haul freight hovers just under 20 quadrillion Btu over the entire projection, with heavy trucks and marine vessels remaining the dominant modes of freight transport.</a:t>
            </a:r>
          </a:p>
          <a:p>
            <a:pPr lvl="0"/>
            <a:r>
              <a:rPr lang="en-US" dirty="0"/>
              <a:t>In non-OECD countries, increases in industrial output lead to growing energy use in all modes of freight transport.</a:t>
            </a:r>
          </a:p>
          <a:p>
            <a:pPr lvl="0"/>
            <a:r>
              <a:rPr lang="en-US" dirty="0"/>
              <a:t>More than half of the increase in the world’s freight travel energy use is attributable to marine vessels, as residents in non-OECD countries continue to increase their demand for goods and services and producers become further integrated into global supply chains.</a:t>
            </a:r>
          </a:p>
          <a:p>
            <a:pPr lvl="0"/>
            <a:r>
              <a:rPr lang="en-US" dirty="0"/>
              <a:t>As transportation infrastructure improves and roadways become more capable of supporting heavy trucks in non-OECD countries, energy consumption shifts from light and medium heavy-duty trucks to heavier vehicles.</a:t>
            </a:r>
          </a:p>
          <a:p>
            <a:endParaRPr lang="en-US" dirty="0"/>
          </a:p>
        </p:txBody>
      </p:sp>
      <p:sp>
        <p:nvSpPr>
          <p:cNvPr id="15" name="Title 14"/>
          <p:cNvSpPr>
            <a:spLocks noGrp="1"/>
          </p:cNvSpPr>
          <p:nvPr>
            <p:ph type="title"/>
          </p:nvPr>
        </p:nvSpPr>
        <p:spPr/>
        <p:txBody>
          <a:bodyPr/>
          <a:lstStyle/>
          <a:p>
            <a:r>
              <a:rPr lang="en-US" dirty="0" smtClean="0"/>
              <a:t>—while international </a:t>
            </a:r>
            <a:r>
              <a:rPr lang="en-US" dirty="0"/>
              <a:t>marine transportation continues to grow in non-OECD countries </a:t>
            </a:r>
          </a:p>
        </p:txBody>
      </p:sp>
      <p:sp>
        <p:nvSpPr>
          <p:cNvPr id="3" name="Slide Number Placeholder 2"/>
          <p:cNvSpPr>
            <a:spLocks noGrp="1"/>
          </p:cNvSpPr>
          <p:nvPr>
            <p:ph type="sldNum" sz="quarter" idx="4"/>
          </p:nvPr>
        </p:nvSpPr>
        <p:spPr>
          <a:xfrm>
            <a:off x="8639175" y="6030300"/>
            <a:ext cx="450723" cy="365125"/>
          </a:xfrm>
        </p:spPr>
        <p:txBody>
          <a:bodyPr/>
          <a:lstStyle/>
          <a:p>
            <a:fld id="{2D80C5C9-96E0-47EC-B500-37C5FE284639}" type="slidenum">
              <a:rPr lang="en-US" smtClean="0"/>
              <a:pPr/>
              <a:t>130</a:t>
            </a:fld>
            <a:endParaRPr lang="en-US" dirty="0"/>
          </a:p>
        </p:txBody>
      </p:sp>
      <p:grpSp>
        <p:nvGrpSpPr>
          <p:cNvPr id="19" name="Group 18"/>
          <p:cNvGrpSpPr/>
          <p:nvPr/>
        </p:nvGrpSpPr>
        <p:grpSpPr>
          <a:xfrm>
            <a:off x="206422" y="97597"/>
            <a:ext cx="8745554" cy="539991"/>
            <a:chOff x="206422" y="97597"/>
            <a:chExt cx="8745554" cy="539991"/>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32568" y="99552"/>
              <a:ext cx="530352" cy="530352"/>
            </a:xfrm>
            <a:prstGeom prst="rect">
              <a:avLst/>
            </a:prstGeom>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3402" y="107236"/>
              <a:ext cx="530352" cy="530352"/>
            </a:xfrm>
            <a:prstGeom prst="rect">
              <a:avLst/>
            </a:prstGeom>
          </p:spPr>
        </p:pic>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6552" y="107236"/>
              <a:ext cx="530352" cy="530352"/>
            </a:xfrm>
            <a:prstGeom prst="rect">
              <a:avLst/>
            </a:prstGeom>
          </p:spPr>
        </p:pic>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16" name="Picture 1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17" name="Content Placeholder 2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pic>
          <p:nvPicPr>
            <p:cNvPr id="18" name="Picture 17"/>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spTree>
    <p:extLst>
      <p:ext uri="{BB962C8B-B14F-4D97-AF65-F5344CB8AC3E}">
        <p14:creationId xmlns:p14="http://schemas.microsoft.com/office/powerpoint/2010/main" val="1970248180"/>
      </p:ext>
    </p:extLst>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Energy-related carbon dioxide</a:t>
            </a:r>
            <a:endParaRPr lang="en-US" dirty="0"/>
          </a:p>
        </p:txBody>
      </p:sp>
      <p:sp>
        <p:nvSpPr>
          <p:cNvPr id="11" name="Text Placeholder 10"/>
          <p:cNvSpPr>
            <a:spLocks noGrp="1"/>
          </p:cNvSpPr>
          <p:nvPr>
            <p:ph type="body" sz="quarter" idx="13"/>
          </p:nvPr>
        </p:nvSpPr>
        <p:spPr/>
        <p:txBody>
          <a:bodyPr/>
          <a:lstStyle/>
          <a:p>
            <a:endParaRPr lang="en-US" dirty="0"/>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6743" y="1379995"/>
            <a:ext cx="1709928" cy="1709928"/>
          </a:xfrm>
          <a:prstGeom prst="rect">
            <a:avLst/>
          </a:prstGeom>
        </p:spPr>
      </p:pic>
    </p:spTree>
    <p:extLst>
      <p:ext uri="{BB962C8B-B14F-4D97-AF65-F5344CB8AC3E}">
        <p14:creationId xmlns:p14="http://schemas.microsoft.com/office/powerpoint/2010/main" val="3340715336"/>
      </p:ext>
    </p:extLst>
  </p:cSld>
  <p:clrMapOvr>
    <a:masterClrMapping/>
  </p:clrMapOvr>
  <p:timing>
    <p:tnLst>
      <p:par>
        <p:cTn id="1" dur="indefinite" restart="never" nodeType="tmRoot"/>
      </p:par>
    </p:tn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Text Placeholder 2"/>
          <p:cNvSpPr>
            <a:spLocks noGrp="1"/>
          </p:cNvSpPr>
          <p:nvPr>
            <p:ph type="body" sz="quarter" idx="13"/>
          </p:nvPr>
        </p:nvSpPr>
        <p:spPr/>
        <p:txBody>
          <a:bodyPr/>
          <a:lstStyle/>
          <a:p>
            <a:endParaRPr lang="en-US"/>
          </a:p>
        </p:txBody>
      </p:sp>
    </p:spTree>
    <p:extLst>
      <p:ext uri="{BB962C8B-B14F-4D97-AF65-F5344CB8AC3E}">
        <p14:creationId xmlns:p14="http://schemas.microsoft.com/office/powerpoint/2010/main" val="4119893271"/>
      </p:ext>
    </p:extLst>
  </p:cSld>
  <p:clrMapOvr>
    <a:masterClrMapping/>
  </p:clrMapOvr>
  <p:timing>
    <p:tnLst>
      <p:par>
        <p:cTn id="1" dur="indefinite" restart="never" nodeType="tmRoot"/>
      </p:par>
    </p:tn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p:cNvSpPr>
            <a:spLocks noGrp="1"/>
          </p:cNvSpPr>
          <p:nvPr>
            <p:ph type="body" sz="quarter" idx="13"/>
          </p:nvPr>
        </p:nvSpPr>
        <p:spPr/>
        <p:txBody>
          <a:bodyPr/>
          <a:lstStyle/>
          <a:p>
            <a:pPr>
              <a:defRPr sz="1400" b="0" i="0" u="none" strike="noStrike" kern="1200" spc="0" baseline="0">
                <a:solidFill>
                  <a:srgbClr val="000000">
                    <a:lumMod val="65000"/>
                    <a:lumOff val="35000"/>
                  </a:srgbClr>
                </a:solidFill>
                <a:latin typeface="+mn-lt"/>
                <a:ea typeface="+mn-ea"/>
                <a:cs typeface="+mn-cs"/>
              </a:defRPr>
            </a:pPr>
            <a:r>
              <a:rPr lang="en-US" b="1" dirty="0">
                <a:solidFill>
                  <a:sysClr val="windowText" lastClr="000000"/>
                </a:solidFill>
                <a:latin typeface="Arial" panose="020B0604020202020204" pitchFamily="34" charset="0"/>
                <a:cs typeface="Arial" panose="020B0604020202020204" pitchFamily="34" charset="0"/>
              </a:rPr>
              <a:t>Energy-related carbon dioxide emissions</a:t>
            </a:r>
          </a:p>
          <a:p>
            <a:pPr>
              <a:defRPr sz="1400" b="0" i="0" u="none" strike="noStrike" kern="1200" spc="0" baseline="0">
                <a:solidFill>
                  <a:srgbClr val="000000">
                    <a:lumMod val="65000"/>
                    <a:lumOff val="35000"/>
                  </a:srgbClr>
                </a:solidFill>
                <a:latin typeface="+mn-lt"/>
                <a:ea typeface="+mn-ea"/>
                <a:cs typeface="+mn-cs"/>
              </a:defRPr>
            </a:pPr>
            <a:r>
              <a:rPr lang="en-US" dirty="0">
                <a:solidFill>
                  <a:sysClr val="windowText" lastClr="000000"/>
                </a:solidFill>
                <a:latin typeface="Arial" panose="020B0604020202020204" pitchFamily="34" charset="0"/>
                <a:cs typeface="Arial" panose="020B0604020202020204" pitchFamily="34" charset="0"/>
              </a:rPr>
              <a:t>billion metric </a:t>
            </a:r>
            <a:r>
              <a:rPr lang="en-US" dirty="0" smtClean="0">
                <a:solidFill>
                  <a:sysClr val="windowText" lastClr="000000"/>
                </a:solidFill>
                <a:latin typeface="Arial" panose="020B0604020202020204" pitchFamily="34" charset="0"/>
                <a:cs typeface="Arial" panose="020B0604020202020204" pitchFamily="34" charset="0"/>
              </a:rPr>
              <a:t>tons</a:t>
            </a:r>
            <a:endParaRPr lang="en-US" dirty="0">
              <a:solidFill>
                <a:sysClr val="windowText" lastClr="000000"/>
              </a:solidFill>
              <a:latin typeface="Arial" panose="020B0604020202020204" pitchFamily="34" charset="0"/>
              <a:cs typeface="Arial" panose="020B0604020202020204" pitchFamily="34" charset="0"/>
            </a:endParaRPr>
          </a:p>
        </p:txBody>
      </p:sp>
      <p:sp>
        <p:nvSpPr>
          <p:cNvPr id="2" name="Title 1"/>
          <p:cNvSpPr>
            <a:spLocks noGrp="1"/>
          </p:cNvSpPr>
          <p:nvPr>
            <p:ph type="title"/>
          </p:nvPr>
        </p:nvSpPr>
        <p:spPr/>
        <p:txBody>
          <a:bodyPr/>
          <a:lstStyle/>
          <a:p>
            <a:r>
              <a:rPr lang="en-US" dirty="0"/>
              <a:t>Reference case energy-related carbon dioxide emissions grow—</a:t>
            </a:r>
          </a:p>
        </p:txBody>
      </p:sp>
      <p:sp>
        <p:nvSpPr>
          <p:cNvPr id="3" name="Slide Number Placeholder 2"/>
          <p:cNvSpPr>
            <a:spLocks noGrp="1"/>
          </p:cNvSpPr>
          <p:nvPr>
            <p:ph type="sldNum" sz="quarter" idx="4"/>
          </p:nvPr>
        </p:nvSpPr>
        <p:spPr>
          <a:xfrm>
            <a:off x="8658225" y="6030300"/>
            <a:ext cx="431673" cy="365125"/>
          </a:xfrm>
        </p:spPr>
        <p:txBody>
          <a:bodyPr/>
          <a:lstStyle/>
          <a:p>
            <a:fld id="{2D80C5C9-96E0-47EC-B500-37C5FE284639}" type="slidenum">
              <a:rPr lang="en-US" smtClean="0"/>
              <a:pPr/>
              <a:t>133</a:t>
            </a:fld>
            <a:endParaRPr lang="en-US" dirty="0"/>
          </a:p>
        </p:txBody>
      </p:sp>
      <p:grpSp>
        <p:nvGrpSpPr>
          <p:cNvPr id="19" name="Group 18"/>
          <p:cNvGrpSpPr/>
          <p:nvPr/>
        </p:nvGrpSpPr>
        <p:grpSpPr>
          <a:xfrm>
            <a:off x="206422" y="97597"/>
            <a:ext cx="8745554" cy="539991"/>
            <a:chOff x="206422" y="97597"/>
            <a:chExt cx="8745554" cy="539991"/>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40252" y="107236"/>
              <a:ext cx="530352" cy="530352"/>
            </a:xfrm>
            <a:prstGeom prst="rect">
              <a:avLst/>
            </a:prstGeom>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3402" y="107236"/>
              <a:ext cx="530352" cy="530352"/>
            </a:xfrm>
            <a:prstGeom prst="rect">
              <a:avLst/>
            </a:prstGeom>
          </p:spPr>
        </p:pic>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6552" y="107236"/>
              <a:ext cx="530352" cy="530352"/>
            </a:xfrm>
            <a:prstGeom prst="rect">
              <a:avLst/>
            </a:prstGeom>
          </p:spPr>
        </p:pic>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15" name="Picture 1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608220" y="99552"/>
              <a:ext cx="530352" cy="530352"/>
            </a:xfrm>
            <a:prstGeom prst="rect">
              <a:avLst/>
            </a:prstGeom>
          </p:spPr>
        </p:pic>
        <p:pic>
          <p:nvPicPr>
            <p:cNvPr id="17" name="Content Placeholder 2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pic>
          <p:nvPicPr>
            <p:cNvPr id="18" name="Picture 17"/>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graphicFrame>
        <p:nvGraphicFramePr>
          <p:cNvPr id="20" name="Chart Placeholder 19"/>
          <p:cNvGraphicFramePr>
            <a:graphicFrameLocks noGrp="1"/>
          </p:cNvGraphicFramePr>
          <p:nvPr>
            <p:ph type="chart" sz="quarter" idx="12"/>
            <p:extLst>
              <p:ext uri="{D42A27DB-BD31-4B8C-83A1-F6EECF244321}">
                <p14:modId xmlns:p14="http://schemas.microsoft.com/office/powerpoint/2010/main" val="3812779726"/>
              </p:ext>
            </p:extLst>
          </p:nvPr>
        </p:nvGraphicFramePr>
        <p:xfrm>
          <a:off x="231775" y="2286000"/>
          <a:ext cx="8683625" cy="3409950"/>
        </p:xfrm>
        <a:graphic>
          <a:graphicData uri="http://schemas.openxmlformats.org/drawingml/2006/chart">
            <c:chart xmlns:c="http://schemas.openxmlformats.org/drawingml/2006/chart" xmlns:r="http://schemas.openxmlformats.org/officeDocument/2006/relationships" r:id="rId11"/>
          </a:graphicData>
        </a:graphic>
      </p:graphicFrame>
    </p:spTree>
    <p:extLst>
      <p:ext uri="{BB962C8B-B14F-4D97-AF65-F5344CB8AC3E}">
        <p14:creationId xmlns:p14="http://schemas.microsoft.com/office/powerpoint/2010/main" val="2537501574"/>
      </p:ext>
    </p:extLst>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12"/>
          </p:nvPr>
        </p:nvSpPr>
        <p:spPr/>
        <p:txBody>
          <a:bodyPr/>
          <a:lstStyle/>
          <a:p>
            <a:pPr lvl="0"/>
            <a:r>
              <a:rPr lang="en-US" dirty="0"/>
              <a:t>World energy-related carbon dioxide (CO2) emissions are projected to grow an average 0.6%/year between 2015 and 2040, </a:t>
            </a:r>
            <a:r>
              <a:rPr lang="en-US" dirty="0" smtClean="0"/>
              <a:t>1.3%/</a:t>
            </a:r>
            <a:r>
              <a:rPr lang="en-US" dirty="0"/>
              <a:t>year below the level from 1990 to 2015. </a:t>
            </a:r>
          </a:p>
          <a:p>
            <a:r>
              <a:rPr lang="en-US" dirty="0"/>
              <a:t>Energy-related CO2 emission growth is slowed by increases in energy efficiency and a gradual shift from coal toward natural gas and renewable energy </a:t>
            </a:r>
            <a:r>
              <a:rPr lang="en-US" dirty="0" smtClean="0"/>
              <a:t>sources that </a:t>
            </a:r>
            <a:r>
              <a:rPr lang="en-US" dirty="0"/>
              <a:t>began before 2015 but continue through the projection period</a:t>
            </a:r>
            <a:r>
              <a:rPr lang="en-US" dirty="0" smtClean="0"/>
              <a:t>.</a:t>
            </a:r>
            <a:endParaRPr lang="en-US" dirty="0"/>
          </a:p>
          <a:p>
            <a:pPr lvl="0"/>
            <a:r>
              <a:rPr lang="en-US" dirty="0"/>
              <a:t>In OECD countries, energy-related CO2 emissions remain essentially flat through 2040 at 9% lower </a:t>
            </a:r>
            <a:r>
              <a:rPr lang="en-US" dirty="0" smtClean="0"/>
              <a:t>than their </a:t>
            </a:r>
            <a:r>
              <a:rPr lang="en-US" dirty="0"/>
              <a:t>2005 level even as their economies gradually expand.</a:t>
            </a:r>
          </a:p>
          <a:p>
            <a:pPr lvl="0"/>
            <a:r>
              <a:rPr lang="en-US" dirty="0"/>
              <a:t>Energy-related CO2 emissions from non-OECD countries grow at a rate of less than 1%/year from 2015 to 2040, a lower rate </a:t>
            </a:r>
            <a:r>
              <a:rPr lang="en-US" dirty="0" smtClean="0"/>
              <a:t>than from </a:t>
            </a:r>
            <a:r>
              <a:rPr lang="en-US" dirty="0"/>
              <a:t>1990 to 2015, when emissions grew by 3%/year.</a:t>
            </a:r>
          </a:p>
          <a:p>
            <a:endParaRPr lang="en-US" dirty="0"/>
          </a:p>
        </p:txBody>
      </p:sp>
      <p:sp>
        <p:nvSpPr>
          <p:cNvPr id="5" name="Title 4"/>
          <p:cNvSpPr>
            <a:spLocks noGrp="1"/>
          </p:cNvSpPr>
          <p:nvPr>
            <p:ph type="title"/>
          </p:nvPr>
        </p:nvSpPr>
        <p:spPr/>
        <p:txBody>
          <a:bodyPr/>
          <a:lstStyle/>
          <a:p>
            <a:r>
              <a:rPr lang="en-US" dirty="0"/>
              <a:t>—but at a slower rate than in the recent past</a:t>
            </a:r>
          </a:p>
        </p:txBody>
      </p:sp>
      <p:sp>
        <p:nvSpPr>
          <p:cNvPr id="3" name="Slide Number Placeholder 2"/>
          <p:cNvSpPr>
            <a:spLocks noGrp="1"/>
          </p:cNvSpPr>
          <p:nvPr>
            <p:ph type="sldNum" sz="quarter" idx="4"/>
          </p:nvPr>
        </p:nvSpPr>
        <p:spPr>
          <a:xfrm>
            <a:off x="8648700" y="6030300"/>
            <a:ext cx="422148" cy="365125"/>
          </a:xfrm>
        </p:spPr>
        <p:txBody>
          <a:bodyPr/>
          <a:lstStyle/>
          <a:p>
            <a:fld id="{2D80C5C9-96E0-47EC-B500-37C5FE284639}" type="slidenum">
              <a:rPr lang="en-US" smtClean="0"/>
              <a:pPr/>
              <a:t>134</a:t>
            </a:fld>
            <a:r>
              <a:rPr lang="en-US" dirty="0" smtClean="0"/>
              <a:t> </a:t>
            </a:r>
            <a:endParaRPr lang="en-US" dirty="0"/>
          </a:p>
        </p:txBody>
      </p:sp>
      <p:grpSp>
        <p:nvGrpSpPr>
          <p:cNvPr id="19" name="Group 18"/>
          <p:cNvGrpSpPr/>
          <p:nvPr/>
        </p:nvGrpSpPr>
        <p:grpSpPr>
          <a:xfrm>
            <a:off x="206422" y="97597"/>
            <a:ext cx="8745554" cy="539991"/>
            <a:chOff x="206422" y="97597"/>
            <a:chExt cx="8745554" cy="539991"/>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40252" y="107236"/>
              <a:ext cx="530352" cy="530352"/>
            </a:xfrm>
            <a:prstGeom prst="rect">
              <a:avLst/>
            </a:prstGeom>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3402" y="107236"/>
              <a:ext cx="530352" cy="530352"/>
            </a:xfrm>
            <a:prstGeom prst="rect">
              <a:avLst/>
            </a:prstGeom>
          </p:spPr>
        </p:pic>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6552" y="107236"/>
              <a:ext cx="530352" cy="530352"/>
            </a:xfrm>
            <a:prstGeom prst="rect">
              <a:avLst/>
            </a:prstGeom>
          </p:spPr>
        </p:pic>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15" name="Picture 1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608220" y="99552"/>
              <a:ext cx="530352" cy="530352"/>
            </a:xfrm>
            <a:prstGeom prst="rect">
              <a:avLst/>
            </a:prstGeom>
          </p:spPr>
        </p:pic>
        <p:pic>
          <p:nvPicPr>
            <p:cNvPr id="17" name="Content Placeholder 2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pic>
          <p:nvPicPr>
            <p:cNvPr id="18" name="Picture 17"/>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spTree>
    <p:extLst>
      <p:ext uri="{BB962C8B-B14F-4D97-AF65-F5344CB8AC3E}">
        <p14:creationId xmlns:p14="http://schemas.microsoft.com/office/powerpoint/2010/main" val="1037197924"/>
      </p:ext>
    </p:extLst>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p:cNvSpPr>
            <a:spLocks noGrp="1"/>
          </p:cNvSpPr>
          <p:nvPr>
            <p:ph type="body" sz="quarter" idx="13"/>
          </p:nvPr>
        </p:nvSpPr>
        <p:spPr/>
        <p:txBody>
          <a:bodyPr/>
          <a:lstStyle/>
          <a:p>
            <a:pPr>
              <a:defRPr sz="1400" b="0" i="0" u="none" strike="noStrike" kern="1200" spc="0" baseline="0">
                <a:solidFill>
                  <a:srgbClr val="000000">
                    <a:lumMod val="65000"/>
                    <a:lumOff val="35000"/>
                  </a:srgbClr>
                </a:solidFill>
                <a:latin typeface="+mn-lt"/>
                <a:ea typeface="+mn-ea"/>
                <a:cs typeface="+mn-cs"/>
              </a:defRPr>
            </a:pPr>
            <a:r>
              <a:rPr lang="en-US" b="1" dirty="0">
                <a:solidFill>
                  <a:sysClr val="windowText" lastClr="000000"/>
                </a:solidFill>
                <a:latin typeface="Arial" panose="020B0604020202020204" pitchFamily="34" charset="0"/>
                <a:cs typeface="Arial" panose="020B0604020202020204" pitchFamily="34" charset="0"/>
              </a:rPr>
              <a:t>Energy-related carbon dioxide emissions </a:t>
            </a:r>
          </a:p>
          <a:p>
            <a:pPr>
              <a:defRPr sz="1400" b="0" i="0" u="none" strike="noStrike" kern="1200" spc="0" baseline="0">
                <a:solidFill>
                  <a:srgbClr val="000000">
                    <a:lumMod val="65000"/>
                    <a:lumOff val="35000"/>
                  </a:srgbClr>
                </a:solidFill>
                <a:latin typeface="+mn-lt"/>
                <a:ea typeface="+mn-ea"/>
                <a:cs typeface="+mn-cs"/>
              </a:defRPr>
            </a:pPr>
            <a:r>
              <a:rPr lang="en-US" dirty="0">
                <a:solidFill>
                  <a:sysClr val="windowText" lastClr="000000"/>
                </a:solidFill>
                <a:latin typeface="Arial" panose="020B0604020202020204" pitchFamily="34" charset="0"/>
                <a:cs typeface="Arial" panose="020B0604020202020204" pitchFamily="34" charset="0"/>
              </a:rPr>
              <a:t>billion metric </a:t>
            </a:r>
            <a:r>
              <a:rPr lang="en-US" dirty="0" smtClean="0">
                <a:solidFill>
                  <a:sysClr val="windowText" lastClr="000000"/>
                </a:solidFill>
                <a:latin typeface="Arial" panose="020B0604020202020204" pitchFamily="34" charset="0"/>
                <a:cs typeface="Arial" panose="020B0604020202020204" pitchFamily="34" charset="0"/>
              </a:rPr>
              <a:t>tons</a:t>
            </a:r>
            <a:endParaRPr lang="en-US" dirty="0">
              <a:solidFill>
                <a:sysClr val="windowText" lastClr="000000"/>
              </a:solidFill>
              <a:latin typeface="Arial" panose="020B0604020202020204" pitchFamily="34" charset="0"/>
              <a:cs typeface="Arial" panose="020B0604020202020204" pitchFamily="34" charset="0"/>
            </a:endParaRPr>
          </a:p>
        </p:txBody>
      </p:sp>
      <p:sp>
        <p:nvSpPr>
          <p:cNvPr id="2" name="Title 1"/>
          <p:cNvSpPr>
            <a:spLocks noGrp="1"/>
          </p:cNvSpPr>
          <p:nvPr>
            <p:ph type="title"/>
          </p:nvPr>
        </p:nvSpPr>
        <p:spPr/>
        <p:txBody>
          <a:bodyPr/>
          <a:lstStyle/>
          <a:p>
            <a:r>
              <a:rPr lang="en-US" dirty="0"/>
              <a:t>Coal-related carbon dioxide emissions flatten in the Reference case—</a:t>
            </a:r>
          </a:p>
        </p:txBody>
      </p:sp>
      <p:sp>
        <p:nvSpPr>
          <p:cNvPr id="3" name="Slide Number Placeholder 2"/>
          <p:cNvSpPr>
            <a:spLocks noGrp="1"/>
          </p:cNvSpPr>
          <p:nvPr>
            <p:ph type="sldNum" sz="quarter" idx="4"/>
          </p:nvPr>
        </p:nvSpPr>
        <p:spPr>
          <a:xfrm>
            <a:off x="8639175" y="6030300"/>
            <a:ext cx="431673" cy="365125"/>
          </a:xfrm>
        </p:spPr>
        <p:txBody>
          <a:bodyPr/>
          <a:lstStyle/>
          <a:p>
            <a:fld id="{2D80C5C9-96E0-47EC-B500-37C5FE284639}" type="slidenum">
              <a:rPr lang="en-US" smtClean="0"/>
              <a:pPr/>
              <a:t>135</a:t>
            </a:fld>
            <a:endParaRPr lang="en-US" dirty="0"/>
          </a:p>
        </p:txBody>
      </p:sp>
      <p:grpSp>
        <p:nvGrpSpPr>
          <p:cNvPr id="19" name="Group 18"/>
          <p:cNvGrpSpPr/>
          <p:nvPr/>
        </p:nvGrpSpPr>
        <p:grpSpPr>
          <a:xfrm>
            <a:off x="206422" y="97597"/>
            <a:ext cx="8745554" cy="539991"/>
            <a:chOff x="206422" y="97597"/>
            <a:chExt cx="8745554" cy="539991"/>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40252" y="107236"/>
              <a:ext cx="530352" cy="530352"/>
            </a:xfrm>
            <a:prstGeom prst="rect">
              <a:avLst/>
            </a:prstGeom>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3402" y="107236"/>
              <a:ext cx="530352" cy="530352"/>
            </a:xfrm>
            <a:prstGeom prst="rect">
              <a:avLst/>
            </a:prstGeom>
          </p:spPr>
        </p:pic>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6552" y="107236"/>
              <a:ext cx="530352" cy="530352"/>
            </a:xfrm>
            <a:prstGeom prst="rect">
              <a:avLst/>
            </a:prstGeom>
          </p:spPr>
        </p:pic>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15" name="Picture 1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608220" y="99552"/>
              <a:ext cx="530352" cy="530352"/>
            </a:xfrm>
            <a:prstGeom prst="rect">
              <a:avLst/>
            </a:prstGeom>
          </p:spPr>
        </p:pic>
        <p:pic>
          <p:nvPicPr>
            <p:cNvPr id="17" name="Content Placeholder 2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pic>
          <p:nvPicPr>
            <p:cNvPr id="18" name="Picture 17"/>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graphicFrame>
        <p:nvGraphicFramePr>
          <p:cNvPr id="20" name="Chart Placeholder 19"/>
          <p:cNvGraphicFramePr>
            <a:graphicFrameLocks noGrp="1"/>
          </p:cNvGraphicFramePr>
          <p:nvPr>
            <p:ph type="chart" sz="quarter" idx="12"/>
            <p:extLst>
              <p:ext uri="{D42A27DB-BD31-4B8C-83A1-F6EECF244321}">
                <p14:modId xmlns:p14="http://schemas.microsoft.com/office/powerpoint/2010/main" val="1793147799"/>
              </p:ext>
            </p:extLst>
          </p:nvPr>
        </p:nvGraphicFramePr>
        <p:xfrm>
          <a:off x="231775" y="2286000"/>
          <a:ext cx="8683625" cy="3381375"/>
        </p:xfrm>
        <a:graphic>
          <a:graphicData uri="http://schemas.openxmlformats.org/drawingml/2006/chart">
            <c:chart xmlns:c="http://schemas.openxmlformats.org/drawingml/2006/chart" xmlns:r="http://schemas.openxmlformats.org/officeDocument/2006/relationships" r:id="rId11"/>
          </a:graphicData>
        </a:graphic>
      </p:graphicFrame>
    </p:spTree>
    <p:extLst>
      <p:ext uri="{BB962C8B-B14F-4D97-AF65-F5344CB8AC3E}">
        <p14:creationId xmlns:p14="http://schemas.microsoft.com/office/powerpoint/2010/main" val="974329236"/>
      </p:ext>
    </p:extLst>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12"/>
          </p:nvPr>
        </p:nvSpPr>
        <p:spPr/>
        <p:txBody>
          <a:bodyPr/>
          <a:lstStyle/>
          <a:p>
            <a:pPr lvl="0"/>
            <a:r>
              <a:rPr lang="en-US" dirty="0"/>
              <a:t>Coal-related CO2 emissions are projected to increase at an average rate of 0.1%/year between 2015 and 2040, in contrast to the 2.3%/year rate seen from 1990 to 2015.</a:t>
            </a:r>
          </a:p>
          <a:p>
            <a:pPr lvl="0"/>
            <a:r>
              <a:rPr lang="en-US" dirty="0"/>
              <a:t>Liquids-related CO2 emissions grow an average 0.7%/</a:t>
            </a:r>
            <a:r>
              <a:rPr lang="en-US" dirty="0" smtClean="0"/>
              <a:t>year between 2015 and 2040.  </a:t>
            </a:r>
            <a:r>
              <a:rPr lang="en-US" dirty="0"/>
              <a:t>Despite large increases in transportation demand, particularly in China and India, this rate is lower than the 1.2%/year increase seen from 1990 to 2015.</a:t>
            </a:r>
          </a:p>
          <a:p>
            <a:pPr lvl="0"/>
            <a:r>
              <a:rPr lang="en-US" dirty="0"/>
              <a:t>Natural gas CO2 emissions increase an average 1.4%/year between 2015 and 2040.  Even though the use of natural gas in electricity rises over the period, the related emission rates are lower than the 2.2%/year increases seen from 1990 to 2015.</a:t>
            </a:r>
          </a:p>
          <a:p>
            <a:endParaRPr lang="en-US" dirty="0"/>
          </a:p>
        </p:txBody>
      </p:sp>
      <p:sp>
        <p:nvSpPr>
          <p:cNvPr id="5" name="Title 4"/>
          <p:cNvSpPr>
            <a:spLocks noGrp="1"/>
          </p:cNvSpPr>
          <p:nvPr>
            <p:ph type="title"/>
          </p:nvPr>
        </p:nvSpPr>
        <p:spPr/>
        <p:txBody>
          <a:bodyPr/>
          <a:lstStyle/>
          <a:p>
            <a:r>
              <a:rPr lang="en-US" dirty="0"/>
              <a:t>—while liquids and natural gas emissions continue to grow</a:t>
            </a:r>
          </a:p>
        </p:txBody>
      </p:sp>
      <p:sp>
        <p:nvSpPr>
          <p:cNvPr id="3" name="Slide Number Placeholder 2"/>
          <p:cNvSpPr>
            <a:spLocks noGrp="1"/>
          </p:cNvSpPr>
          <p:nvPr>
            <p:ph type="sldNum" sz="quarter" idx="4"/>
          </p:nvPr>
        </p:nvSpPr>
        <p:spPr>
          <a:xfrm>
            <a:off x="8658225" y="6030300"/>
            <a:ext cx="412623" cy="365125"/>
          </a:xfrm>
        </p:spPr>
        <p:txBody>
          <a:bodyPr/>
          <a:lstStyle/>
          <a:p>
            <a:fld id="{2D80C5C9-96E0-47EC-B500-37C5FE284639}" type="slidenum">
              <a:rPr lang="en-US" smtClean="0"/>
              <a:pPr/>
              <a:t>136</a:t>
            </a:fld>
            <a:endParaRPr lang="en-US" dirty="0"/>
          </a:p>
        </p:txBody>
      </p:sp>
      <p:grpSp>
        <p:nvGrpSpPr>
          <p:cNvPr id="19" name="Group 18"/>
          <p:cNvGrpSpPr/>
          <p:nvPr/>
        </p:nvGrpSpPr>
        <p:grpSpPr>
          <a:xfrm>
            <a:off x="206422" y="97597"/>
            <a:ext cx="8745554" cy="539991"/>
            <a:chOff x="206422" y="97597"/>
            <a:chExt cx="8745554" cy="539991"/>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40252" y="107236"/>
              <a:ext cx="530352" cy="530352"/>
            </a:xfrm>
            <a:prstGeom prst="rect">
              <a:avLst/>
            </a:prstGeom>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3402" y="107236"/>
              <a:ext cx="530352" cy="530352"/>
            </a:xfrm>
            <a:prstGeom prst="rect">
              <a:avLst/>
            </a:prstGeom>
          </p:spPr>
        </p:pic>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6552" y="107236"/>
              <a:ext cx="530352" cy="530352"/>
            </a:xfrm>
            <a:prstGeom prst="rect">
              <a:avLst/>
            </a:prstGeom>
          </p:spPr>
        </p:pic>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15" name="Picture 1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608220" y="99552"/>
              <a:ext cx="530352" cy="530352"/>
            </a:xfrm>
            <a:prstGeom prst="rect">
              <a:avLst/>
            </a:prstGeom>
          </p:spPr>
        </p:pic>
        <p:pic>
          <p:nvPicPr>
            <p:cNvPr id="17" name="Content Placeholder 2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pic>
          <p:nvPicPr>
            <p:cNvPr id="18" name="Picture 17"/>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spTree>
    <p:extLst>
      <p:ext uri="{BB962C8B-B14F-4D97-AF65-F5344CB8AC3E}">
        <p14:creationId xmlns:p14="http://schemas.microsoft.com/office/powerpoint/2010/main" val="996400879"/>
      </p:ext>
    </p:extLst>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p:cNvSpPr>
            <a:spLocks noGrp="1"/>
          </p:cNvSpPr>
          <p:nvPr>
            <p:ph type="body" sz="quarter" idx="13"/>
          </p:nvPr>
        </p:nvSpPr>
        <p:spPr>
          <a:xfrm>
            <a:off x="233660" y="1691005"/>
            <a:ext cx="6271915" cy="548640"/>
          </a:xfrm>
        </p:spPr>
        <p:txBody>
          <a:bodyPr/>
          <a:lstStyle/>
          <a:p>
            <a:pPr>
              <a:defRPr sz="1400" b="0" i="0" u="none" strike="noStrike" kern="1200" spc="0" baseline="0">
                <a:solidFill>
                  <a:srgbClr val="000000">
                    <a:lumMod val="65000"/>
                    <a:lumOff val="35000"/>
                  </a:srgbClr>
                </a:solidFill>
                <a:latin typeface="+mn-lt"/>
                <a:ea typeface="+mn-ea"/>
                <a:cs typeface="+mn-cs"/>
              </a:defRPr>
            </a:pPr>
            <a:r>
              <a:rPr lang="en-US" b="1" dirty="0">
                <a:solidFill>
                  <a:sysClr val="windowText" lastClr="000000"/>
                </a:solidFill>
                <a:latin typeface="Arial" panose="020B0604020202020204" pitchFamily="34" charset="0"/>
                <a:cs typeface="Arial" panose="020B0604020202020204" pitchFamily="34" charset="0"/>
              </a:rPr>
              <a:t>Liquids-related carbon dioxide emissions for selected countries/regions</a:t>
            </a:r>
          </a:p>
          <a:p>
            <a:pPr>
              <a:defRPr sz="1400" b="0" i="0" u="none" strike="noStrike" kern="1200" spc="0" baseline="0">
                <a:solidFill>
                  <a:srgbClr val="000000">
                    <a:lumMod val="65000"/>
                    <a:lumOff val="35000"/>
                  </a:srgbClr>
                </a:solidFill>
                <a:latin typeface="+mn-lt"/>
                <a:ea typeface="+mn-ea"/>
                <a:cs typeface="+mn-cs"/>
              </a:defRPr>
            </a:pPr>
            <a:r>
              <a:rPr lang="en-US" dirty="0">
                <a:solidFill>
                  <a:sysClr val="windowText" lastClr="000000"/>
                </a:solidFill>
                <a:latin typeface="Arial" panose="020B0604020202020204" pitchFamily="34" charset="0"/>
                <a:cs typeface="Arial" panose="020B0604020202020204" pitchFamily="34" charset="0"/>
              </a:rPr>
              <a:t>billion metric </a:t>
            </a:r>
            <a:r>
              <a:rPr lang="en-US" dirty="0" smtClean="0">
                <a:solidFill>
                  <a:sysClr val="windowText" lastClr="000000"/>
                </a:solidFill>
                <a:latin typeface="Arial" panose="020B0604020202020204" pitchFamily="34" charset="0"/>
                <a:cs typeface="Arial" panose="020B0604020202020204" pitchFamily="34" charset="0"/>
              </a:rPr>
              <a:t>tons</a:t>
            </a:r>
            <a:endParaRPr lang="en-US" dirty="0">
              <a:solidFill>
                <a:sysClr val="windowText" lastClr="000000"/>
              </a:solidFill>
              <a:latin typeface="Arial" panose="020B0604020202020204" pitchFamily="34" charset="0"/>
              <a:cs typeface="Arial" panose="020B0604020202020204" pitchFamily="34" charset="0"/>
            </a:endParaRPr>
          </a:p>
        </p:txBody>
      </p:sp>
      <p:sp>
        <p:nvSpPr>
          <p:cNvPr id="2" name="Title 1"/>
          <p:cNvSpPr>
            <a:spLocks noGrp="1"/>
          </p:cNvSpPr>
          <p:nvPr>
            <p:ph type="title"/>
          </p:nvPr>
        </p:nvSpPr>
        <p:spPr/>
        <p:txBody>
          <a:bodyPr/>
          <a:lstStyle/>
          <a:p>
            <a:r>
              <a:rPr lang="en-US" dirty="0"/>
              <a:t>Liquids-related carbon dioxide emissions remain flat in OECD countries—</a:t>
            </a:r>
          </a:p>
        </p:txBody>
      </p:sp>
      <p:sp>
        <p:nvSpPr>
          <p:cNvPr id="3" name="Slide Number Placeholder 2"/>
          <p:cNvSpPr>
            <a:spLocks noGrp="1"/>
          </p:cNvSpPr>
          <p:nvPr>
            <p:ph type="sldNum" sz="quarter" idx="4"/>
          </p:nvPr>
        </p:nvSpPr>
        <p:spPr>
          <a:xfrm>
            <a:off x="8658225" y="6030300"/>
            <a:ext cx="412623" cy="365125"/>
          </a:xfrm>
        </p:spPr>
        <p:txBody>
          <a:bodyPr/>
          <a:lstStyle/>
          <a:p>
            <a:fld id="{2D80C5C9-96E0-47EC-B500-37C5FE284639}" type="slidenum">
              <a:rPr lang="en-US" smtClean="0"/>
              <a:pPr/>
              <a:t>137</a:t>
            </a:fld>
            <a:endParaRPr lang="en-US" dirty="0"/>
          </a:p>
        </p:txBody>
      </p:sp>
      <p:grpSp>
        <p:nvGrpSpPr>
          <p:cNvPr id="19" name="Group 18"/>
          <p:cNvGrpSpPr/>
          <p:nvPr/>
        </p:nvGrpSpPr>
        <p:grpSpPr>
          <a:xfrm>
            <a:off x="206422" y="97597"/>
            <a:ext cx="8745554" cy="539991"/>
            <a:chOff x="206422" y="97597"/>
            <a:chExt cx="8745554" cy="539991"/>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40252" y="107236"/>
              <a:ext cx="530352" cy="530352"/>
            </a:xfrm>
            <a:prstGeom prst="rect">
              <a:avLst/>
            </a:prstGeom>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3402" y="107236"/>
              <a:ext cx="530352" cy="530352"/>
            </a:xfrm>
            <a:prstGeom prst="rect">
              <a:avLst/>
            </a:prstGeom>
          </p:spPr>
        </p:pic>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6552" y="107236"/>
              <a:ext cx="530352" cy="530352"/>
            </a:xfrm>
            <a:prstGeom prst="rect">
              <a:avLst/>
            </a:prstGeom>
          </p:spPr>
        </p:pic>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15" name="Picture 1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608220" y="99552"/>
              <a:ext cx="530352" cy="530352"/>
            </a:xfrm>
            <a:prstGeom prst="rect">
              <a:avLst/>
            </a:prstGeom>
          </p:spPr>
        </p:pic>
        <p:pic>
          <p:nvPicPr>
            <p:cNvPr id="17" name="Content Placeholder 2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pic>
          <p:nvPicPr>
            <p:cNvPr id="18" name="Picture 17"/>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graphicFrame>
        <p:nvGraphicFramePr>
          <p:cNvPr id="20" name="Chart Placeholder 19"/>
          <p:cNvGraphicFramePr>
            <a:graphicFrameLocks noGrp="1"/>
          </p:cNvGraphicFramePr>
          <p:nvPr>
            <p:ph type="chart" sz="quarter" idx="12"/>
            <p:extLst>
              <p:ext uri="{D42A27DB-BD31-4B8C-83A1-F6EECF244321}">
                <p14:modId xmlns:p14="http://schemas.microsoft.com/office/powerpoint/2010/main" val="2915269817"/>
              </p:ext>
            </p:extLst>
          </p:nvPr>
        </p:nvGraphicFramePr>
        <p:xfrm>
          <a:off x="231775" y="2286000"/>
          <a:ext cx="8683625" cy="3438525"/>
        </p:xfrm>
        <a:graphic>
          <a:graphicData uri="http://schemas.openxmlformats.org/drawingml/2006/chart">
            <c:chart xmlns:c="http://schemas.openxmlformats.org/drawingml/2006/chart" xmlns:r="http://schemas.openxmlformats.org/officeDocument/2006/relationships" r:id="rId11"/>
          </a:graphicData>
        </a:graphic>
      </p:graphicFrame>
    </p:spTree>
    <p:extLst>
      <p:ext uri="{BB962C8B-B14F-4D97-AF65-F5344CB8AC3E}">
        <p14:creationId xmlns:p14="http://schemas.microsoft.com/office/powerpoint/2010/main" val="198744690"/>
      </p:ext>
    </p:extLst>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12"/>
          </p:nvPr>
        </p:nvSpPr>
        <p:spPr/>
        <p:txBody>
          <a:bodyPr/>
          <a:lstStyle/>
          <a:p>
            <a:pPr lvl="0"/>
            <a:r>
              <a:rPr lang="en-US" dirty="0"/>
              <a:t>Growth in CO2 emissions from liquid fuels, about 55% of which is used in transportation, levels off in OECD countries as increases in energy efficiency largely offset increases in passenger and freight services.</a:t>
            </a:r>
          </a:p>
          <a:p>
            <a:pPr lvl="0"/>
            <a:r>
              <a:rPr lang="en-US" dirty="0"/>
              <a:t>China’s liquids-related CO2 emissions grow at a decreasing rate as growth in the country’s population slows. By 2040, China and U.S. liquids-related CO2 emissions levels are similar.</a:t>
            </a:r>
          </a:p>
          <a:p>
            <a:pPr lvl="0"/>
            <a:r>
              <a:rPr lang="en-US" dirty="0"/>
              <a:t>India experiences continuous growth in liquids-related CO2 emissions, but it starts from a low base. By 2040, India’s emissions exceed those in OECD Asia and non-OECD Europe and Eurasia.</a:t>
            </a:r>
          </a:p>
          <a:p>
            <a:endParaRPr lang="en-US" dirty="0"/>
          </a:p>
        </p:txBody>
      </p:sp>
      <p:sp>
        <p:nvSpPr>
          <p:cNvPr id="5" name="Title 4"/>
          <p:cNvSpPr>
            <a:spLocks noGrp="1"/>
          </p:cNvSpPr>
          <p:nvPr>
            <p:ph type="title"/>
          </p:nvPr>
        </p:nvSpPr>
        <p:spPr/>
        <p:txBody>
          <a:bodyPr/>
          <a:lstStyle/>
          <a:p>
            <a:r>
              <a:rPr lang="en-US" dirty="0"/>
              <a:t>—but grow rapidly in </a:t>
            </a:r>
            <a:r>
              <a:rPr lang="en-US" dirty="0" smtClean="0"/>
              <a:t>some </a:t>
            </a:r>
            <a:r>
              <a:rPr lang="en-US" dirty="0"/>
              <a:t>non-OECD countries</a:t>
            </a:r>
          </a:p>
        </p:txBody>
      </p:sp>
      <p:sp>
        <p:nvSpPr>
          <p:cNvPr id="3" name="Slide Number Placeholder 2"/>
          <p:cNvSpPr>
            <a:spLocks noGrp="1"/>
          </p:cNvSpPr>
          <p:nvPr>
            <p:ph type="sldNum" sz="quarter" idx="4"/>
          </p:nvPr>
        </p:nvSpPr>
        <p:spPr>
          <a:xfrm>
            <a:off x="8648700" y="6030300"/>
            <a:ext cx="441198" cy="365125"/>
          </a:xfrm>
        </p:spPr>
        <p:txBody>
          <a:bodyPr/>
          <a:lstStyle/>
          <a:p>
            <a:fld id="{2D80C5C9-96E0-47EC-B500-37C5FE284639}" type="slidenum">
              <a:rPr lang="en-US" smtClean="0"/>
              <a:pPr/>
              <a:t>138</a:t>
            </a:fld>
            <a:endParaRPr lang="en-US" dirty="0"/>
          </a:p>
        </p:txBody>
      </p:sp>
      <p:grpSp>
        <p:nvGrpSpPr>
          <p:cNvPr id="19" name="Group 18"/>
          <p:cNvGrpSpPr/>
          <p:nvPr/>
        </p:nvGrpSpPr>
        <p:grpSpPr>
          <a:xfrm>
            <a:off x="206422" y="97597"/>
            <a:ext cx="8745554" cy="539991"/>
            <a:chOff x="206422" y="97597"/>
            <a:chExt cx="8745554" cy="539991"/>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40252" y="107236"/>
              <a:ext cx="530352" cy="530352"/>
            </a:xfrm>
            <a:prstGeom prst="rect">
              <a:avLst/>
            </a:prstGeom>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3402" y="107236"/>
              <a:ext cx="530352" cy="530352"/>
            </a:xfrm>
            <a:prstGeom prst="rect">
              <a:avLst/>
            </a:prstGeom>
          </p:spPr>
        </p:pic>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6552" y="107236"/>
              <a:ext cx="530352" cy="530352"/>
            </a:xfrm>
            <a:prstGeom prst="rect">
              <a:avLst/>
            </a:prstGeom>
          </p:spPr>
        </p:pic>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15" name="Picture 1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608220" y="99552"/>
              <a:ext cx="530352" cy="530352"/>
            </a:xfrm>
            <a:prstGeom prst="rect">
              <a:avLst/>
            </a:prstGeom>
          </p:spPr>
        </p:pic>
        <p:pic>
          <p:nvPicPr>
            <p:cNvPr id="17" name="Content Placeholder 2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pic>
          <p:nvPicPr>
            <p:cNvPr id="18" name="Picture 17"/>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spTree>
    <p:extLst>
      <p:ext uri="{BB962C8B-B14F-4D97-AF65-F5344CB8AC3E}">
        <p14:creationId xmlns:p14="http://schemas.microsoft.com/office/powerpoint/2010/main" val="1570312757"/>
      </p:ext>
    </p:extLst>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Natural gas exhibits the greatest carbon dioxide emissions growth in the Reference case—</a:t>
            </a:r>
          </a:p>
        </p:txBody>
      </p:sp>
      <p:sp>
        <p:nvSpPr>
          <p:cNvPr id="3" name="Slide Number Placeholder 2"/>
          <p:cNvSpPr>
            <a:spLocks noGrp="1"/>
          </p:cNvSpPr>
          <p:nvPr>
            <p:ph type="sldNum" sz="quarter" idx="4"/>
          </p:nvPr>
        </p:nvSpPr>
        <p:spPr>
          <a:xfrm>
            <a:off x="8658225" y="6030300"/>
            <a:ext cx="412623" cy="365125"/>
          </a:xfrm>
        </p:spPr>
        <p:txBody>
          <a:bodyPr/>
          <a:lstStyle/>
          <a:p>
            <a:fld id="{2D80C5C9-96E0-47EC-B500-37C5FE284639}" type="slidenum">
              <a:rPr lang="en-US" smtClean="0"/>
              <a:pPr/>
              <a:t>139</a:t>
            </a:fld>
            <a:endParaRPr lang="en-US" dirty="0"/>
          </a:p>
        </p:txBody>
      </p:sp>
      <p:grpSp>
        <p:nvGrpSpPr>
          <p:cNvPr id="19" name="Group 18"/>
          <p:cNvGrpSpPr/>
          <p:nvPr/>
        </p:nvGrpSpPr>
        <p:grpSpPr>
          <a:xfrm>
            <a:off x="206422" y="97597"/>
            <a:ext cx="8745554" cy="539991"/>
            <a:chOff x="206422" y="97597"/>
            <a:chExt cx="8745554" cy="539991"/>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40252" y="107236"/>
              <a:ext cx="530352" cy="530352"/>
            </a:xfrm>
            <a:prstGeom prst="rect">
              <a:avLst/>
            </a:prstGeom>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3402" y="107236"/>
              <a:ext cx="530352" cy="530352"/>
            </a:xfrm>
            <a:prstGeom prst="rect">
              <a:avLst/>
            </a:prstGeom>
          </p:spPr>
        </p:pic>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6552" y="107236"/>
              <a:ext cx="530352" cy="530352"/>
            </a:xfrm>
            <a:prstGeom prst="rect">
              <a:avLst/>
            </a:prstGeom>
          </p:spPr>
        </p:pic>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15" name="Picture 1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608220" y="99552"/>
              <a:ext cx="530352" cy="530352"/>
            </a:xfrm>
            <a:prstGeom prst="rect">
              <a:avLst/>
            </a:prstGeom>
          </p:spPr>
        </p:pic>
        <p:pic>
          <p:nvPicPr>
            <p:cNvPr id="17" name="Content Placeholder 2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pic>
          <p:nvPicPr>
            <p:cNvPr id="18" name="Picture 17"/>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graphicFrame>
        <p:nvGraphicFramePr>
          <p:cNvPr id="20" name="Content Placeholder 19"/>
          <p:cNvGraphicFramePr>
            <a:graphicFrameLocks noGrp="1"/>
          </p:cNvGraphicFramePr>
          <p:nvPr>
            <p:ph sz="quarter" idx="12"/>
            <p:extLst>
              <p:ext uri="{D42A27DB-BD31-4B8C-83A1-F6EECF244321}">
                <p14:modId xmlns:p14="http://schemas.microsoft.com/office/powerpoint/2010/main" val="2074451123"/>
              </p:ext>
            </p:extLst>
          </p:nvPr>
        </p:nvGraphicFramePr>
        <p:xfrm>
          <a:off x="238125" y="2219324"/>
          <a:ext cx="8693150" cy="3571875"/>
        </p:xfrm>
        <a:graphic>
          <a:graphicData uri="http://schemas.openxmlformats.org/drawingml/2006/chart">
            <c:chart xmlns:c="http://schemas.openxmlformats.org/drawingml/2006/chart" xmlns:r="http://schemas.openxmlformats.org/officeDocument/2006/relationships" r:id="rId11"/>
          </a:graphicData>
        </a:graphic>
      </p:graphicFrame>
      <p:sp>
        <p:nvSpPr>
          <p:cNvPr id="4" name="Rectangle 3"/>
          <p:cNvSpPr/>
          <p:nvPr/>
        </p:nvSpPr>
        <p:spPr>
          <a:xfrm>
            <a:off x="231819" y="1631620"/>
            <a:ext cx="7721556" cy="523220"/>
          </a:xfrm>
          <a:prstGeom prst="rect">
            <a:avLst/>
          </a:prstGeom>
        </p:spPr>
        <p:txBody>
          <a:bodyPr wrap="square">
            <a:spAutoFit/>
          </a:bodyPr>
          <a:lstStyle/>
          <a:p>
            <a:pPr>
              <a:defRPr sz="1400" b="0" i="0" u="none" strike="noStrike" kern="1200" spc="0" baseline="0">
                <a:solidFill>
                  <a:srgbClr val="000000">
                    <a:lumMod val="65000"/>
                    <a:lumOff val="35000"/>
                  </a:srgbClr>
                </a:solidFill>
                <a:latin typeface="+mn-lt"/>
                <a:ea typeface="+mn-ea"/>
                <a:cs typeface="+mn-cs"/>
              </a:defRPr>
            </a:pPr>
            <a:r>
              <a:rPr lang="en-US" b="1" dirty="0">
                <a:solidFill>
                  <a:sysClr val="windowText" lastClr="000000"/>
                </a:solidFill>
                <a:latin typeface="Arial" panose="020B0604020202020204" pitchFamily="34" charset="0"/>
                <a:cs typeface="Arial" panose="020B0604020202020204" pitchFamily="34" charset="0"/>
              </a:rPr>
              <a:t>Natural gas-related carbon dioxide emissions for selected countries/regions </a:t>
            </a:r>
          </a:p>
          <a:p>
            <a:pPr>
              <a:defRPr sz="1400" b="0" i="0" u="none" strike="noStrike" kern="1200" spc="0" baseline="0">
                <a:solidFill>
                  <a:srgbClr val="000000">
                    <a:lumMod val="65000"/>
                    <a:lumOff val="35000"/>
                  </a:srgbClr>
                </a:solidFill>
                <a:latin typeface="+mn-lt"/>
                <a:ea typeface="+mn-ea"/>
                <a:cs typeface="+mn-cs"/>
              </a:defRPr>
            </a:pPr>
            <a:r>
              <a:rPr lang="en-US" dirty="0">
                <a:solidFill>
                  <a:sysClr val="windowText" lastClr="000000"/>
                </a:solidFill>
                <a:latin typeface="Arial" panose="020B0604020202020204" pitchFamily="34" charset="0"/>
                <a:cs typeface="Arial" panose="020B0604020202020204" pitchFamily="34" charset="0"/>
              </a:rPr>
              <a:t>billion metric tons</a:t>
            </a:r>
          </a:p>
        </p:txBody>
      </p:sp>
    </p:spTree>
    <p:extLst>
      <p:ext uri="{BB962C8B-B14F-4D97-AF65-F5344CB8AC3E}">
        <p14:creationId xmlns:p14="http://schemas.microsoft.com/office/powerpoint/2010/main" val="1857381530"/>
      </p:ext>
    </p:extLst>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12"/>
          </p:nvPr>
        </p:nvSpPr>
        <p:spPr/>
        <p:txBody>
          <a:bodyPr/>
          <a:lstStyle/>
          <a:p>
            <a:pPr lvl="0"/>
            <a:r>
              <a:rPr lang="en-US" dirty="0"/>
              <a:t>CO2 emissions from natural gas, a relatively lower emitting fossil fuel used in many applications, grows across all regions between 2015 and 2040 as natural gas prices remain relatively low throughout the projection period.  </a:t>
            </a:r>
          </a:p>
          <a:p>
            <a:pPr lvl="0"/>
            <a:r>
              <a:rPr lang="en-US" dirty="0"/>
              <a:t>The largest growth in natural gas-related CO2 emissions is in China, as the primary fuel used to generate electricity in the country shifts from coal towards less carbon-intensive natural gas.</a:t>
            </a:r>
          </a:p>
          <a:p>
            <a:pPr lvl="0"/>
            <a:r>
              <a:rPr lang="en-US" dirty="0"/>
              <a:t>In OECD Europe, natural gas-related CO2 emissions begin increasing </a:t>
            </a:r>
            <a:r>
              <a:rPr lang="en-US" dirty="0" smtClean="0"/>
              <a:t>more rapidly after </a:t>
            </a:r>
            <a:r>
              <a:rPr lang="en-US" dirty="0"/>
              <a:t>2030 as natural gas-fired capacity begins to replace retiring nuclear generation, putting upward pressure on overall emission levels and increasing the carbon intensity of their fuel mix.</a:t>
            </a:r>
          </a:p>
          <a:p>
            <a:endParaRPr lang="en-US" dirty="0"/>
          </a:p>
        </p:txBody>
      </p:sp>
      <p:sp>
        <p:nvSpPr>
          <p:cNvPr id="5" name="Title 4"/>
          <p:cNvSpPr>
            <a:spLocks noGrp="1"/>
          </p:cNvSpPr>
          <p:nvPr>
            <p:ph type="title"/>
          </p:nvPr>
        </p:nvSpPr>
        <p:spPr/>
        <p:txBody>
          <a:bodyPr/>
          <a:lstStyle/>
          <a:p>
            <a:r>
              <a:rPr lang="en-US" dirty="0"/>
              <a:t>—with </a:t>
            </a:r>
            <a:r>
              <a:rPr lang="en-US" dirty="0" smtClean="0"/>
              <a:t>increases </a:t>
            </a:r>
            <a:r>
              <a:rPr lang="en-US" dirty="0"/>
              <a:t>in </a:t>
            </a:r>
            <a:r>
              <a:rPr lang="en-US" dirty="0" smtClean="0"/>
              <a:t>China</a:t>
            </a:r>
            <a:r>
              <a:rPr lang="en-US" dirty="0"/>
              <a:t>, Europe, and the United States</a:t>
            </a:r>
          </a:p>
        </p:txBody>
      </p:sp>
      <p:sp>
        <p:nvSpPr>
          <p:cNvPr id="3" name="Slide Number Placeholder 2"/>
          <p:cNvSpPr>
            <a:spLocks noGrp="1"/>
          </p:cNvSpPr>
          <p:nvPr>
            <p:ph type="sldNum" sz="quarter" idx="4"/>
          </p:nvPr>
        </p:nvSpPr>
        <p:spPr>
          <a:xfrm>
            <a:off x="8648700" y="6030300"/>
            <a:ext cx="422148" cy="365125"/>
          </a:xfrm>
        </p:spPr>
        <p:txBody>
          <a:bodyPr/>
          <a:lstStyle/>
          <a:p>
            <a:fld id="{2D80C5C9-96E0-47EC-B500-37C5FE284639}" type="slidenum">
              <a:rPr lang="en-US" smtClean="0"/>
              <a:pPr/>
              <a:t>140</a:t>
            </a:fld>
            <a:endParaRPr lang="en-US" dirty="0"/>
          </a:p>
        </p:txBody>
      </p:sp>
      <p:grpSp>
        <p:nvGrpSpPr>
          <p:cNvPr id="19" name="Group 18"/>
          <p:cNvGrpSpPr/>
          <p:nvPr/>
        </p:nvGrpSpPr>
        <p:grpSpPr>
          <a:xfrm>
            <a:off x="206422" y="97597"/>
            <a:ext cx="8745554" cy="539991"/>
            <a:chOff x="206422" y="97597"/>
            <a:chExt cx="8745554" cy="539991"/>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40252" y="107236"/>
              <a:ext cx="530352" cy="530352"/>
            </a:xfrm>
            <a:prstGeom prst="rect">
              <a:avLst/>
            </a:prstGeom>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3402" y="107236"/>
              <a:ext cx="530352" cy="530352"/>
            </a:xfrm>
            <a:prstGeom prst="rect">
              <a:avLst/>
            </a:prstGeom>
          </p:spPr>
        </p:pic>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6552" y="107236"/>
              <a:ext cx="530352" cy="530352"/>
            </a:xfrm>
            <a:prstGeom prst="rect">
              <a:avLst/>
            </a:prstGeom>
          </p:spPr>
        </p:pic>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15" name="Picture 1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608220" y="99552"/>
              <a:ext cx="530352" cy="530352"/>
            </a:xfrm>
            <a:prstGeom prst="rect">
              <a:avLst/>
            </a:prstGeom>
          </p:spPr>
        </p:pic>
        <p:pic>
          <p:nvPicPr>
            <p:cNvPr id="17" name="Content Placeholder 2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pic>
          <p:nvPicPr>
            <p:cNvPr id="18" name="Picture 17"/>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spTree>
    <p:extLst>
      <p:ext uri="{BB962C8B-B14F-4D97-AF65-F5344CB8AC3E}">
        <p14:creationId xmlns:p14="http://schemas.microsoft.com/office/powerpoint/2010/main" val="1318708415"/>
      </p:ext>
    </p:extLst>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4"/>
          </p:nvPr>
        </p:nvSpPr>
        <p:spPr>
          <a:xfrm>
            <a:off x="8648700" y="6028944"/>
            <a:ext cx="422148" cy="365125"/>
          </a:xfrm>
        </p:spPr>
        <p:txBody>
          <a:bodyPr/>
          <a:lstStyle/>
          <a:p>
            <a:fld id="{2D80C5C9-96E0-47EC-B500-37C5FE284639}" type="slidenum">
              <a:rPr lang="en-US" smtClean="0"/>
              <a:pPr/>
              <a:t>141</a:t>
            </a:fld>
            <a:endParaRPr lang="en-US" dirty="0"/>
          </a:p>
        </p:txBody>
      </p:sp>
      <p:sp>
        <p:nvSpPr>
          <p:cNvPr id="4" name="Title 3"/>
          <p:cNvSpPr>
            <a:spLocks noGrp="1"/>
          </p:cNvSpPr>
          <p:nvPr>
            <p:ph type="title"/>
          </p:nvPr>
        </p:nvSpPr>
        <p:spPr/>
        <p:txBody>
          <a:bodyPr/>
          <a:lstStyle/>
          <a:p>
            <a:r>
              <a:rPr lang="en-US" dirty="0"/>
              <a:t>China remains the world’s largest user of coal—</a:t>
            </a:r>
          </a:p>
        </p:txBody>
      </p:sp>
      <p:grpSp>
        <p:nvGrpSpPr>
          <p:cNvPr id="19" name="Group 18"/>
          <p:cNvGrpSpPr/>
          <p:nvPr/>
        </p:nvGrpSpPr>
        <p:grpSpPr>
          <a:xfrm>
            <a:off x="206422" y="97597"/>
            <a:ext cx="8745554" cy="539991"/>
            <a:chOff x="206422" y="97597"/>
            <a:chExt cx="8745554" cy="539991"/>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40252" y="107236"/>
              <a:ext cx="530352" cy="530352"/>
            </a:xfrm>
            <a:prstGeom prst="rect">
              <a:avLst/>
            </a:prstGeom>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3402" y="107236"/>
              <a:ext cx="530352" cy="530352"/>
            </a:xfrm>
            <a:prstGeom prst="rect">
              <a:avLst/>
            </a:prstGeom>
          </p:spPr>
        </p:pic>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6552" y="107236"/>
              <a:ext cx="530352" cy="530352"/>
            </a:xfrm>
            <a:prstGeom prst="rect">
              <a:avLst/>
            </a:prstGeom>
          </p:spPr>
        </p:pic>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15" name="Picture 1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608220" y="99552"/>
              <a:ext cx="530352" cy="530352"/>
            </a:xfrm>
            <a:prstGeom prst="rect">
              <a:avLst/>
            </a:prstGeom>
          </p:spPr>
        </p:pic>
        <p:pic>
          <p:nvPicPr>
            <p:cNvPr id="17" name="Content Placeholder 2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pic>
          <p:nvPicPr>
            <p:cNvPr id="18" name="Picture 17"/>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graphicFrame>
        <p:nvGraphicFramePr>
          <p:cNvPr id="16" name="Content Placeholder 15"/>
          <p:cNvGraphicFramePr>
            <a:graphicFrameLocks noGrp="1"/>
          </p:cNvGraphicFramePr>
          <p:nvPr>
            <p:ph sz="quarter" idx="12"/>
            <p:extLst>
              <p:ext uri="{D42A27DB-BD31-4B8C-83A1-F6EECF244321}">
                <p14:modId xmlns:p14="http://schemas.microsoft.com/office/powerpoint/2010/main" val="678690131"/>
              </p:ext>
            </p:extLst>
          </p:nvPr>
        </p:nvGraphicFramePr>
        <p:xfrm>
          <a:off x="238125" y="2162174"/>
          <a:ext cx="8693150" cy="3543301"/>
        </p:xfrm>
        <a:graphic>
          <a:graphicData uri="http://schemas.openxmlformats.org/drawingml/2006/chart">
            <c:chart xmlns:c="http://schemas.openxmlformats.org/drawingml/2006/chart" xmlns:r="http://schemas.openxmlformats.org/officeDocument/2006/relationships" r:id="rId11"/>
          </a:graphicData>
        </a:graphic>
      </p:graphicFrame>
      <p:sp>
        <p:nvSpPr>
          <p:cNvPr id="2" name="Rectangle 1"/>
          <p:cNvSpPr/>
          <p:nvPr/>
        </p:nvSpPr>
        <p:spPr>
          <a:xfrm>
            <a:off x="231818" y="1631620"/>
            <a:ext cx="7102431" cy="523220"/>
          </a:xfrm>
          <a:prstGeom prst="rect">
            <a:avLst/>
          </a:prstGeom>
        </p:spPr>
        <p:txBody>
          <a:bodyPr wrap="square">
            <a:spAutoFit/>
          </a:bodyPr>
          <a:lstStyle/>
          <a:p>
            <a:pPr>
              <a:defRPr sz="1400" b="0" i="0" u="none" strike="noStrike" kern="1200" spc="0" baseline="0">
                <a:solidFill>
                  <a:srgbClr val="000000">
                    <a:lumMod val="65000"/>
                    <a:lumOff val="35000"/>
                  </a:srgbClr>
                </a:solidFill>
                <a:latin typeface="+mn-lt"/>
                <a:ea typeface="+mn-ea"/>
                <a:cs typeface="+mn-cs"/>
              </a:defRPr>
            </a:pPr>
            <a:r>
              <a:rPr lang="en-US" b="1" dirty="0">
                <a:solidFill>
                  <a:sysClr val="windowText" lastClr="000000"/>
                </a:solidFill>
                <a:latin typeface="Arial" panose="020B0604020202020204" pitchFamily="34" charset="0"/>
                <a:cs typeface="Arial" panose="020B0604020202020204" pitchFamily="34" charset="0"/>
              </a:rPr>
              <a:t>Coal-related carbon dioxide emissions for selected countries/regions </a:t>
            </a:r>
          </a:p>
          <a:p>
            <a:pPr>
              <a:defRPr sz="1400" b="0" i="0" u="none" strike="noStrike" kern="1200" spc="0" baseline="0">
                <a:solidFill>
                  <a:srgbClr val="000000">
                    <a:lumMod val="65000"/>
                    <a:lumOff val="35000"/>
                  </a:srgbClr>
                </a:solidFill>
                <a:latin typeface="+mn-lt"/>
                <a:ea typeface="+mn-ea"/>
                <a:cs typeface="+mn-cs"/>
              </a:defRPr>
            </a:pPr>
            <a:r>
              <a:rPr lang="en-US" dirty="0">
                <a:solidFill>
                  <a:sysClr val="windowText" lastClr="000000"/>
                </a:solidFill>
                <a:latin typeface="Arial" panose="020B0604020202020204" pitchFamily="34" charset="0"/>
                <a:cs typeface="Arial" panose="020B0604020202020204" pitchFamily="34" charset="0"/>
              </a:rPr>
              <a:t>billion metric tons</a:t>
            </a:r>
          </a:p>
        </p:txBody>
      </p:sp>
    </p:spTree>
    <p:extLst>
      <p:ext uri="{BB962C8B-B14F-4D97-AF65-F5344CB8AC3E}">
        <p14:creationId xmlns:p14="http://schemas.microsoft.com/office/powerpoint/2010/main" val="3751898100"/>
      </p:ext>
    </p:extLst>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12"/>
          </p:nvPr>
        </p:nvSpPr>
        <p:spPr/>
        <p:txBody>
          <a:bodyPr/>
          <a:lstStyle/>
          <a:p>
            <a:pPr lvl="0"/>
            <a:r>
              <a:rPr lang="en-US" dirty="0"/>
              <a:t>China shifts from the use of coal toward natural gas, nuclear power, and renewable energy between 2015 and 2040. This shift has a major effect on global energy-related CO2 emissions because of the size of China’s economy.</a:t>
            </a:r>
          </a:p>
          <a:p>
            <a:pPr lvl="0"/>
            <a:r>
              <a:rPr lang="en-US" dirty="0"/>
              <a:t>The decline in Chinese coal-related CO2 emissions is partially offset by growth in India’s coal-related emissions.  However, coal-related emissions in India remain much lower than in China through 2040.</a:t>
            </a:r>
          </a:p>
          <a:p>
            <a:pPr lvl="0"/>
            <a:r>
              <a:rPr lang="en-US" dirty="0"/>
              <a:t>World coal-related CO2 emissions grow at only 0.1% annually from 2015 to 2040, compared with the growth rate of 2.3%/</a:t>
            </a:r>
            <a:r>
              <a:rPr lang="en-US" dirty="0" smtClean="0"/>
              <a:t>year </a:t>
            </a:r>
            <a:r>
              <a:rPr lang="en-US" dirty="0"/>
              <a:t>from 1990 to </a:t>
            </a:r>
            <a:r>
              <a:rPr lang="en-US" dirty="0" smtClean="0"/>
              <a:t>2015.</a:t>
            </a:r>
            <a:endParaRPr lang="en-US" dirty="0"/>
          </a:p>
        </p:txBody>
      </p:sp>
      <p:sp>
        <p:nvSpPr>
          <p:cNvPr id="5" name="Title 4"/>
          <p:cNvSpPr>
            <a:spLocks noGrp="1"/>
          </p:cNvSpPr>
          <p:nvPr>
            <p:ph type="title"/>
          </p:nvPr>
        </p:nvSpPr>
        <p:spPr/>
        <p:txBody>
          <a:bodyPr/>
          <a:lstStyle/>
          <a:p>
            <a:r>
              <a:rPr lang="en-US" dirty="0" smtClean="0"/>
              <a:t>—but </a:t>
            </a:r>
            <a:r>
              <a:rPr lang="en-US" dirty="0"/>
              <a:t>future declines help to stabilize global coal-related carbon dioxide emissions</a:t>
            </a:r>
          </a:p>
        </p:txBody>
      </p:sp>
      <p:sp>
        <p:nvSpPr>
          <p:cNvPr id="3" name="Slide Number Placeholder 2"/>
          <p:cNvSpPr>
            <a:spLocks noGrp="1"/>
          </p:cNvSpPr>
          <p:nvPr>
            <p:ph type="sldNum" sz="quarter" idx="4"/>
          </p:nvPr>
        </p:nvSpPr>
        <p:spPr>
          <a:xfrm>
            <a:off x="8658225" y="6030300"/>
            <a:ext cx="412623" cy="365125"/>
          </a:xfrm>
        </p:spPr>
        <p:txBody>
          <a:bodyPr/>
          <a:lstStyle/>
          <a:p>
            <a:fld id="{2D80C5C9-96E0-47EC-B500-37C5FE284639}" type="slidenum">
              <a:rPr lang="en-US" smtClean="0"/>
              <a:pPr/>
              <a:t>142</a:t>
            </a:fld>
            <a:endParaRPr lang="en-US" dirty="0"/>
          </a:p>
        </p:txBody>
      </p:sp>
      <p:grpSp>
        <p:nvGrpSpPr>
          <p:cNvPr id="19" name="Group 18"/>
          <p:cNvGrpSpPr/>
          <p:nvPr/>
        </p:nvGrpSpPr>
        <p:grpSpPr>
          <a:xfrm>
            <a:off x="206422" y="97597"/>
            <a:ext cx="8745554" cy="539991"/>
            <a:chOff x="206422" y="97597"/>
            <a:chExt cx="8745554" cy="539991"/>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40252" y="107236"/>
              <a:ext cx="530352" cy="530352"/>
            </a:xfrm>
            <a:prstGeom prst="rect">
              <a:avLst/>
            </a:prstGeom>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3402" y="107236"/>
              <a:ext cx="530352" cy="530352"/>
            </a:xfrm>
            <a:prstGeom prst="rect">
              <a:avLst/>
            </a:prstGeom>
          </p:spPr>
        </p:pic>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6552" y="107236"/>
              <a:ext cx="530352" cy="530352"/>
            </a:xfrm>
            <a:prstGeom prst="rect">
              <a:avLst/>
            </a:prstGeom>
          </p:spPr>
        </p:pic>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15" name="Picture 1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608220" y="99552"/>
              <a:ext cx="530352" cy="530352"/>
            </a:xfrm>
            <a:prstGeom prst="rect">
              <a:avLst/>
            </a:prstGeom>
          </p:spPr>
        </p:pic>
        <p:pic>
          <p:nvPicPr>
            <p:cNvPr id="17" name="Content Placeholder 2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pic>
          <p:nvPicPr>
            <p:cNvPr id="18" name="Picture 17"/>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21624" y="107236"/>
              <a:ext cx="530352" cy="530352"/>
            </a:xfrm>
            <a:prstGeom prst="rect">
              <a:avLst/>
            </a:prstGeom>
          </p:spPr>
        </p:pic>
      </p:grpSp>
    </p:spTree>
    <p:extLst>
      <p:ext uri="{BB962C8B-B14F-4D97-AF65-F5344CB8AC3E}">
        <p14:creationId xmlns:p14="http://schemas.microsoft.com/office/powerpoint/2010/main" val="4278148341"/>
      </p:ext>
    </p:extLst>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References</a:t>
            </a:r>
            <a:endParaRPr lang="en-US" dirty="0"/>
          </a:p>
        </p:txBody>
      </p:sp>
      <p:sp>
        <p:nvSpPr>
          <p:cNvPr id="11" name="Text Placeholder 10"/>
          <p:cNvSpPr>
            <a:spLocks noGrp="1"/>
          </p:cNvSpPr>
          <p:nvPr>
            <p:ph type="body" sz="quarter" idx="13"/>
          </p:nvPr>
        </p:nvSpPr>
        <p:spPr/>
        <p:txBody>
          <a:bodyPr/>
          <a:lstStyle/>
          <a:p>
            <a:endParaRPr lang="en-US" dirty="0"/>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0559" y="1379995"/>
            <a:ext cx="1709928" cy="1709928"/>
          </a:xfrm>
          <a:prstGeom prst="rect">
            <a:avLst/>
          </a:prstGeom>
        </p:spPr>
      </p:pic>
    </p:spTree>
    <p:extLst>
      <p:ext uri="{BB962C8B-B14F-4D97-AF65-F5344CB8AC3E}">
        <p14:creationId xmlns:p14="http://schemas.microsoft.com/office/powerpoint/2010/main" val="2956268361"/>
      </p:ext>
    </p:extLst>
  </p:cSld>
  <p:clrMapOvr>
    <a:masterClrMapping/>
  </p:clrMapOvr>
  <p:timing>
    <p:tnLst>
      <p:par>
        <p:cTn id="1" dur="indefinite" restart="never" nodeType="tmRoot"/>
      </p:par>
    </p:tnLst>
  </p:timing>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8"/>
          <p:cNvSpPr>
            <a:spLocks noGrp="1"/>
          </p:cNvSpPr>
          <p:nvPr>
            <p:ph sz="quarter" idx="12"/>
          </p:nvPr>
        </p:nvSpPr>
        <p:spPr/>
        <p:txBody>
          <a:bodyPr/>
          <a:lstStyle/>
          <a:p>
            <a:pPr marL="0" indent="0">
              <a:buNone/>
            </a:pPr>
            <a:r>
              <a:rPr lang="en-US" dirty="0" smtClean="0"/>
              <a:t>AEO </a:t>
            </a:r>
            <a:r>
              <a:rPr lang="en-US" dirty="0"/>
              <a:t>= Annual Energy Outlook</a:t>
            </a:r>
          </a:p>
          <a:p>
            <a:pPr marL="0" indent="0">
              <a:buNone/>
            </a:pPr>
            <a:r>
              <a:rPr lang="en-US" dirty="0"/>
              <a:t>b/d = barrels per day</a:t>
            </a:r>
          </a:p>
          <a:p>
            <a:pPr marL="0" indent="0">
              <a:buNone/>
            </a:pPr>
            <a:r>
              <a:rPr lang="en-US" dirty="0" err="1" smtClean="0"/>
              <a:t>BkW</a:t>
            </a:r>
            <a:r>
              <a:rPr lang="en-US" dirty="0" smtClean="0"/>
              <a:t> </a:t>
            </a:r>
            <a:r>
              <a:rPr lang="en-US" dirty="0"/>
              <a:t>= billion kilowatts</a:t>
            </a:r>
          </a:p>
          <a:p>
            <a:pPr marL="0" indent="0">
              <a:buNone/>
            </a:pPr>
            <a:r>
              <a:rPr lang="en-US" dirty="0" smtClean="0"/>
              <a:t>Btu </a:t>
            </a:r>
            <a:r>
              <a:rPr lang="en-US" dirty="0"/>
              <a:t>= British thermal unit</a:t>
            </a:r>
          </a:p>
          <a:p>
            <a:pPr marL="0" indent="0">
              <a:buNone/>
            </a:pPr>
            <a:r>
              <a:rPr lang="en-US" dirty="0"/>
              <a:t>CHP = combined heat and power</a:t>
            </a:r>
          </a:p>
          <a:p>
            <a:pPr marL="0" indent="0">
              <a:buNone/>
            </a:pPr>
            <a:r>
              <a:rPr lang="en-US" dirty="0"/>
              <a:t>CO2 = carbon dioxide</a:t>
            </a:r>
          </a:p>
          <a:p>
            <a:pPr marL="0" indent="0">
              <a:buNone/>
            </a:pPr>
            <a:r>
              <a:rPr lang="en-US" dirty="0"/>
              <a:t>EIA = U.S. Energy Information Administration</a:t>
            </a:r>
          </a:p>
          <a:p>
            <a:pPr marL="0" indent="0">
              <a:buNone/>
            </a:pPr>
            <a:r>
              <a:rPr lang="en-US" dirty="0"/>
              <a:t>GDP = gross domestic </a:t>
            </a:r>
            <a:r>
              <a:rPr lang="en-US" dirty="0" smtClean="0"/>
              <a:t>product</a:t>
            </a:r>
            <a:endParaRPr lang="en-US" dirty="0"/>
          </a:p>
        </p:txBody>
      </p:sp>
      <p:sp>
        <p:nvSpPr>
          <p:cNvPr id="6" name="Content Placeholder 5"/>
          <p:cNvSpPr>
            <a:spLocks noGrp="1"/>
          </p:cNvSpPr>
          <p:nvPr>
            <p:ph sz="quarter" idx="13"/>
          </p:nvPr>
        </p:nvSpPr>
        <p:spPr/>
        <p:txBody>
          <a:bodyPr/>
          <a:lstStyle/>
          <a:p>
            <a:pPr marL="0" indent="0">
              <a:buNone/>
            </a:pPr>
            <a:r>
              <a:rPr lang="en-US" dirty="0"/>
              <a:t>GTL = gas-to-liquids</a:t>
            </a:r>
          </a:p>
          <a:p>
            <a:pPr marL="0" indent="0">
              <a:buNone/>
            </a:pPr>
            <a:r>
              <a:rPr lang="en-US" dirty="0" smtClean="0"/>
              <a:t>GW </a:t>
            </a:r>
            <a:r>
              <a:rPr lang="en-US" dirty="0"/>
              <a:t>= gigawatts</a:t>
            </a:r>
          </a:p>
          <a:p>
            <a:pPr marL="0" indent="0">
              <a:buNone/>
            </a:pPr>
            <a:r>
              <a:rPr lang="en-US" dirty="0"/>
              <a:t>IEO = International Energy Outlook</a:t>
            </a:r>
          </a:p>
          <a:p>
            <a:pPr marL="0" indent="0">
              <a:buNone/>
            </a:pPr>
            <a:r>
              <a:rPr lang="en-US" dirty="0" smtClean="0"/>
              <a:t>LNG </a:t>
            </a:r>
            <a:r>
              <a:rPr lang="en-US" dirty="0"/>
              <a:t>= liquefied natural gas</a:t>
            </a:r>
          </a:p>
          <a:p>
            <a:pPr marL="0" indent="0">
              <a:buNone/>
            </a:pPr>
            <a:r>
              <a:rPr lang="en-US" dirty="0"/>
              <a:t>LPG = liquefied petroleum gas</a:t>
            </a:r>
          </a:p>
          <a:p>
            <a:pPr marL="0" indent="0">
              <a:buNone/>
            </a:pPr>
            <a:r>
              <a:rPr lang="en-US" dirty="0"/>
              <a:t>MARPOL = “marine pollution,” the International Convention for the Prevention of Pollution from Ships</a:t>
            </a:r>
          </a:p>
          <a:p>
            <a:pPr marL="0" indent="0">
              <a:buNone/>
            </a:pPr>
            <a:endParaRPr lang="en-US" dirty="0"/>
          </a:p>
          <a:p>
            <a:endParaRPr lang="en-US" dirty="0"/>
          </a:p>
        </p:txBody>
      </p:sp>
      <p:sp>
        <p:nvSpPr>
          <p:cNvPr id="8" name="Title 7"/>
          <p:cNvSpPr>
            <a:spLocks noGrp="1"/>
          </p:cNvSpPr>
          <p:nvPr>
            <p:ph type="title"/>
          </p:nvPr>
        </p:nvSpPr>
        <p:spPr/>
        <p:txBody>
          <a:bodyPr/>
          <a:lstStyle/>
          <a:p>
            <a:r>
              <a:rPr lang="en-US" dirty="0"/>
              <a:t>Acronyms and abbreviations used in this report</a:t>
            </a:r>
            <a:br>
              <a:rPr lang="en-US" dirty="0"/>
            </a:br>
            <a:endParaRPr lang="en-US" dirty="0"/>
          </a:p>
        </p:txBody>
      </p:sp>
      <p:sp>
        <p:nvSpPr>
          <p:cNvPr id="3" name="Slide Number Placeholder 2"/>
          <p:cNvSpPr>
            <a:spLocks noGrp="1"/>
          </p:cNvSpPr>
          <p:nvPr>
            <p:ph type="sldNum" sz="quarter" idx="4"/>
          </p:nvPr>
        </p:nvSpPr>
        <p:spPr>
          <a:xfrm>
            <a:off x="8658225" y="6030300"/>
            <a:ext cx="412623" cy="365125"/>
          </a:xfrm>
        </p:spPr>
        <p:txBody>
          <a:bodyPr/>
          <a:lstStyle/>
          <a:p>
            <a:fld id="{2D80C5C9-96E0-47EC-B500-37C5FE284639}" type="slidenum">
              <a:rPr lang="en-US" smtClean="0"/>
              <a:pPr/>
              <a:t>144</a:t>
            </a:fld>
            <a:endParaRPr lang="en-US" dirty="0"/>
          </a:p>
        </p:txBody>
      </p:sp>
      <p:grpSp>
        <p:nvGrpSpPr>
          <p:cNvPr id="22" name="Group 21"/>
          <p:cNvGrpSpPr/>
          <p:nvPr/>
        </p:nvGrpSpPr>
        <p:grpSpPr>
          <a:xfrm>
            <a:off x="206422" y="97597"/>
            <a:ext cx="7829932" cy="539991"/>
            <a:chOff x="206422" y="97597"/>
            <a:chExt cx="7829932" cy="539991"/>
          </a:xfrm>
        </p:grpSpPr>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14" name="Picture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40252" y="107236"/>
              <a:ext cx="530352" cy="530352"/>
            </a:xfrm>
            <a:prstGeom prst="rect">
              <a:avLst/>
            </a:prstGeom>
          </p:spPr>
        </p:pic>
        <p:pic>
          <p:nvPicPr>
            <p:cNvPr id="15" name="Picture 1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3402" y="107236"/>
              <a:ext cx="530352" cy="530352"/>
            </a:xfrm>
            <a:prstGeom prst="rect">
              <a:avLst/>
            </a:prstGeom>
          </p:spPr>
        </p:pic>
        <p:pic>
          <p:nvPicPr>
            <p:cNvPr id="16" name="Picture 1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6552" y="107236"/>
              <a:ext cx="530352" cy="530352"/>
            </a:xfrm>
            <a:prstGeom prst="rect">
              <a:avLst/>
            </a:prstGeom>
          </p:spPr>
        </p:pic>
        <p:pic>
          <p:nvPicPr>
            <p:cNvPr id="17" name="Picture 16"/>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18" name="Picture 17"/>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608220" y="99552"/>
              <a:ext cx="530352" cy="530352"/>
            </a:xfrm>
            <a:prstGeom prst="rect">
              <a:avLst/>
            </a:prstGeom>
          </p:spPr>
        </p:pic>
        <p:pic>
          <p:nvPicPr>
            <p:cNvPr id="19" name="Picture 1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20" name="Content Placeholder 28"/>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grpSp>
    </p:spTree>
    <p:extLst>
      <p:ext uri="{BB962C8B-B14F-4D97-AF65-F5344CB8AC3E}">
        <p14:creationId xmlns:p14="http://schemas.microsoft.com/office/powerpoint/2010/main" val="2776677"/>
      </p:ext>
    </p:extLst>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8"/>
          <p:cNvSpPr>
            <a:spLocks noGrp="1"/>
          </p:cNvSpPr>
          <p:nvPr>
            <p:ph sz="quarter" idx="12"/>
          </p:nvPr>
        </p:nvSpPr>
        <p:spPr/>
        <p:txBody>
          <a:bodyPr/>
          <a:lstStyle/>
          <a:p>
            <a:pPr marL="0" indent="0">
              <a:buNone/>
            </a:pPr>
            <a:r>
              <a:rPr lang="en-US" dirty="0"/>
              <a:t>OECD = Organization for Economic Cooperation and Development</a:t>
            </a:r>
          </a:p>
          <a:p>
            <a:pPr marL="0" indent="0">
              <a:buNone/>
            </a:pPr>
            <a:r>
              <a:rPr lang="en-US" dirty="0" smtClean="0"/>
              <a:t>OPEC </a:t>
            </a:r>
            <a:r>
              <a:rPr lang="en-US" dirty="0"/>
              <a:t>= Organization of the Petroleum Exporting Countries = Algeria, Angola, Ecuador, Equatorial Guinea, Gabon, Iran, Iraq, Kuwait, Libya, Nigeria, Qatar, Saudi Arabia, United Arab Emirates, and Venezuela.  (Note: </a:t>
            </a:r>
            <a:r>
              <a:rPr lang="en-US" dirty="0" smtClean="0"/>
              <a:t>Equatorial </a:t>
            </a:r>
            <a:r>
              <a:rPr lang="en-US" dirty="0"/>
              <a:t>Guinea became a member of OPEC on May 25, 2017, but their membership is not yet reflected in the IEO2017 projections</a:t>
            </a:r>
            <a:r>
              <a:rPr lang="en-US" dirty="0" smtClean="0"/>
              <a:t>.)</a:t>
            </a:r>
            <a:endParaRPr lang="en-US" dirty="0"/>
          </a:p>
        </p:txBody>
      </p:sp>
      <p:sp>
        <p:nvSpPr>
          <p:cNvPr id="6" name="Content Placeholder 5"/>
          <p:cNvSpPr>
            <a:spLocks noGrp="1"/>
          </p:cNvSpPr>
          <p:nvPr>
            <p:ph sz="quarter" idx="13"/>
          </p:nvPr>
        </p:nvSpPr>
        <p:spPr/>
        <p:txBody>
          <a:bodyPr/>
          <a:lstStyle/>
          <a:p>
            <a:pPr marL="0" indent="0">
              <a:buNone/>
            </a:pPr>
            <a:r>
              <a:rPr lang="en-US" dirty="0"/>
              <a:t>Petroleum and other liquids = crude oil and lease condensate (including tight oil, shale oil, extra-heavy oil, field condensate, and bitumen) and other liquid fuels (natural gas plant liquids; liquids from renewable sources—biofuels, including ethanol, biodiesel, and biomass-to-liquids [BTL]; </a:t>
            </a:r>
            <a:r>
              <a:rPr lang="en-US" dirty="0" smtClean="0"/>
              <a:t>liquids </a:t>
            </a:r>
            <a:r>
              <a:rPr lang="en-US" dirty="0"/>
              <a:t>from </a:t>
            </a:r>
            <a:r>
              <a:rPr lang="en-US"/>
              <a:t>natural </a:t>
            </a:r>
            <a:r>
              <a:rPr lang="en-US" smtClean="0"/>
              <a:t>gas—gas-to-liquids </a:t>
            </a:r>
            <a:r>
              <a:rPr lang="en-US" dirty="0"/>
              <a:t>[</a:t>
            </a:r>
            <a:r>
              <a:rPr lang="en-US"/>
              <a:t>GTL</a:t>
            </a:r>
            <a:r>
              <a:rPr lang="en-US" smtClean="0"/>
              <a:t>], </a:t>
            </a:r>
            <a:r>
              <a:rPr lang="en-US" dirty="0"/>
              <a:t>liquids from coal—coal to liquids [CTL]; and liquids from kerogen—oil shale</a:t>
            </a:r>
            <a:r>
              <a:rPr lang="en-US" dirty="0" smtClean="0"/>
              <a:t>.</a:t>
            </a:r>
          </a:p>
          <a:p>
            <a:pPr marL="0" indent="0">
              <a:buNone/>
            </a:pPr>
            <a:r>
              <a:rPr lang="en-US" dirty="0" err="1"/>
              <a:t>Tcf</a:t>
            </a:r>
            <a:r>
              <a:rPr lang="en-US" dirty="0"/>
              <a:t> = trillion cubic feet</a:t>
            </a:r>
          </a:p>
          <a:p>
            <a:pPr marL="0" indent="0">
              <a:buNone/>
            </a:pPr>
            <a:r>
              <a:rPr lang="en-US" dirty="0"/>
              <a:t>WEPS+ = World Energy Projection System </a:t>
            </a:r>
            <a:r>
              <a:rPr lang="en-US" dirty="0" smtClean="0"/>
              <a:t>Plus</a:t>
            </a:r>
          </a:p>
          <a:p>
            <a:pPr marL="0" indent="0">
              <a:buNone/>
            </a:pPr>
            <a:endParaRPr lang="en-US" dirty="0"/>
          </a:p>
        </p:txBody>
      </p:sp>
      <p:sp>
        <p:nvSpPr>
          <p:cNvPr id="8" name="Title 7"/>
          <p:cNvSpPr>
            <a:spLocks noGrp="1"/>
          </p:cNvSpPr>
          <p:nvPr>
            <p:ph type="title"/>
          </p:nvPr>
        </p:nvSpPr>
        <p:spPr/>
        <p:txBody>
          <a:bodyPr/>
          <a:lstStyle/>
          <a:p>
            <a:r>
              <a:rPr lang="en-US" dirty="0"/>
              <a:t>Acronyms and abbreviations used in this report</a:t>
            </a:r>
            <a:br>
              <a:rPr lang="en-US" dirty="0"/>
            </a:br>
            <a:endParaRPr lang="en-US" dirty="0"/>
          </a:p>
        </p:txBody>
      </p:sp>
      <p:sp>
        <p:nvSpPr>
          <p:cNvPr id="3" name="Slide Number Placeholder 2"/>
          <p:cNvSpPr>
            <a:spLocks noGrp="1"/>
          </p:cNvSpPr>
          <p:nvPr>
            <p:ph type="sldNum" sz="quarter" idx="4"/>
          </p:nvPr>
        </p:nvSpPr>
        <p:spPr>
          <a:xfrm>
            <a:off x="8658225" y="6030300"/>
            <a:ext cx="412623" cy="365125"/>
          </a:xfrm>
        </p:spPr>
        <p:txBody>
          <a:bodyPr/>
          <a:lstStyle/>
          <a:p>
            <a:fld id="{2D80C5C9-96E0-47EC-B500-37C5FE284639}" type="slidenum">
              <a:rPr lang="en-US" smtClean="0"/>
              <a:pPr/>
              <a:t>145</a:t>
            </a:fld>
            <a:endParaRPr lang="en-US" dirty="0"/>
          </a:p>
        </p:txBody>
      </p:sp>
      <p:grpSp>
        <p:nvGrpSpPr>
          <p:cNvPr id="22" name="Group 21"/>
          <p:cNvGrpSpPr/>
          <p:nvPr/>
        </p:nvGrpSpPr>
        <p:grpSpPr>
          <a:xfrm>
            <a:off x="206422" y="97597"/>
            <a:ext cx="7829932" cy="539991"/>
            <a:chOff x="206422" y="97597"/>
            <a:chExt cx="7829932" cy="539991"/>
          </a:xfrm>
        </p:grpSpPr>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14" name="Picture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40252" y="107236"/>
              <a:ext cx="530352" cy="530352"/>
            </a:xfrm>
            <a:prstGeom prst="rect">
              <a:avLst/>
            </a:prstGeom>
          </p:spPr>
        </p:pic>
        <p:pic>
          <p:nvPicPr>
            <p:cNvPr id="15" name="Picture 1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3402" y="107236"/>
              <a:ext cx="530352" cy="530352"/>
            </a:xfrm>
            <a:prstGeom prst="rect">
              <a:avLst/>
            </a:prstGeom>
          </p:spPr>
        </p:pic>
        <p:pic>
          <p:nvPicPr>
            <p:cNvPr id="16" name="Picture 1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6552" y="107236"/>
              <a:ext cx="530352" cy="530352"/>
            </a:xfrm>
            <a:prstGeom prst="rect">
              <a:avLst/>
            </a:prstGeom>
          </p:spPr>
        </p:pic>
        <p:pic>
          <p:nvPicPr>
            <p:cNvPr id="17" name="Picture 16"/>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18" name="Picture 17"/>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608220" y="99552"/>
              <a:ext cx="530352" cy="530352"/>
            </a:xfrm>
            <a:prstGeom prst="rect">
              <a:avLst/>
            </a:prstGeom>
          </p:spPr>
        </p:pic>
        <p:pic>
          <p:nvPicPr>
            <p:cNvPr id="19" name="Picture 1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20" name="Content Placeholder 28"/>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grpSp>
    </p:spTree>
    <p:extLst>
      <p:ext uri="{BB962C8B-B14F-4D97-AF65-F5344CB8AC3E}">
        <p14:creationId xmlns:p14="http://schemas.microsoft.com/office/powerpoint/2010/main" val="2339964917"/>
      </p:ext>
    </p:extLst>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8"/>
          <p:cNvSpPr>
            <a:spLocks noGrp="1"/>
          </p:cNvSpPr>
          <p:nvPr>
            <p:ph type="body" sz="quarter" idx="12"/>
          </p:nvPr>
        </p:nvSpPr>
        <p:spPr/>
        <p:txBody>
          <a:bodyPr/>
          <a:lstStyle/>
          <a:p>
            <a:pPr marL="0" indent="0">
              <a:buNone/>
            </a:pPr>
            <a:r>
              <a:rPr lang="en-US" dirty="0" smtClean="0"/>
              <a:t>OECD Americas = United </a:t>
            </a:r>
            <a:r>
              <a:rPr lang="en-US" dirty="0"/>
              <a:t>States, Canada, Chile, and Mexico.</a:t>
            </a:r>
          </a:p>
          <a:p>
            <a:pPr marL="0" indent="0">
              <a:buNone/>
            </a:pPr>
            <a:r>
              <a:rPr lang="en-US" dirty="0"/>
              <a:t>OECD Europe = Austria, Belgium, Czech Republic, Denmark, Estonia, Finland, France, Germany, </a:t>
            </a:r>
            <a:r>
              <a:rPr lang="en-US" dirty="0" smtClean="0"/>
              <a:t>Greece, Hungary</a:t>
            </a:r>
            <a:r>
              <a:rPr lang="en-US" dirty="0"/>
              <a:t>, Iceland, Ireland, Italy, Luxembourg, Netherlands, Norway, Poland, Portugal, Slovakia, Slovenia, Spain, Sweden, Switzerland, Turkey, and United Kingdom.  (Note: </a:t>
            </a:r>
            <a:r>
              <a:rPr lang="en-US" dirty="0" smtClean="0"/>
              <a:t>Israel </a:t>
            </a:r>
            <a:r>
              <a:rPr lang="en-US" dirty="0"/>
              <a:t>is included in OECD Europe for statistical reporting purposes. Latvia became an OECD member country on July 16, 2016, but it is not reported in OECD Europe for IEO2017</a:t>
            </a:r>
            <a:r>
              <a:rPr lang="en-US" dirty="0" smtClean="0"/>
              <a:t>.)</a:t>
            </a:r>
          </a:p>
          <a:p>
            <a:pPr marL="0" indent="0">
              <a:buNone/>
            </a:pPr>
            <a:r>
              <a:rPr lang="en-US" dirty="0"/>
              <a:t>OECD Asia = Australia, Japan, New Zealand, and South Korea.</a:t>
            </a:r>
          </a:p>
          <a:p>
            <a:pPr marL="0" indent="0">
              <a:buNone/>
            </a:pPr>
            <a:endParaRPr lang="en-US" b="1" dirty="0"/>
          </a:p>
        </p:txBody>
      </p:sp>
      <p:sp>
        <p:nvSpPr>
          <p:cNvPr id="8" name="Title 7"/>
          <p:cNvSpPr>
            <a:spLocks noGrp="1"/>
          </p:cNvSpPr>
          <p:nvPr>
            <p:ph type="title"/>
          </p:nvPr>
        </p:nvSpPr>
        <p:spPr/>
        <p:txBody>
          <a:bodyPr/>
          <a:lstStyle/>
          <a:p>
            <a:r>
              <a:rPr lang="en-US" dirty="0"/>
              <a:t>IEO regional </a:t>
            </a:r>
            <a:r>
              <a:rPr lang="en-US" dirty="0" smtClean="0"/>
              <a:t>definitions – OECD Regions</a:t>
            </a:r>
            <a:endParaRPr lang="en-US" dirty="0"/>
          </a:p>
        </p:txBody>
      </p:sp>
      <p:sp>
        <p:nvSpPr>
          <p:cNvPr id="3" name="Slide Number Placeholder 2"/>
          <p:cNvSpPr>
            <a:spLocks noGrp="1"/>
          </p:cNvSpPr>
          <p:nvPr>
            <p:ph type="sldNum" sz="quarter" idx="4"/>
          </p:nvPr>
        </p:nvSpPr>
        <p:spPr>
          <a:xfrm>
            <a:off x="8658225" y="6030300"/>
            <a:ext cx="412623" cy="365125"/>
          </a:xfrm>
        </p:spPr>
        <p:txBody>
          <a:bodyPr/>
          <a:lstStyle/>
          <a:p>
            <a:fld id="{2D80C5C9-96E0-47EC-B500-37C5FE284639}" type="slidenum">
              <a:rPr lang="en-US" smtClean="0"/>
              <a:pPr/>
              <a:t>146</a:t>
            </a:fld>
            <a:endParaRPr lang="en-US" dirty="0"/>
          </a:p>
        </p:txBody>
      </p:sp>
      <p:grpSp>
        <p:nvGrpSpPr>
          <p:cNvPr id="22" name="Group 21"/>
          <p:cNvGrpSpPr/>
          <p:nvPr/>
        </p:nvGrpSpPr>
        <p:grpSpPr>
          <a:xfrm>
            <a:off x="206422" y="97597"/>
            <a:ext cx="7829932" cy="539991"/>
            <a:chOff x="206422" y="97597"/>
            <a:chExt cx="7829932" cy="539991"/>
          </a:xfrm>
        </p:grpSpPr>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14" name="Picture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40252" y="107236"/>
              <a:ext cx="530352" cy="530352"/>
            </a:xfrm>
            <a:prstGeom prst="rect">
              <a:avLst/>
            </a:prstGeom>
          </p:spPr>
        </p:pic>
        <p:pic>
          <p:nvPicPr>
            <p:cNvPr id="15" name="Picture 1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3402" y="107236"/>
              <a:ext cx="530352" cy="530352"/>
            </a:xfrm>
            <a:prstGeom prst="rect">
              <a:avLst/>
            </a:prstGeom>
          </p:spPr>
        </p:pic>
        <p:pic>
          <p:nvPicPr>
            <p:cNvPr id="16" name="Picture 1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6552" y="107236"/>
              <a:ext cx="530352" cy="530352"/>
            </a:xfrm>
            <a:prstGeom prst="rect">
              <a:avLst/>
            </a:prstGeom>
          </p:spPr>
        </p:pic>
        <p:pic>
          <p:nvPicPr>
            <p:cNvPr id="17" name="Picture 16"/>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18" name="Picture 17"/>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608220" y="99552"/>
              <a:ext cx="530352" cy="530352"/>
            </a:xfrm>
            <a:prstGeom prst="rect">
              <a:avLst/>
            </a:prstGeom>
          </p:spPr>
        </p:pic>
        <p:pic>
          <p:nvPicPr>
            <p:cNvPr id="19" name="Picture 1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20" name="Content Placeholder 28"/>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grpSp>
    </p:spTree>
    <p:extLst>
      <p:ext uri="{BB962C8B-B14F-4D97-AF65-F5344CB8AC3E}">
        <p14:creationId xmlns:p14="http://schemas.microsoft.com/office/powerpoint/2010/main" val="4125130992"/>
      </p:ext>
    </p:extLst>
  </p:cSld>
  <p:clrMapOvr>
    <a:masterClrMapping/>
  </p:clrMapOvr>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8"/>
          <p:cNvSpPr>
            <a:spLocks noGrp="1"/>
          </p:cNvSpPr>
          <p:nvPr>
            <p:ph type="body" sz="quarter" idx="12"/>
          </p:nvPr>
        </p:nvSpPr>
        <p:spPr>
          <a:xfrm>
            <a:off x="231820" y="1689099"/>
            <a:ext cx="8693239" cy="4103259"/>
          </a:xfrm>
        </p:spPr>
        <p:txBody>
          <a:bodyPr/>
          <a:lstStyle/>
          <a:p>
            <a:pPr marL="0" indent="0">
              <a:buNone/>
            </a:pPr>
            <a:r>
              <a:rPr lang="en-US" dirty="0"/>
              <a:t>Non-OECD Europe and Eurasia = Albania, Armenia, Azerbaijan, Belarus, Bosnia and Herzegovina, Bulgaria, Croatia, Cyprus, Faroe Islands, Georgia, Gibraltar, Kazakhstan, Kosovo, Latvia, Lithuania, Macedonia, Malta, Moldova, Montenegro, Romania, Russia, Serbia, Tajikistan, Turkmenistan, Ukraine, and Uzbekistan. (Note</a:t>
            </a:r>
            <a:r>
              <a:rPr lang="en-US" dirty="0" smtClean="0"/>
              <a:t>: </a:t>
            </a:r>
            <a:r>
              <a:rPr lang="en-US" dirty="0"/>
              <a:t>Latvia became an OECD member country on July 16, 2016, but it is reported in non-OECD Europe and Eurasia for IEO2017</a:t>
            </a:r>
            <a:r>
              <a:rPr lang="en-US" dirty="0" smtClean="0"/>
              <a:t>.)</a:t>
            </a:r>
          </a:p>
          <a:p>
            <a:pPr marL="0" indent="0">
              <a:buNone/>
            </a:pPr>
            <a:r>
              <a:rPr lang="en-US" dirty="0" smtClean="0"/>
              <a:t>Non-OECD </a:t>
            </a:r>
            <a:r>
              <a:rPr lang="en-US" dirty="0"/>
              <a:t>Asia = Afghanistan, American Samoa, Bangladesh, Bhutan, Brunei, Burma (Myanmar), Cambodia (Kampuchea), China, Cook Islands, Fiji, French Polynesia, Guam, Hawaiian Trade Zone, Hong Kong, India, Indonesia, Kiribati, Laos, Macau, Malaysia, Maldives, Mongolia, Nauru, Nepal, New Caledonia, Niue, North Korea, Pakistan, Papua New Guinea, Philippines, Samoa, Singapore, Solomon Islands, Sri Lanka, Taiwan, Thailand, Timor-Leste (East Timor), Tonga, U.S. Pacific Islands, Vanuatu, Vietnam, and Wake Islands.</a:t>
            </a:r>
          </a:p>
          <a:p>
            <a:pPr marL="0" indent="0">
              <a:buNone/>
            </a:pPr>
            <a:r>
              <a:rPr lang="en-US" dirty="0"/>
              <a:t>Middle East = Bahrain, Iran, Iraq, Jordan, Kuwait, Lebanon, Oman, Palestinian Territories, Qatar, Saudi Arabia, Syria, United Arab Emirates, and Yemen.</a:t>
            </a:r>
          </a:p>
          <a:p>
            <a:pPr marL="0" indent="0">
              <a:buNone/>
            </a:pPr>
            <a:endParaRPr lang="en-US" b="1" dirty="0"/>
          </a:p>
        </p:txBody>
      </p:sp>
      <p:sp>
        <p:nvSpPr>
          <p:cNvPr id="8" name="Title 7"/>
          <p:cNvSpPr>
            <a:spLocks noGrp="1"/>
          </p:cNvSpPr>
          <p:nvPr>
            <p:ph type="title"/>
          </p:nvPr>
        </p:nvSpPr>
        <p:spPr/>
        <p:txBody>
          <a:bodyPr/>
          <a:lstStyle/>
          <a:p>
            <a:r>
              <a:rPr lang="en-US" dirty="0"/>
              <a:t>IEO regional </a:t>
            </a:r>
            <a:r>
              <a:rPr lang="en-US" dirty="0" smtClean="0"/>
              <a:t>definitions – non-OECD Regions</a:t>
            </a:r>
            <a:endParaRPr lang="en-US" dirty="0"/>
          </a:p>
        </p:txBody>
      </p:sp>
      <p:sp>
        <p:nvSpPr>
          <p:cNvPr id="3" name="Slide Number Placeholder 2"/>
          <p:cNvSpPr>
            <a:spLocks noGrp="1"/>
          </p:cNvSpPr>
          <p:nvPr>
            <p:ph type="sldNum" sz="quarter" idx="4"/>
          </p:nvPr>
        </p:nvSpPr>
        <p:spPr>
          <a:xfrm>
            <a:off x="8639175" y="6030300"/>
            <a:ext cx="431673" cy="365125"/>
          </a:xfrm>
        </p:spPr>
        <p:txBody>
          <a:bodyPr/>
          <a:lstStyle/>
          <a:p>
            <a:fld id="{2D80C5C9-96E0-47EC-B500-37C5FE284639}" type="slidenum">
              <a:rPr lang="en-US" smtClean="0"/>
              <a:pPr/>
              <a:t>147</a:t>
            </a:fld>
            <a:endParaRPr lang="en-US" dirty="0"/>
          </a:p>
        </p:txBody>
      </p:sp>
      <p:grpSp>
        <p:nvGrpSpPr>
          <p:cNvPr id="22" name="Group 21"/>
          <p:cNvGrpSpPr/>
          <p:nvPr/>
        </p:nvGrpSpPr>
        <p:grpSpPr>
          <a:xfrm>
            <a:off x="206422" y="97597"/>
            <a:ext cx="7829932" cy="539991"/>
            <a:chOff x="206422" y="97597"/>
            <a:chExt cx="7829932" cy="539991"/>
          </a:xfrm>
        </p:grpSpPr>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14" name="Picture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40252" y="107236"/>
              <a:ext cx="530352" cy="530352"/>
            </a:xfrm>
            <a:prstGeom prst="rect">
              <a:avLst/>
            </a:prstGeom>
          </p:spPr>
        </p:pic>
        <p:pic>
          <p:nvPicPr>
            <p:cNvPr id="15" name="Picture 1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3402" y="107236"/>
              <a:ext cx="530352" cy="530352"/>
            </a:xfrm>
            <a:prstGeom prst="rect">
              <a:avLst/>
            </a:prstGeom>
          </p:spPr>
        </p:pic>
        <p:pic>
          <p:nvPicPr>
            <p:cNvPr id="16" name="Picture 1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6552" y="107236"/>
              <a:ext cx="530352" cy="530352"/>
            </a:xfrm>
            <a:prstGeom prst="rect">
              <a:avLst/>
            </a:prstGeom>
          </p:spPr>
        </p:pic>
        <p:pic>
          <p:nvPicPr>
            <p:cNvPr id="17" name="Picture 16"/>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18" name="Picture 17"/>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608220" y="99552"/>
              <a:ext cx="530352" cy="530352"/>
            </a:xfrm>
            <a:prstGeom prst="rect">
              <a:avLst/>
            </a:prstGeom>
          </p:spPr>
        </p:pic>
        <p:pic>
          <p:nvPicPr>
            <p:cNvPr id="19" name="Picture 1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20" name="Content Placeholder 28"/>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grpSp>
    </p:spTree>
    <p:extLst>
      <p:ext uri="{BB962C8B-B14F-4D97-AF65-F5344CB8AC3E}">
        <p14:creationId xmlns:p14="http://schemas.microsoft.com/office/powerpoint/2010/main" val="872788156"/>
      </p:ext>
    </p:extLst>
  </p:cSld>
  <p:clrMapOvr>
    <a:masterClrMapping/>
  </p:clrMapOvr>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8"/>
          <p:cNvSpPr>
            <a:spLocks noGrp="1"/>
          </p:cNvSpPr>
          <p:nvPr>
            <p:ph type="body" sz="quarter" idx="12"/>
          </p:nvPr>
        </p:nvSpPr>
        <p:spPr/>
        <p:txBody>
          <a:bodyPr/>
          <a:lstStyle/>
          <a:p>
            <a:pPr marL="0" indent="0">
              <a:buNone/>
            </a:pPr>
            <a:r>
              <a:rPr lang="en-US" dirty="0"/>
              <a:t>Africa = Algeria, Angola, Benin, Botswana, Burkina Faso, Burundi, Cameroon, Cape Verde, Central African Republic, Chad, Comoros, Congo (Brazzaville), Congo (Kinshasa), Côte d’Ivoire, Djibouti, Egypt, Equatorial Guinea, Eritrea, Ethiopia, Gabon, The Gambia, Ghana, Guinea, Guinea-Bissau, Kenya, Lesotho, Liberia, Libya, Madagascar, Malawi, Mali, Mauritania, Mauritius, Morocco, Mozambique, Namibia, Niger, Nigeria, Reunion, Rwanda, Sao Tome and Principe, Senegal, Seychelles, Sierra Leone, Somalia, South Africa, South Sudan, St. Helena, Sudan, Swaziland, Tanzania, Togo, Tunisia, Uganda, Western Sahara, Zambia, and </a:t>
            </a:r>
            <a:r>
              <a:rPr lang="en-US" dirty="0" smtClean="0"/>
              <a:t>Zimbabwe</a:t>
            </a:r>
          </a:p>
          <a:p>
            <a:pPr marL="0" indent="0">
              <a:buNone/>
            </a:pPr>
            <a:r>
              <a:rPr lang="en-US" dirty="0"/>
              <a:t>Non-OECD Americas = Antarctica, Antigua and Barbuda, Argentina, Aruba, The Bahamas, Barbados, Belize, Bermuda, Bolivia, Brazil, British Virgin Islands, Cayman Islands, Colombia, Costa Rica, Cuba, Dominica, Dominican Republic, Ecuador, El Salvador, Falkland Islands, French Guiana, Greenland, Grenada, Guadeloupe, Guatemala, Guyana, Haiti, Honduras, Jamaica, Martinique, Montserrat, Netherlands Antilles, Nicaragua, Panama, Paraguay, Peru, Puerto Rico, St. Kitts and Nevis, St. Lucia, St. Pierre and Miquelon, St. Vincent/Grenadines, Suriname, Trinidad and Tobago, Turks and Caicos Islands, Uruguay, U.S. Virgin Islands, and Venezuela.</a:t>
            </a:r>
          </a:p>
          <a:p>
            <a:pPr marL="0" indent="0">
              <a:buNone/>
            </a:pPr>
            <a:endParaRPr lang="en-US" b="1" dirty="0"/>
          </a:p>
        </p:txBody>
      </p:sp>
      <p:sp>
        <p:nvSpPr>
          <p:cNvPr id="8" name="Title 7"/>
          <p:cNvSpPr>
            <a:spLocks noGrp="1"/>
          </p:cNvSpPr>
          <p:nvPr>
            <p:ph type="title"/>
          </p:nvPr>
        </p:nvSpPr>
        <p:spPr/>
        <p:txBody>
          <a:bodyPr/>
          <a:lstStyle/>
          <a:p>
            <a:r>
              <a:rPr lang="en-US" dirty="0"/>
              <a:t>IEO regional </a:t>
            </a:r>
            <a:r>
              <a:rPr lang="en-US" dirty="0" smtClean="0"/>
              <a:t>definitions – non-OECD Regions</a:t>
            </a:r>
            <a:endParaRPr lang="en-US" dirty="0"/>
          </a:p>
        </p:txBody>
      </p:sp>
      <p:sp>
        <p:nvSpPr>
          <p:cNvPr id="3" name="Slide Number Placeholder 2"/>
          <p:cNvSpPr>
            <a:spLocks noGrp="1"/>
          </p:cNvSpPr>
          <p:nvPr>
            <p:ph type="sldNum" sz="quarter" idx="4"/>
          </p:nvPr>
        </p:nvSpPr>
        <p:spPr>
          <a:xfrm>
            <a:off x="8639175" y="6030300"/>
            <a:ext cx="431673" cy="365125"/>
          </a:xfrm>
        </p:spPr>
        <p:txBody>
          <a:bodyPr/>
          <a:lstStyle/>
          <a:p>
            <a:fld id="{2D80C5C9-96E0-47EC-B500-37C5FE284639}" type="slidenum">
              <a:rPr lang="en-US" smtClean="0"/>
              <a:pPr/>
              <a:t>148</a:t>
            </a:fld>
            <a:endParaRPr lang="en-US" dirty="0"/>
          </a:p>
        </p:txBody>
      </p:sp>
      <p:grpSp>
        <p:nvGrpSpPr>
          <p:cNvPr id="22" name="Group 21"/>
          <p:cNvGrpSpPr/>
          <p:nvPr/>
        </p:nvGrpSpPr>
        <p:grpSpPr>
          <a:xfrm>
            <a:off x="206422" y="97597"/>
            <a:ext cx="7829932" cy="539991"/>
            <a:chOff x="206422" y="97597"/>
            <a:chExt cx="7829932" cy="539991"/>
          </a:xfrm>
        </p:grpSpPr>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14" name="Picture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40252" y="107236"/>
              <a:ext cx="530352" cy="530352"/>
            </a:xfrm>
            <a:prstGeom prst="rect">
              <a:avLst/>
            </a:prstGeom>
          </p:spPr>
        </p:pic>
        <p:pic>
          <p:nvPicPr>
            <p:cNvPr id="15" name="Picture 1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3402" y="107236"/>
              <a:ext cx="530352" cy="530352"/>
            </a:xfrm>
            <a:prstGeom prst="rect">
              <a:avLst/>
            </a:prstGeom>
          </p:spPr>
        </p:pic>
        <p:pic>
          <p:nvPicPr>
            <p:cNvPr id="16" name="Picture 1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6552" y="107236"/>
              <a:ext cx="530352" cy="530352"/>
            </a:xfrm>
            <a:prstGeom prst="rect">
              <a:avLst/>
            </a:prstGeom>
          </p:spPr>
        </p:pic>
        <p:pic>
          <p:nvPicPr>
            <p:cNvPr id="17" name="Picture 16"/>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18" name="Picture 17"/>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608220" y="99552"/>
              <a:ext cx="530352" cy="530352"/>
            </a:xfrm>
            <a:prstGeom prst="rect">
              <a:avLst/>
            </a:prstGeom>
          </p:spPr>
        </p:pic>
        <p:pic>
          <p:nvPicPr>
            <p:cNvPr id="19" name="Picture 1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20" name="Content Placeholder 28"/>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grpSp>
    </p:spTree>
    <p:extLst>
      <p:ext uri="{BB962C8B-B14F-4D97-AF65-F5344CB8AC3E}">
        <p14:creationId xmlns:p14="http://schemas.microsoft.com/office/powerpoint/2010/main" val="2691111160"/>
      </p:ext>
    </p:extLst>
  </p:cSld>
  <p:clrMapOvr>
    <a:masterClrMapping/>
  </p:clrMapOvr>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Map of IEO regions</a:t>
            </a:r>
          </a:p>
        </p:txBody>
      </p:sp>
      <p:sp>
        <p:nvSpPr>
          <p:cNvPr id="3" name="Slide Number Placeholder 2"/>
          <p:cNvSpPr>
            <a:spLocks noGrp="1"/>
          </p:cNvSpPr>
          <p:nvPr>
            <p:ph type="sldNum" sz="quarter" idx="4"/>
          </p:nvPr>
        </p:nvSpPr>
        <p:spPr>
          <a:xfrm>
            <a:off x="8648700" y="6030300"/>
            <a:ext cx="422148" cy="365125"/>
          </a:xfrm>
        </p:spPr>
        <p:txBody>
          <a:bodyPr/>
          <a:lstStyle/>
          <a:p>
            <a:fld id="{2D80C5C9-96E0-47EC-B500-37C5FE284639}" type="slidenum">
              <a:rPr lang="en-US" smtClean="0"/>
              <a:pPr/>
              <a:t>149</a:t>
            </a:fld>
            <a:endParaRPr lang="en-US" dirty="0"/>
          </a:p>
        </p:txBody>
      </p:sp>
      <p:grpSp>
        <p:nvGrpSpPr>
          <p:cNvPr id="22" name="Group 21"/>
          <p:cNvGrpSpPr/>
          <p:nvPr/>
        </p:nvGrpSpPr>
        <p:grpSpPr>
          <a:xfrm>
            <a:off x="206422" y="97597"/>
            <a:ext cx="7829932" cy="539991"/>
            <a:chOff x="206422" y="97597"/>
            <a:chExt cx="7829932" cy="539991"/>
          </a:xfrm>
        </p:grpSpPr>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14" name="Picture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40252" y="107236"/>
              <a:ext cx="530352" cy="530352"/>
            </a:xfrm>
            <a:prstGeom prst="rect">
              <a:avLst/>
            </a:prstGeom>
          </p:spPr>
        </p:pic>
        <p:pic>
          <p:nvPicPr>
            <p:cNvPr id="15" name="Picture 1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3402" y="107236"/>
              <a:ext cx="530352" cy="530352"/>
            </a:xfrm>
            <a:prstGeom prst="rect">
              <a:avLst/>
            </a:prstGeom>
          </p:spPr>
        </p:pic>
        <p:pic>
          <p:nvPicPr>
            <p:cNvPr id="16" name="Picture 1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6552" y="107236"/>
              <a:ext cx="530352" cy="530352"/>
            </a:xfrm>
            <a:prstGeom prst="rect">
              <a:avLst/>
            </a:prstGeom>
          </p:spPr>
        </p:pic>
        <p:pic>
          <p:nvPicPr>
            <p:cNvPr id="17" name="Picture 16"/>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18" name="Picture 17"/>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608220" y="99552"/>
              <a:ext cx="530352" cy="530352"/>
            </a:xfrm>
            <a:prstGeom prst="rect">
              <a:avLst/>
            </a:prstGeom>
          </p:spPr>
        </p:pic>
        <p:pic>
          <p:nvPicPr>
            <p:cNvPr id="19" name="Picture 1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20" name="Content Placeholder 28"/>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grpSp>
      <p:pic>
        <p:nvPicPr>
          <p:cNvPr id="23" name="Content Placeholder 22"/>
          <p:cNvPicPr>
            <a:picLocks noGrp="1"/>
          </p:cNvPicPr>
          <p:nvPr>
            <p:ph sz="quarter" idx="12"/>
          </p:nvPr>
        </p:nvPicPr>
        <p:blipFill>
          <a:blip r:embed="rId11" cstate="print">
            <a:extLst>
              <a:ext uri="{28A0092B-C50C-407E-A947-70E740481C1C}">
                <a14:useLocalDpi xmlns:a14="http://schemas.microsoft.com/office/drawing/2010/main" val="0"/>
              </a:ext>
            </a:extLst>
          </a:blip>
          <a:stretch>
            <a:fillRect/>
          </a:stretch>
        </p:blipFill>
        <p:spPr>
          <a:xfrm>
            <a:off x="1742644" y="1689100"/>
            <a:ext cx="5684111" cy="4102100"/>
          </a:xfrm>
          <a:prstGeom prst="rect">
            <a:avLst/>
          </a:prstGeom>
        </p:spPr>
      </p:pic>
    </p:spTree>
    <p:extLst>
      <p:ext uri="{BB962C8B-B14F-4D97-AF65-F5344CB8AC3E}">
        <p14:creationId xmlns:p14="http://schemas.microsoft.com/office/powerpoint/2010/main" val="52023181"/>
      </p:ext>
    </p:extLst>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smtClean="0"/>
              <a:t>Model Improvements</a:t>
            </a:r>
            <a:endParaRPr lang="en-US" dirty="0"/>
          </a:p>
        </p:txBody>
      </p:sp>
      <p:sp>
        <p:nvSpPr>
          <p:cNvPr id="3" name="Slide Number Placeholder 2"/>
          <p:cNvSpPr>
            <a:spLocks noGrp="1"/>
          </p:cNvSpPr>
          <p:nvPr>
            <p:ph type="sldNum" sz="quarter" idx="4"/>
          </p:nvPr>
        </p:nvSpPr>
        <p:spPr>
          <a:xfrm>
            <a:off x="8658225" y="6030300"/>
            <a:ext cx="412623" cy="365125"/>
          </a:xfrm>
        </p:spPr>
        <p:txBody>
          <a:bodyPr/>
          <a:lstStyle/>
          <a:p>
            <a:fld id="{2D80C5C9-96E0-47EC-B500-37C5FE284639}" type="slidenum">
              <a:rPr lang="en-US" smtClean="0"/>
              <a:pPr/>
              <a:t>150</a:t>
            </a:fld>
            <a:endParaRPr lang="en-US" dirty="0"/>
          </a:p>
        </p:txBody>
      </p:sp>
      <p:grpSp>
        <p:nvGrpSpPr>
          <p:cNvPr id="22" name="Group 21"/>
          <p:cNvGrpSpPr/>
          <p:nvPr/>
        </p:nvGrpSpPr>
        <p:grpSpPr>
          <a:xfrm>
            <a:off x="206422" y="97597"/>
            <a:ext cx="7829932" cy="539991"/>
            <a:chOff x="206422" y="97597"/>
            <a:chExt cx="7829932" cy="539991"/>
          </a:xfrm>
        </p:grpSpPr>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14" name="Picture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40252" y="107236"/>
              <a:ext cx="530352" cy="530352"/>
            </a:xfrm>
            <a:prstGeom prst="rect">
              <a:avLst/>
            </a:prstGeom>
          </p:spPr>
        </p:pic>
        <p:pic>
          <p:nvPicPr>
            <p:cNvPr id="15" name="Picture 1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3402" y="107236"/>
              <a:ext cx="530352" cy="530352"/>
            </a:xfrm>
            <a:prstGeom prst="rect">
              <a:avLst/>
            </a:prstGeom>
          </p:spPr>
        </p:pic>
        <p:pic>
          <p:nvPicPr>
            <p:cNvPr id="16" name="Picture 1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6552" y="107236"/>
              <a:ext cx="530352" cy="530352"/>
            </a:xfrm>
            <a:prstGeom prst="rect">
              <a:avLst/>
            </a:prstGeom>
          </p:spPr>
        </p:pic>
        <p:pic>
          <p:nvPicPr>
            <p:cNvPr id="17" name="Picture 16"/>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18" name="Picture 17"/>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608220" y="99552"/>
              <a:ext cx="530352" cy="530352"/>
            </a:xfrm>
            <a:prstGeom prst="rect">
              <a:avLst/>
            </a:prstGeom>
          </p:spPr>
        </p:pic>
        <p:pic>
          <p:nvPicPr>
            <p:cNvPr id="19" name="Picture 1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20" name="Content Placeholder 28"/>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grpSp>
      <p:sp>
        <p:nvSpPr>
          <p:cNvPr id="2" name="Content Placeholder 1"/>
          <p:cNvSpPr>
            <a:spLocks noGrp="1"/>
          </p:cNvSpPr>
          <p:nvPr>
            <p:ph sz="quarter" idx="12"/>
          </p:nvPr>
        </p:nvSpPr>
        <p:spPr>
          <a:xfrm>
            <a:off x="238259" y="1660526"/>
            <a:ext cx="8693239" cy="4102100"/>
          </a:xfrm>
        </p:spPr>
        <p:txBody>
          <a:bodyPr/>
          <a:lstStyle/>
          <a:p>
            <a:pPr lvl="0"/>
            <a:r>
              <a:rPr lang="en-US" sz="1350" dirty="0"/>
              <a:t>This IEO is the first projection to include model results through 2050, which are available on the IEO page at:  </a:t>
            </a:r>
            <a:r>
              <a:rPr lang="en-US" sz="1350" dirty="0">
                <a:hlinkClick r:id="rId11"/>
              </a:rPr>
              <a:t>http://www.eia.gov/ieo</a:t>
            </a:r>
            <a:r>
              <a:rPr lang="en-US" sz="1350" dirty="0"/>
              <a:t>. The graphics in this report include projections through 2040.</a:t>
            </a:r>
          </a:p>
          <a:p>
            <a:pPr lvl="0"/>
            <a:r>
              <a:rPr lang="en-US" sz="1350" dirty="0"/>
              <a:t>IEO2017 improves the representation of district heating to better capture the dynamics between fuel prices and electricity generation as new capacity is added.</a:t>
            </a:r>
          </a:p>
          <a:p>
            <a:pPr lvl="0"/>
            <a:r>
              <a:rPr lang="en-US" sz="1350" dirty="0"/>
              <a:t>Projections of residential and commercial energy demand are now based a richer set of determinants, including household disposable income and output in service industries.  Previously, the projections were based primarily on growth in </a:t>
            </a:r>
            <a:r>
              <a:rPr lang="en-US" sz="1350" dirty="0" smtClean="0"/>
              <a:t>GDP </a:t>
            </a:r>
            <a:r>
              <a:rPr lang="en-US" sz="1350" dirty="0"/>
              <a:t>across regions.</a:t>
            </a:r>
          </a:p>
          <a:p>
            <a:pPr lvl="0"/>
            <a:r>
              <a:rPr lang="en-US" sz="1350" dirty="0"/>
              <a:t>Projections related to air travel now separately account for movement within and between 13 distinct regions of the world.  The projections update 2013–15 regional data, including aircraft sales, stocks, active and parked aircraft, seat-miles traveled, cargo travel, and fuel use.</a:t>
            </a:r>
          </a:p>
          <a:p>
            <a:r>
              <a:rPr lang="en-US" sz="1350" dirty="0"/>
              <a:t>Projections related to industrial activity are now based on a more detailed representation of industrial output by expanding the model’s coverage from 21 to 37 industries.</a:t>
            </a:r>
          </a:p>
        </p:txBody>
      </p:sp>
    </p:spTree>
    <p:extLst>
      <p:ext uri="{BB962C8B-B14F-4D97-AF65-F5344CB8AC3E}">
        <p14:creationId xmlns:p14="http://schemas.microsoft.com/office/powerpoint/2010/main" val="4175791645"/>
      </p:ext>
    </p:extLst>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smtClean="0"/>
              <a:t>Contacts</a:t>
            </a:r>
            <a:endParaRPr lang="en-US" dirty="0"/>
          </a:p>
        </p:txBody>
      </p:sp>
      <p:sp>
        <p:nvSpPr>
          <p:cNvPr id="3" name="Slide Number Placeholder 2"/>
          <p:cNvSpPr>
            <a:spLocks noGrp="1"/>
          </p:cNvSpPr>
          <p:nvPr>
            <p:ph type="sldNum" sz="quarter" idx="4"/>
          </p:nvPr>
        </p:nvSpPr>
        <p:spPr>
          <a:xfrm>
            <a:off x="8639175" y="6030300"/>
            <a:ext cx="431673" cy="365125"/>
          </a:xfrm>
        </p:spPr>
        <p:txBody>
          <a:bodyPr/>
          <a:lstStyle/>
          <a:p>
            <a:fld id="{2D80C5C9-96E0-47EC-B500-37C5FE284639}" type="slidenum">
              <a:rPr lang="en-US" smtClean="0"/>
              <a:pPr/>
              <a:t>151</a:t>
            </a:fld>
            <a:endParaRPr lang="en-US" dirty="0"/>
          </a:p>
        </p:txBody>
      </p:sp>
      <p:grpSp>
        <p:nvGrpSpPr>
          <p:cNvPr id="22" name="Group 21"/>
          <p:cNvGrpSpPr/>
          <p:nvPr/>
        </p:nvGrpSpPr>
        <p:grpSpPr>
          <a:xfrm>
            <a:off x="206422" y="97597"/>
            <a:ext cx="7829932" cy="539991"/>
            <a:chOff x="206422" y="97597"/>
            <a:chExt cx="7829932" cy="539991"/>
          </a:xfrm>
        </p:grpSpPr>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952" y="107236"/>
              <a:ext cx="530352" cy="530352"/>
            </a:xfrm>
            <a:prstGeom prst="rect">
              <a:avLst/>
            </a:prstGeom>
          </p:spPr>
        </p:pic>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7102" y="107236"/>
              <a:ext cx="530352" cy="530352"/>
            </a:xfrm>
            <a:prstGeom prst="rect">
              <a:avLst/>
            </a:prstGeom>
          </p:spPr>
        </p:pic>
        <p:pic>
          <p:nvPicPr>
            <p:cNvPr id="14" name="Picture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40252" y="107236"/>
              <a:ext cx="530352" cy="530352"/>
            </a:xfrm>
            <a:prstGeom prst="rect">
              <a:avLst/>
            </a:prstGeom>
          </p:spPr>
        </p:pic>
        <p:pic>
          <p:nvPicPr>
            <p:cNvPr id="15" name="Picture 1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3402" y="107236"/>
              <a:ext cx="530352" cy="530352"/>
            </a:xfrm>
            <a:prstGeom prst="rect">
              <a:avLst/>
            </a:prstGeom>
          </p:spPr>
        </p:pic>
        <p:pic>
          <p:nvPicPr>
            <p:cNvPr id="16" name="Picture 1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6552" y="107236"/>
              <a:ext cx="530352" cy="530352"/>
            </a:xfrm>
            <a:prstGeom prst="rect">
              <a:avLst/>
            </a:prstGeom>
          </p:spPr>
        </p:pic>
        <p:pic>
          <p:nvPicPr>
            <p:cNvPr id="17" name="Picture 16"/>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79702" y="107236"/>
              <a:ext cx="530352" cy="530352"/>
            </a:xfrm>
            <a:prstGeom prst="rect">
              <a:avLst/>
            </a:prstGeom>
          </p:spPr>
        </p:pic>
        <p:pic>
          <p:nvPicPr>
            <p:cNvPr id="18" name="Picture 17"/>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608220" y="99552"/>
              <a:ext cx="530352" cy="530352"/>
            </a:xfrm>
            <a:prstGeom prst="rect">
              <a:avLst/>
            </a:prstGeom>
          </p:spPr>
        </p:pic>
        <p:pic>
          <p:nvPicPr>
            <p:cNvPr id="19" name="Picture 1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506002" y="107236"/>
              <a:ext cx="530352" cy="530352"/>
            </a:xfrm>
            <a:prstGeom prst="rect">
              <a:avLst/>
            </a:prstGeom>
          </p:spPr>
        </p:pic>
        <p:pic>
          <p:nvPicPr>
            <p:cNvPr id="20" name="Content Placeholder 28"/>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6422" y="97597"/>
              <a:ext cx="530352" cy="530352"/>
            </a:xfrm>
            <a:prstGeom prst="rect">
              <a:avLst/>
            </a:prstGeom>
          </p:spPr>
        </p:pic>
      </p:grpSp>
      <p:sp>
        <p:nvSpPr>
          <p:cNvPr id="2" name="Content Placeholder 1"/>
          <p:cNvSpPr>
            <a:spLocks noGrp="1"/>
          </p:cNvSpPr>
          <p:nvPr>
            <p:ph sz="quarter" idx="12"/>
          </p:nvPr>
        </p:nvSpPr>
        <p:spPr/>
        <p:txBody>
          <a:bodyPr/>
          <a:lstStyle/>
          <a:p>
            <a:pPr marL="0" indent="0">
              <a:buNone/>
            </a:pPr>
            <a:r>
              <a:rPr lang="en-US" dirty="0"/>
              <a:t>Refer questions about the IEO2017 to the following analysts:</a:t>
            </a:r>
          </a:p>
          <a:p>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3433166415"/>
              </p:ext>
            </p:extLst>
          </p:nvPr>
        </p:nvGraphicFramePr>
        <p:xfrm>
          <a:off x="337269" y="2148841"/>
          <a:ext cx="8092969" cy="3642360"/>
        </p:xfrm>
        <a:graphic>
          <a:graphicData uri="http://schemas.openxmlformats.org/drawingml/2006/table">
            <a:tbl>
              <a:tblPr firstRow="1">
                <a:tableStyleId>{5C22544A-7EE6-4342-B048-85BDC9FD1C3A}</a:tableStyleId>
              </a:tblPr>
              <a:tblGrid>
                <a:gridCol w="2360930"/>
                <a:gridCol w="1524762"/>
                <a:gridCol w="2127568"/>
                <a:gridCol w="2079709"/>
              </a:tblGrid>
              <a:tr h="0">
                <a:tc>
                  <a:txBody>
                    <a:bodyPr/>
                    <a:lstStyle/>
                    <a:p>
                      <a:r>
                        <a:rPr lang="en-US" sz="1200" dirty="0" smtClean="0"/>
                        <a:t>Topic</a:t>
                      </a:r>
                      <a:endParaRPr lang="en-US" sz="1200" dirty="0"/>
                    </a:p>
                  </a:txBody>
                  <a:tcPr/>
                </a:tc>
                <a:tc gridSpan="3">
                  <a:txBody>
                    <a:bodyPr/>
                    <a:lstStyle/>
                    <a:p>
                      <a:r>
                        <a:rPr lang="en-US" sz="1200" dirty="0" smtClean="0"/>
                        <a:t>Subject matter</a:t>
                      </a:r>
                      <a:r>
                        <a:rPr lang="en-US" sz="1200" baseline="0" dirty="0" smtClean="0"/>
                        <a:t> expert contact information</a:t>
                      </a:r>
                      <a:endParaRPr lang="en-US" sz="1200" dirty="0"/>
                    </a:p>
                  </a:txBody>
                  <a:tcPr/>
                </a:tc>
                <a:tc hMerge="1">
                  <a:txBody>
                    <a:bodyPr/>
                    <a:lstStyle/>
                    <a:p>
                      <a:endParaRPr lang="en-US" dirty="0"/>
                    </a:p>
                  </a:txBody>
                  <a:tcPr/>
                </a:tc>
                <a:tc hMerge="1">
                  <a:txBody>
                    <a:bodyPr/>
                    <a:lstStyle/>
                    <a:p>
                      <a:endParaRPr lang="en-US" dirty="0"/>
                    </a:p>
                  </a:txBody>
                  <a:tcPr/>
                </a:tc>
              </a:tr>
              <a:tr h="0">
                <a:tc>
                  <a:txBody>
                    <a:bodyPr/>
                    <a:lstStyle/>
                    <a:p>
                      <a:r>
                        <a:rPr lang="en-US" sz="1100" dirty="0" smtClean="0"/>
                        <a:t>General questions	</a:t>
                      </a:r>
                      <a:endParaRPr lang="en-US" sz="1100" dirty="0"/>
                    </a:p>
                  </a:txBody>
                  <a:tcPr/>
                </a:tc>
                <a:tc>
                  <a:txBody>
                    <a:bodyPr/>
                    <a:lstStyle/>
                    <a:p>
                      <a:r>
                        <a:rPr lang="en-US" sz="1100" dirty="0" smtClean="0"/>
                        <a:t>Linda E. Doman</a:t>
                      </a:r>
                      <a:endParaRPr lang="en-US" sz="1100" dirty="0"/>
                    </a:p>
                  </a:txBody>
                  <a:tcPr/>
                </a:tc>
                <a:tc>
                  <a:txBody>
                    <a:bodyPr/>
                    <a:lstStyle/>
                    <a:p>
                      <a:r>
                        <a:rPr lang="en-US" sz="1100" u="sng" dirty="0" smtClean="0">
                          <a:hlinkClick r:id="rId11"/>
                        </a:rPr>
                        <a:t>linda.doman@eia.gov</a:t>
                      </a:r>
                      <a:endParaRPr lang="en-US" sz="1100" dirty="0"/>
                    </a:p>
                  </a:txBody>
                  <a:tcPr/>
                </a:tc>
                <a:tc>
                  <a:txBody>
                    <a:bodyPr/>
                    <a:lstStyle/>
                    <a:p>
                      <a:r>
                        <a:rPr lang="en-US" sz="1100" dirty="0" smtClean="0"/>
                        <a:t>202-586-1041</a:t>
                      </a:r>
                      <a:endParaRPr lang="en-US" sz="1100" dirty="0"/>
                    </a:p>
                  </a:txBody>
                  <a:tcPr/>
                </a:tc>
              </a:tr>
              <a:tr h="0">
                <a:tc>
                  <a:txBody>
                    <a:bodyPr/>
                    <a:lstStyle/>
                    <a:p>
                      <a:r>
                        <a:rPr lang="en-US" sz="1100" dirty="0" smtClean="0"/>
                        <a:t>Economic activity</a:t>
                      </a:r>
                      <a:endParaRPr lang="en-US" sz="1100" dirty="0"/>
                    </a:p>
                  </a:txBody>
                  <a:tcPr/>
                </a:tc>
                <a:tc>
                  <a:txBody>
                    <a:bodyPr/>
                    <a:lstStyle/>
                    <a:p>
                      <a:r>
                        <a:rPr lang="en-US" sz="1100" dirty="0" err="1" smtClean="0"/>
                        <a:t>Vipin</a:t>
                      </a:r>
                      <a:r>
                        <a:rPr lang="en-US" sz="1100" dirty="0" smtClean="0"/>
                        <a:t> Arora</a:t>
                      </a:r>
                      <a:endParaRPr lang="en-US" sz="1100" dirty="0"/>
                    </a:p>
                  </a:txBody>
                  <a:tcPr/>
                </a:tc>
                <a:tc>
                  <a:txBody>
                    <a:bodyPr/>
                    <a:lstStyle/>
                    <a:p>
                      <a:r>
                        <a:rPr lang="en-US" sz="1100" u="sng" dirty="0" smtClean="0">
                          <a:hlinkClick r:id="rId12"/>
                        </a:rPr>
                        <a:t>vipin.arora@eia.gov</a:t>
                      </a:r>
                      <a:endParaRPr lang="en-US" sz="1100" dirty="0"/>
                    </a:p>
                  </a:txBody>
                  <a:tcPr/>
                </a:tc>
                <a:tc>
                  <a:txBody>
                    <a:bodyPr/>
                    <a:lstStyle/>
                    <a:p>
                      <a:r>
                        <a:rPr lang="en-US" sz="1100" dirty="0" smtClean="0"/>
                        <a:t>202-586-1048</a:t>
                      </a:r>
                      <a:endParaRPr lang="en-US" sz="1100" dirty="0"/>
                    </a:p>
                  </a:txBody>
                  <a:tcPr/>
                </a:tc>
              </a:tr>
              <a:tr h="0">
                <a:tc>
                  <a:txBody>
                    <a:bodyPr/>
                    <a:lstStyle/>
                    <a:p>
                      <a:r>
                        <a:rPr lang="en-US" sz="1100" dirty="0" smtClean="0"/>
                        <a:t>Petroleum and other liquid fuels</a:t>
                      </a:r>
                      <a:endParaRPr lang="en-US" sz="1100" dirty="0"/>
                    </a:p>
                  </a:txBody>
                  <a:tcPr/>
                </a:tc>
                <a:tc>
                  <a:txBody>
                    <a:bodyPr/>
                    <a:lstStyle/>
                    <a:p>
                      <a:r>
                        <a:rPr lang="en-US" sz="1100" dirty="0" smtClean="0"/>
                        <a:t>Laura E. Singer</a:t>
                      </a:r>
                      <a:endParaRPr lang="en-US" sz="1100" dirty="0"/>
                    </a:p>
                  </a:txBody>
                  <a:tcPr/>
                </a:tc>
                <a:tc>
                  <a:txBody>
                    <a:bodyPr/>
                    <a:lstStyle/>
                    <a:p>
                      <a:r>
                        <a:rPr lang="en-US" sz="1100" u="sng" dirty="0" smtClean="0">
                          <a:hlinkClick r:id="rId13"/>
                        </a:rPr>
                        <a:t>laura.singer@eia.gov</a:t>
                      </a:r>
                      <a:endParaRPr lang="en-US" sz="1100" dirty="0"/>
                    </a:p>
                  </a:txBody>
                  <a:tcPr/>
                </a:tc>
                <a:tc>
                  <a:txBody>
                    <a:bodyPr/>
                    <a:lstStyle/>
                    <a:p>
                      <a:r>
                        <a:rPr lang="en-US" sz="1100" dirty="0" smtClean="0"/>
                        <a:t>202-586-4787</a:t>
                      </a:r>
                      <a:endParaRPr lang="en-US" sz="1100" dirty="0"/>
                    </a:p>
                  </a:txBody>
                  <a:tcPr/>
                </a:tc>
              </a:tr>
              <a:tr h="0">
                <a:tc>
                  <a:txBody>
                    <a:bodyPr/>
                    <a:lstStyle/>
                    <a:p>
                      <a:r>
                        <a:rPr lang="en-US" sz="1100" dirty="0" smtClean="0"/>
                        <a:t>Natural gas</a:t>
                      </a:r>
                      <a:endParaRPr lang="en-US" sz="1100" dirty="0"/>
                    </a:p>
                  </a:txBody>
                  <a:tcPr/>
                </a:tc>
                <a:tc>
                  <a:txBody>
                    <a:bodyPr/>
                    <a:lstStyle/>
                    <a:p>
                      <a:r>
                        <a:rPr lang="en-US" sz="1100" dirty="0" smtClean="0"/>
                        <a:t>Victoria </a:t>
                      </a:r>
                      <a:r>
                        <a:rPr lang="en-US" sz="1100" dirty="0" err="1" smtClean="0"/>
                        <a:t>Zaretskaya</a:t>
                      </a:r>
                      <a:endParaRPr lang="en-US" sz="1100" dirty="0"/>
                    </a:p>
                  </a:txBody>
                  <a:tcPr/>
                </a:tc>
                <a:tc>
                  <a:txBody>
                    <a:bodyPr/>
                    <a:lstStyle/>
                    <a:p>
                      <a:r>
                        <a:rPr lang="en-US" sz="1100" u="sng" dirty="0" smtClean="0">
                          <a:hlinkClick r:id="rId14"/>
                        </a:rPr>
                        <a:t>victoria.zaretskaya@eia.gov</a:t>
                      </a:r>
                      <a:endParaRPr lang="en-US" sz="1100" dirty="0"/>
                    </a:p>
                  </a:txBody>
                  <a:tcPr/>
                </a:tc>
                <a:tc>
                  <a:txBody>
                    <a:bodyPr/>
                    <a:lstStyle/>
                    <a:p>
                      <a:r>
                        <a:rPr lang="en-US" sz="1100" dirty="0" smtClean="0"/>
                        <a:t>202-287-5501</a:t>
                      </a:r>
                      <a:endParaRPr lang="en-US" sz="1100" dirty="0"/>
                    </a:p>
                  </a:txBody>
                  <a:tcPr/>
                </a:tc>
              </a:tr>
              <a:tr h="0">
                <a:tc>
                  <a:txBody>
                    <a:bodyPr/>
                    <a:lstStyle/>
                    <a:p>
                      <a:r>
                        <a:rPr lang="en-US" sz="1100" dirty="0" smtClean="0"/>
                        <a:t>Coal</a:t>
                      </a:r>
                      <a:endParaRPr lang="en-US" sz="1100" dirty="0"/>
                    </a:p>
                  </a:txBody>
                  <a:tcPr/>
                </a:tc>
                <a:tc>
                  <a:txBody>
                    <a:bodyPr/>
                    <a:lstStyle/>
                    <a:p>
                      <a:r>
                        <a:rPr lang="en-US" sz="1100" dirty="0" smtClean="0"/>
                        <a:t>Bonnie West</a:t>
                      </a:r>
                      <a:endParaRPr lang="en-US" sz="1100" dirty="0"/>
                    </a:p>
                  </a:txBody>
                  <a:tcPr/>
                </a:tc>
                <a:tc>
                  <a:txBody>
                    <a:bodyPr/>
                    <a:lstStyle/>
                    <a:p>
                      <a:r>
                        <a:rPr lang="en-US" sz="1100" u="sng" dirty="0" smtClean="0">
                          <a:hlinkClick r:id="rId15"/>
                        </a:rPr>
                        <a:t>bonnie.west@eia.gov</a:t>
                      </a:r>
                      <a:endParaRPr lang="en-US" sz="1100" dirty="0"/>
                    </a:p>
                  </a:txBody>
                  <a:tcPr/>
                </a:tc>
                <a:tc>
                  <a:txBody>
                    <a:bodyPr/>
                    <a:lstStyle/>
                    <a:p>
                      <a:r>
                        <a:rPr lang="en-US" sz="1100" dirty="0" smtClean="0"/>
                        <a:t>202-586-2415</a:t>
                      </a:r>
                      <a:endParaRPr lang="en-US" sz="1100" dirty="0"/>
                    </a:p>
                  </a:txBody>
                  <a:tcPr/>
                </a:tc>
              </a:tr>
              <a:tr h="0">
                <a:tc>
                  <a:txBody>
                    <a:bodyPr/>
                    <a:lstStyle/>
                    <a:p>
                      <a:r>
                        <a:rPr lang="en-US" sz="1100" dirty="0" smtClean="0"/>
                        <a:t>Electricity</a:t>
                      </a:r>
                      <a:endParaRPr lang="en-US" sz="1100" dirty="0"/>
                    </a:p>
                  </a:txBody>
                  <a:tcPr/>
                </a:tc>
                <a:tc>
                  <a:txBody>
                    <a:bodyPr/>
                    <a:lstStyle/>
                    <a:p>
                      <a:r>
                        <a:rPr lang="en-US" sz="1100" dirty="0" smtClean="0"/>
                        <a:t>Kenneth </a:t>
                      </a:r>
                      <a:r>
                        <a:rPr lang="en-US" sz="1100" dirty="0" err="1" smtClean="0"/>
                        <a:t>Dubin</a:t>
                      </a:r>
                      <a:endParaRPr lang="en-US" sz="1100" dirty="0"/>
                    </a:p>
                  </a:txBody>
                  <a:tcPr/>
                </a:tc>
                <a:tc>
                  <a:txBody>
                    <a:bodyPr/>
                    <a:lstStyle/>
                    <a:p>
                      <a:r>
                        <a:rPr lang="en-US" sz="1100" u="sng" dirty="0" smtClean="0">
                          <a:hlinkClick r:id="rId16"/>
                        </a:rPr>
                        <a:t>kenneth.dubin@eia.gov</a:t>
                      </a:r>
                      <a:endParaRPr lang="en-US" sz="1100" dirty="0"/>
                    </a:p>
                  </a:txBody>
                  <a:tcPr/>
                </a:tc>
                <a:tc>
                  <a:txBody>
                    <a:bodyPr/>
                    <a:lstStyle/>
                    <a:p>
                      <a:r>
                        <a:rPr lang="en-US" sz="1100" dirty="0" smtClean="0"/>
                        <a:t>202-586-0477</a:t>
                      </a:r>
                      <a:endParaRPr lang="en-US" sz="1100" dirty="0"/>
                    </a:p>
                  </a:txBody>
                  <a:tcPr/>
                </a:tc>
              </a:tr>
              <a:tr h="0">
                <a:tc>
                  <a:txBody>
                    <a:bodyPr/>
                    <a:lstStyle/>
                    <a:p>
                      <a:r>
                        <a:rPr lang="en-US" sz="1100" dirty="0" smtClean="0"/>
                        <a:t>Renewable energy</a:t>
                      </a:r>
                      <a:endParaRPr lang="en-US" sz="1100" dirty="0"/>
                    </a:p>
                  </a:txBody>
                  <a:tcPr/>
                </a:tc>
                <a:tc>
                  <a:txBody>
                    <a:bodyPr/>
                    <a:lstStyle/>
                    <a:p>
                      <a:r>
                        <a:rPr lang="en-US" sz="1100" dirty="0" smtClean="0"/>
                        <a:t>Michelle Bowman</a:t>
                      </a:r>
                      <a:endParaRPr lang="en-US" sz="1100" dirty="0"/>
                    </a:p>
                  </a:txBody>
                  <a:tcPr/>
                </a:tc>
                <a:tc>
                  <a:txBody>
                    <a:bodyPr/>
                    <a:lstStyle/>
                    <a:p>
                      <a:r>
                        <a:rPr lang="en-US" sz="1100" u="sng" dirty="0" smtClean="0">
                          <a:hlinkClick r:id="rId17"/>
                        </a:rPr>
                        <a:t>michelle.bowman@eia.gov</a:t>
                      </a:r>
                      <a:endParaRPr lang="en-US" sz="1100" dirty="0"/>
                    </a:p>
                  </a:txBody>
                  <a:tcPr/>
                </a:tc>
                <a:tc>
                  <a:txBody>
                    <a:bodyPr/>
                    <a:lstStyle/>
                    <a:p>
                      <a:r>
                        <a:rPr lang="en-US" sz="1100" dirty="0" smtClean="0"/>
                        <a:t>202-586-0526</a:t>
                      </a:r>
                      <a:endParaRPr lang="en-US" sz="1100" dirty="0"/>
                    </a:p>
                  </a:txBody>
                  <a:tcPr/>
                </a:tc>
              </a:tr>
              <a:tr h="0">
                <a:tc>
                  <a:txBody>
                    <a:bodyPr/>
                    <a:lstStyle/>
                    <a:p>
                      <a:r>
                        <a:rPr lang="en-US" sz="1100" dirty="0" smtClean="0"/>
                        <a:t>Nuclear power</a:t>
                      </a:r>
                      <a:endParaRPr lang="en-US" sz="1100" dirty="0"/>
                    </a:p>
                  </a:txBody>
                  <a:tcPr/>
                </a:tc>
                <a:tc>
                  <a:txBody>
                    <a:bodyPr/>
                    <a:lstStyle/>
                    <a:p>
                      <a:r>
                        <a:rPr lang="en-US" sz="1100" dirty="0" smtClean="0"/>
                        <a:t>Slade Johnson</a:t>
                      </a:r>
                      <a:endParaRPr lang="en-US" sz="1100" dirty="0"/>
                    </a:p>
                  </a:txBody>
                  <a:tcPr/>
                </a:tc>
                <a:tc>
                  <a:txBody>
                    <a:bodyPr/>
                    <a:lstStyle/>
                    <a:p>
                      <a:r>
                        <a:rPr lang="en-US" sz="1100" u="sng" dirty="0" smtClean="0">
                          <a:hlinkClick r:id="rId18"/>
                        </a:rPr>
                        <a:t>slade.johnson@eia.gov</a:t>
                      </a:r>
                      <a:endParaRPr lang="en-US" sz="1100" dirty="0"/>
                    </a:p>
                  </a:txBody>
                  <a:tcPr/>
                </a:tc>
                <a:tc>
                  <a:txBody>
                    <a:bodyPr/>
                    <a:lstStyle/>
                    <a:p>
                      <a:r>
                        <a:rPr lang="en-US" sz="1100" dirty="0" smtClean="0"/>
                        <a:t>202-586-3945</a:t>
                      </a:r>
                      <a:endParaRPr lang="en-US" sz="1100" dirty="0"/>
                    </a:p>
                  </a:txBody>
                  <a:tcPr/>
                </a:tc>
              </a:tr>
              <a:tr h="0">
                <a:tc>
                  <a:txBody>
                    <a:bodyPr/>
                    <a:lstStyle/>
                    <a:p>
                      <a:r>
                        <a:rPr lang="en-US" sz="1100" dirty="0" smtClean="0"/>
                        <a:t>Buildings sector</a:t>
                      </a:r>
                      <a:endParaRPr lang="en-US" sz="1100" dirty="0"/>
                    </a:p>
                  </a:txBody>
                  <a:tcPr/>
                </a:tc>
                <a:tc>
                  <a:txBody>
                    <a:bodyPr/>
                    <a:lstStyle/>
                    <a:p>
                      <a:r>
                        <a:rPr lang="en-US" sz="1100" dirty="0" err="1" smtClean="0"/>
                        <a:t>Behjat</a:t>
                      </a:r>
                      <a:r>
                        <a:rPr lang="en-US" sz="1100" dirty="0" smtClean="0"/>
                        <a:t> </a:t>
                      </a:r>
                      <a:r>
                        <a:rPr lang="en-US" sz="1100" dirty="0" err="1" smtClean="0"/>
                        <a:t>Hojjati</a:t>
                      </a:r>
                      <a:endParaRPr lang="en-US" sz="1100" dirty="0"/>
                    </a:p>
                  </a:txBody>
                  <a:tcPr/>
                </a:tc>
                <a:tc>
                  <a:txBody>
                    <a:bodyPr/>
                    <a:lstStyle/>
                    <a:p>
                      <a:r>
                        <a:rPr lang="en-US" sz="1100" u="sng" dirty="0" smtClean="0">
                          <a:hlinkClick r:id="rId19"/>
                        </a:rPr>
                        <a:t>behjat.hojjati@eia.gov</a:t>
                      </a:r>
                      <a:endParaRPr lang="en-US" sz="1100" dirty="0"/>
                    </a:p>
                  </a:txBody>
                  <a:tcPr/>
                </a:tc>
                <a:tc>
                  <a:txBody>
                    <a:bodyPr/>
                    <a:lstStyle/>
                    <a:p>
                      <a:r>
                        <a:rPr lang="en-US" sz="1100" dirty="0" smtClean="0"/>
                        <a:t>202-586-1068</a:t>
                      </a:r>
                      <a:endParaRPr lang="en-US" sz="1100" dirty="0"/>
                    </a:p>
                  </a:txBody>
                  <a:tcPr/>
                </a:tc>
              </a:tr>
              <a:tr h="0">
                <a:tc>
                  <a:txBody>
                    <a:bodyPr/>
                    <a:lstStyle/>
                    <a:p>
                      <a:r>
                        <a:rPr lang="en-US" sz="1100" dirty="0" smtClean="0"/>
                        <a:t>District heat sector</a:t>
                      </a:r>
                      <a:endParaRPr lang="en-US" sz="1100" dirty="0"/>
                    </a:p>
                  </a:txBody>
                  <a:tcPr/>
                </a:tc>
                <a:tc>
                  <a:txBody>
                    <a:bodyPr/>
                    <a:lstStyle/>
                    <a:p>
                      <a:r>
                        <a:rPr lang="en-US" sz="1100" dirty="0" err="1" smtClean="0"/>
                        <a:t>Meera</a:t>
                      </a:r>
                      <a:r>
                        <a:rPr lang="en-US" sz="1100" dirty="0" smtClean="0"/>
                        <a:t> </a:t>
                      </a:r>
                      <a:r>
                        <a:rPr lang="en-US" sz="1100" dirty="0" err="1" smtClean="0"/>
                        <a:t>Fickling</a:t>
                      </a:r>
                      <a:endParaRPr lang="en-US" sz="1100" dirty="0"/>
                    </a:p>
                  </a:txBody>
                  <a:tcPr/>
                </a:tc>
                <a:tc>
                  <a:txBody>
                    <a:bodyPr/>
                    <a:lstStyle/>
                    <a:p>
                      <a:r>
                        <a:rPr lang="en-US" sz="1100" u="sng" dirty="0" smtClean="0">
                          <a:hlinkClick r:id="rId20"/>
                        </a:rPr>
                        <a:t>meera.fickling@eia.gov</a:t>
                      </a:r>
                      <a:endParaRPr lang="en-US" sz="1100" dirty="0"/>
                    </a:p>
                  </a:txBody>
                  <a:tcPr/>
                </a:tc>
                <a:tc>
                  <a:txBody>
                    <a:bodyPr/>
                    <a:lstStyle/>
                    <a:p>
                      <a:r>
                        <a:rPr lang="en-US" sz="1100" dirty="0" smtClean="0"/>
                        <a:t>202-586-0765</a:t>
                      </a:r>
                      <a:endParaRPr lang="en-US" sz="1100" dirty="0"/>
                    </a:p>
                  </a:txBody>
                  <a:tcPr/>
                </a:tc>
              </a:tr>
              <a:tr h="0">
                <a:tc>
                  <a:txBody>
                    <a:bodyPr/>
                    <a:lstStyle/>
                    <a:p>
                      <a:r>
                        <a:rPr lang="en-US" sz="1100" dirty="0" smtClean="0"/>
                        <a:t>Industrial sector	</a:t>
                      </a:r>
                      <a:endParaRPr lang="en-US" sz="1100" dirty="0"/>
                    </a:p>
                  </a:txBody>
                  <a:tcPr/>
                </a:tc>
                <a:tc>
                  <a:txBody>
                    <a:bodyPr/>
                    <a:lstStyle/>
                    <a:p>
                      <a:r>
                        <a:rPr lang="en-US" sz="1100" dirty="0" smtClean="0"/>
                        <a:t>Kelly Perl</a:t>
                      </a:r>
                      <a:endParaRPr lang="en-US" sz="1100" dirty="0"/>
                    </a:p>
                  </a:txBody>
                  <a:tcPr/>
                </a:tc>
                <a:tc>
                  <a:txBody>
                    <a:bodyPr/>
                    <a:lstStyle/>
                    <a:p>
                      <a:r>
                        <a:rPr lang="en-US" sz="1100" u="sng" dirty="0" smtClean="0">
                          <a:hlinkClick r:id="rId21"/>
                        </a:rPr>
                        <a:t>kelly.perl@eia.gov</a:t>
                      </a:r>
                      <a:endParaRPr lang="en-US" sz="1100" dirty="0"/>
                    </a:p>
                  </a:txBody>
                  <a:tcPr/>
                </a:tc>
                <a:tc>
                  <a:txBody>
                    <a:bodyPr/>
                    <a:lstStyle/>
                    <a:p>
                      <a:r>
                        <a:rPr lang="en-US" sz="1100" dirty="0" smtClean="0"/>
                        <a:t>202-586-1743</a:t>
                      </a:r>
                      <a:endParaRPr lang="en-US" sz="1100" dirty="0"/>
                    </a:p>
                  </a:txBody>
                  <a:tcPr/>
                </a:tc>
              </a:tr>
              <a:tr h="0">
                <a:tc>
                  <a:txBody>
                    <a:bodyPr/>
                    <a:lstStyle/>
                    <a:p>
                      <a:r>
                        <a:rPr lang="en-US" sz="1100" dirty="0" smtClean="0"/>
                        <a:t>Transportation sector</a:t>
                      </a:r>
                      <a:endParaRPr lang="en-US" sz="1100" dirty="0"/>
                    </a:p>
                  </a:txBody>
                  <a:tcPr/>
                </a:tc>
                <a:tc>
                  <a:txBody>
                    <a:bodyPr/>
                    <a:lstStyle/>
                    <a:p>
                      <a:r>
                        <a:rPr lang="en-US" sz="1100" dirty="0" smtClean="0"/>
                        <a:t>Melissa </a:t>
                      </a:r>
                      <a:r>
                        <a:rPr lang="en-US" sz="1100" dirty="0" err="1" smtClean="0"/>
                        <a:t>Lynes</a:t>
                      </a:r>
                      <a:endParaRPr lang="en-US" sz="1100" dirty="0"/>
                    </a:p>
                  </a:txBody>
                  <a:tcPr/>
                </a:tc>
                <a:tc>
                  <a:txBody>
                    <a:bodyPr/>
                    <a:lstStyle/>
                    <a:p>
                      <a:r>
                        <a:rPr lang="en-US" sz="1100" u="sng" dirty="0" smtClean="0">
                          <a:hlinkClick r:id="rId22"/>
                        </a:rPr>
                        <a:t>melissa.lynes@eia.gov</a:t>
                      </a:r>
                      <a:endParaRPr lang="en-US" sz="1100" dirty="0"/>
                    </a:p>
                  </a:txBody>
                  <a:tcPr/>
                </a:tc>
                <a:tc>
                  <a:txBody>
                    <a:bodyPr/>
                    <a:lstStyle/>
                    <a:p>
                      <a:r>
                        <a:rPr lang="en-US" sz="1100" dirty="0" smtClean="0"/>
                        <a:t>202-586-5192</a:t>
                      </a:r>
                      <a:endParaRPr lang="en-US" sz="1100" dirty="0"/>
                    </a:p>
                  </a:txBody>
                  <a:tcPr/>
                </a:tc>
              </a:tr>
              <a:tr h="0">
                <a:tc>
                  <a:txBody>
                    <a:bodyPr/>
                    <a:lstStyle/>
                    <a:p>
                      <a:r>
                        <a:rPr lang="en-US" sz="1100" dirty="0" smtClean="0"/>
                        <a:t>Energy-related CO2 emissions</a:t>
                      </a:r>
                      <a:endParaRPr lang="en-US" sz="1100" dirty="0"/>
                    </a:p>
                  </a:txBody>
                  <a:tcPr/>
                </a:tc>
                <a:tc>
                  <a:txBody>
                    <a:bodyPr/>
                    <a:lstStyle/>
                    <a:p>
                      <a:r>
                        <a:rPr lang="en-US" sz="1100" dirty="0" smtClean="0"/>
                        <a:t>Perry Lindstrom</a:t>
                      </a:r>
                      <a:endParaRPr lang="en-US" sz="1100" dirty="0"/>
                    </a:p>
                  </a:txBody>
                  <a:tcPr/>
                </a:tc>
                <a:tc>
                  <a:txBody>
                    <a:bodyPr/>
                    <a:lstStyle/>
                    <a:p>
                      <a:r>
                        <a:rPr lang="en-US" sz="1100" u="sng" dirty="0" smtClean="0">
                          <a:hlinkClick r:id="rId23"/>
                        </a:rPr>
                        <a:t>perry.lindstrom@eia.gov</a:t>
                      </a:r>
                      <a:endParaRPr lang="en-US" sz="1100" dirty="0"/>
                    </a:p>
                  </a:txBody>
                  <a:tcPr/>
                </a:tc>
                <a:tc>
                  <a:txBody>
                    <a:bodyPr/>
                    <a:lstStyle/>
                    <a:p>
                      <a:r>
                        <a:rPr lang="en-US" sz="1100" dirty="0" smtClean="0"/>
                        <a:t>202-586-0934</a:t>
                      </a:r>
                      <a:endParaRPr lang="en-US" sz="1100" dirty="0"/>
                    </a:p>
                  </a:txBody>
                  <a:tcPr/>
                </a:tc>
              </a:tr>
            </a:tbl>
          </a:graphicData>
        </a:graphic>
      </p:graphicFrame>
    </p:spTree>
    <p:extLst>
      <p:ext uri="{BB962C8B-B14F-4D97-AF65-F5344CB8AC3E}">
        <p14:creationId xmlns:p14="http://schemas.microsoft.com/office/powerpoint/2010/main" val="630139979"/>
      </p:ext>
    </p:extLst>
  </p:cSld>
  <p:clrMapOvr>
    <a:masterClrMapping/>
  </p:clrMapOvr>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5856270"/>
            <a:ext cx="9144000" cy="100173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 name="Title 9"/>
          <p:cNvSpPr>
            <a:spLocks noGrp="1"/>
          </p:cNvSpPr>
          <p:nvPr>
            <p:ph type="title"/>
          </p:nvPr>
        </p:nvSpPr>
        <p:spPr>
          <a:xfrm>
            <a:off x="231820" y="764597"/>
            <a:ext cx="8693239" cy="616528"/>
          </a:xfrm>
          <a:prstGeom prst="rect">
            <a:avLst/>
          </a:prstGeom>
        </p:spPr>
        <p:txBody>
          <a:bodyPr/>
          <a:lstStyle/>
          <a:p>
            <a:r>
              <a:rPr lang="en-US" sz="3200" dirty="0" smtClean="0"/>
              <a:t>For more information</a:t>
            </a:r>
            <a:endParaRPr lang="en-US" sz="3200" dirty="0"/>
          </a:p>
        </p:txBody>
      </p:sp>
      <p:sp>
        <p:nvSpPr>
          <p:cNvPr id="11" name="Text Placeholder 10"/>
          <p:cNvSpPr>
            <a:spLocks noGrp="1"/>
          </p:cNvSpPr>
          <p:nvPr>
            <p:ph type="body" sz="quarter" idx="12"/>
          </p:nvPr>
        </p:nvSpPr>
        <p:spPr>
          <a:xfrm>
            <a:off x="231820" y="1620762"/>
            <a:ext cx="8693239" cy="4556201"/>
          </a:xfrm>
          <a:prstGeom prst="rect">
            <a:avLst/>
          </a:prstGeom>
        </p:spPr>
        <p:txBody>
          <a:bodyPr/>
          <a:lstStyle/>
          <a:p>
            <a:pPr>
              <a:spcBef>
                <a:spcPts val="1600"/>
              </a:spcBef>
              <a:spcAft>
                <a:spcPts val="600"/>
              </a:spcAft>
              <a:buNone/>
            </a:pPr>
            <a:r>
              <a:rPr lang="en-US" sz="2000" dirty="0" smtClean="0"/>
              <a:t>U.S. Energy Information Administration home page | </a:t>
            </a:r>
            <a:r>
              <a:rPr lang="en-US" sz="2000" dirty="0" smtClean="0">
                <a:hlinkClick r:id="rId2"/>
              </a:rPr>
              <a:t>www.eia.gov</a:t>
            </a:r>
            <a:endParaRPr lang="en-US" sz="2000" dirty="0" smtClean="0"/>
          </a:p>
          <a:p>
            <a:pPr>
              <a:spcBef>
                <a:spcPts val="1600"/>
              </a:spcBef>
              <a:spcAft>
                <a:spcPts val="600"/>
              </a:spcAft>
              <a:buNone/>
            </a:pPr>
            <a:r>
              <a:rPr lang="en-US" sz="2000" dirty="0" smtClean="0"/>
              <a:t>Short-Term Energy Outlook | </a:t>
            </a:r>
            <a:r>
              <a:rPr lang="en-US" sz="2000" dirty="0" smtClean="0">
                <a:hlinkClick r:id="rId3"/>
              </a:rPr>
              <a:t>www.eia.gov/outlooks/steo</a:t>
            </a:r>
            <a:endParaRPr lang="en-US" sz="2000" dirty="0" smtClean="0"/>
          </a:p>
          <a:p>
            <a:pPr>
              <a:spcBef>
                <a:spcPts val="1600"/>
              </a:spcBef>
              <a:spcAft>
                <a:spcPts val="600"/>
              </a:spcAft>
              <a:buNone/>
            </a:pPr>
            <a:r>
              <a:rPr lang="en-US" sz="2000" dirty="0" smtClean="0"/>
              <a:t>Annual Energy Outlook | </a:t>
            </a:r>
            <a:r>
              <a:rPr lang="en-US" sz="2000" dirty="0" smtClean="0">
                <a:hlinkClick r:id="rId4"/>
              </a:rPr>
              <a:t>www.eia.gov/aeo</a:t>
            </a:r>
            <a:endParaRPr lang="en-US" sz="2000" dirty="0" smtClean="0"/>
          </a:p>
          <a:p>
            <a:pPr>
              <a:spcBef>
                <a:spcPts val="1600"/>
              </a:spcBef>
              <a:spcAft>
                <a:spcPts val="600"/>
              </a:spcAft>
              <a:buNone/>
            </a:pPr>
            <a:r>
              <a:rPr lang="en-US" sz="2000" dirty="0" smtClean="0"/>
              <a:t>International Energy Outlook | </a:t>
            </a:r>
            <a:r>
              <a:rPr lang="en-US" sz="2000" dirty="0" smtClean="0">
                <a:hlinkClick r:id="rId5"/>
              </a:rPr>
              <a:t>www.eia.gov/ieo</a:t>
            </a:r>
            <a:endParaRPr lang="en-US" sz="2000" dirty="0" smtClean="0"/>
          </a:p>
          <a:p>
            <a:pPr>
              <a:spcBef>
                <a:spcPts val="1600"/>
              </a:spcBef>
              <a:spcAft>
                <a:spcPts val="600"/>
              </a:spcAft>
              <a:buNone/>
            </a:pPr>
            <a:r>
              <a:rPr lang="en-US" sz="2000" dirty="0" smtClean="0"/>
              <a:t>Monthly Energy Review | </a:t>
            </a:r>
            <a:r>
              <a:rPr lang="en-US" sz="2000" dirty="0" err="1" smtClean="0">
                <a:hlinkClick r:id="rId6"/>
              </a:rPr>
              <a:t>www.eia.gov/mer</a:t>
            </a:r>
            <a:endParaRPr lang="en-US" sz="2000" dirty="0" smtClean="0"/>
          </a:p>
          <a:p>
            <a:pPr>
              <a:spcBef>
                <a:spcPts val="1600"/>
              </a:spcBef>
              <a:spcAft>
                <a:spcPts val="600"/>
              </a:spcAft>
              <a:buNone/>
            </a:pPr>
            <a:r>
              <a:rPr lang="en-US" sz="2000" dirty="0" smtClean="0"/>
              <a:t>Today in Energy | </a:t>
            </a:r>
            <a:r>
              <a:rPr lang="en-US" sz="2000" dirty="0" err="1" smtClean="0">
                <a:hlinkClick r:id="rId7"/>
              </a:rPr>
              <a:t>www.eia.gov/todayinenergy</a:t>
            </a:r>
            <a:endParaRPr lang="en-US" sz="2000" dirty="0" smtClean="0"/>
          </a:p>
        </p:txBody>
      </p:sp>
      <p:cxnSp>
        <p:nvCxnSpPr>
          <p:cNvPr id="6" name="Straight Connector 5"/>
          <p:cNvCxnSpPr/>
          <p:nvPr/>
        </p:nvCxnSpPr>
        <p:spPr bwMode="auto">
          <a:xfrm flipV="1">
            <a:off x="0" y="6023025"/>
            <a:ext cx="9144000" cy="3586"/>
          </a:xfrm>
          <a:prstGeom prst="line">
            <a:avLst/>
          </a:prstGeom>
          <a:solidFill>
            <a:schemeClr val="accent1"/>
          </a:solidFill>
          <a:ln w="38100" cap="flat" cmpd="sng" algn="ctr">
            <a:solidFill>
              <a:schemeClr val="accent1"/>
            </a:solidFill>
            <a:prstDash val="solid"/>
            <a:round/>
            <a:headEnd type="none" w="med" len="med"/>
            <a:tailEnd type="none" w="med" len="med"/>
          </a:ln>
          <a:effectLst/>
        </p:spPr>
      </p:cxnSp>
      <p:sp>
        <p:nvSpPr>
          <p:cNvPr id="7" name="TextBox 6"/>
          <p:cNvSpPr txBox="1"/>
          <p:nvPr/>
        </p:nvSpPr>
        <p:spPr>
          <a:xfrm>
            <a:off x="6232100" y="5459613"/>
            <a:ext cx="2802430" cy="584776"/>
          </a:xfrm>
          <a:prstGeom prst="rect">
            <a:avLst/>
          </a:prstGeom>
          <a:noFill/>
        </p:spPr>
        <p:txBody>
          <a:bodyPr wrap="square" rtlCol="0">
            <a:spAutoFit/>
          </a:bodyPr>
          <a:lstStyle/>
          <a:p>
            <a:pPr algn="r"/>
            <a:r>
              <a:rPr lang="en-US" sz="1600" dirty="0" smtClean="0"/>
              <a:t>September 14, 2017</a:t>
            </a:r>
            <a:endParaRPr lang="en-US" sz="1600" dirty="0"/>
          </a:p>
          <a:p>
            <a:pPr algn="r"/>
            <a:r>
              <a:rPr lang="en-US" sz="1600" dirty="0" smtClean="0">
                <a:latin typeface="+mn-lt"/>
              </a:rPr>
              <a:t>www.eia.gov/outlooks/ieo</a:t>
            </a:r>
            <a:endParaRPr lang="en-US" sz="1600" dirty="0">
              <a:latin typeface="+mn-lt"/>
            </a:endParaRPr>
          </a:p>
        </p:txBody>
      </p:sp>
      <p:pic>
        <p:nvPicPr>
          <p:cNvPr id="8" name="Picture 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31820" y="5552364"/>
            <a:ext cx="1971715" cy="402391"/>
          </a:xfrm>
          <a:prstGeom prst="rect">
            <a:avLst/>
          </a:prstGeom>
        </p:spPr>
      </p:pic>
      <p:sp>
        <p:nvSpPr>
          <p:cNvPr id="9" name="TextBox 8"/>
          <p:cNvSpPr txBox="1"/>
          <p:nvPr/>
        </p:nvSpPr>
        <p:spPr>
          <a:xfrm>
            <a:off x="3170785" y="5718541"/>
            <a:ext cx="2802430" cy="338554"/>
          </a:xfrm>
          <a:prstGeom prst="rect">
            <a:avLst/>
          </a:prstGeom>
          <a:noFill/>
        </p:spPr>
        <p:txBody>
          <a:bodyPr wrap="square" rtlCol="0">
            <a:spAutoFit/>
          </a:bodyPr>
          <a:lstStyle/>
          <a:p>
            <a:pPr algn="ctr"/>
            <a:r>
              <a:rPr lang="en-US" sz="1600" b="1" dirty="0" smtClean="0">
                <a:solidFill>
                  <a:schemeClr val="accent1"/>
                </a:solidFill>
              </a:rPr>
              <a:t>#IEO2017</a:t>
            </a:r>
            <a:endParaRPr lang="en-US" sz="1600" b="1" dirty="0">
              <a:solidFill>
                <a:schemeClr val="accent1"/>
              </a:solidFill>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eia_template">
  <a:themeElements>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IEOtemplate" id="{1FE89F40-4881-4D30-927E-E1FB93232D89}" vid="{0E912922-248E-4791-9A1B-6017737FA45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7.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8.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9.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0.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1.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2.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3.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4.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5.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6.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7.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emplate/>
  <TotalTime>0</TotalTime>
  <Words>12250</Words>
  <Application>Microsoft Office PowerPoint</Application>
  <PresentationFormat>On-screen Show (4:3)</PresentationFormat>
  <Paragraphs>1453</Paragraphs>
  <Slides>152</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152</vt:i4>
      </vt:variant>
    </vt:vector>
  </HeadingPairs>
  <TitlesOfParts>
    <vt:vector size="157" baseType="lpstr">
      <vt:lpstr>Arial</vt:lpstr>
      <vt:lpstr>Arial </vt:lpstr>
      <vt:lpstr>Calibri</vt:lpstr>
      <vt:lpstr>Times New Roman</vt:lpstr>
      <vt:lpstr>eia_template</vt:lpstr>
      <vt:lpstr>PowerPoint Presentation</vt:lpstr>
      <vt:lpstr>Table of contents       Page</vt:lpstr>
      <vt:lpstr>Overview</vt:lpstr>
      <vt:lpstr>PowerPoint Presentation</vt:lpstr>
      <vt:lpstr>Overview/key takeaways</vt:lpstr>
      <vt:lpstr>The International Energy Outlook 2017 provides long-term energy projections for the major world regions </vt:lpstr>
      <vt:lpstr>What is the Reference case?</vt:lpstr>
      <vt:lpstr>What are the side cases?</vt:lpstr>
      <vt:lpstr>World energy consumption rises 28% between 2015 and 2040 in the Reference case—</vt:lpstr>
      <vt:lpstr>—with most of the increase occurring in non-OECD countries</vt:lpstr>
      <vt:lpstr>Energy consumption varies across the High and Low Economic Growth cases—</vt:lpstr>
      <vt:lpstr>—with most of the variation found across non-OECD regions</vt:lpstr>
      <vt:lpstr>Future oil prices are another key source of uncertainty in the projections—</vt:lpstr>
      <vt:lpstr>—but end-use demand doesn’t vary significantly</vt:lpstr>
      <vt:lpstr>In the Reference case, Asia accounts for most of the increase in energy use in non-OECD regions—</vt:lpstr>
      <vt:lpstr>—but there is substantial growth in other regions</vt:lpstr>
      <vt:lpstr>The industrial sector continues to account for the largest share of energy consumption through 2040 in the Reference case—</vt:lpstr>
      <vt:lpstr>—but energy use in all other end-use sectors is projected to grow more quickly</vt:lpstr>
      <vt:lpstr>Energy consumption increases over the projection for all fuels other than coal in the Reference case—</vt:lpstr>
      <vt:lpstr>—with renewables being the fastest-growing energy source</vt:lpstr>
      <vt:lpstr>Economic growth is anticipated to be highest in non-OECD regions–</vt:lpstr>
      <vt:lpstr>—and, as these economies continue to grow, energy demand grows as well </vt:lpstr>
      <vt:lpstr>Economic growth varies widely across non-OECD regions in the Reference case—</vt:lpstr>
      <vt:lpstr>—with the highest rates occurring in non-OECD Asia and Africa</vt:lpstr>
      <vt:lpstr>Non-OECD total population grows at more than twice the rate as the total OECD population—</vt:lpstr>
      <vt:lpstr>—which has implications for future energy consumption</vt:lpstr>
      <vt:lpstr>Although population and per capita output continue to rise—</vt:lpstr>
      <vt:lpstr>—energy and carbon intensity are projected to continue to fall in the Reference case</vt:lpstr>
      <vt:lpstr>Income and population growth heavily influence energy demand—</vt:lpstr>
      <vt:lpstr>—but improvements in energy intensity can offset associated increases in energy consumption</vt:lpstr>
      <vt:lpstr>Petroleum and other liquids</vt:lpstr>
      <vt:lpstr>PowerPoint Presentation</vt:lpstr>
      <vt:lpstr>Oil prices vary widely across the High Oil Price, Reference, and Low Oil Price cases—</vt:lpstr>
      <vt:lpstr>—but without a large effect on global liquid fuels consumption</vt:lpstr>
      <vt:lpstr>World petroleum and other liquid fuels consumption grows by 18% between 2015 and 2040 in the Reference case— </vt:lpstr>
      <vt:lpstr>—because of growth in non-OECD regions</vt:lpstr>
      <vt:lpstr>World shares of liquids use hold relatively constant across sectors— </vt:lpstr>
      <vt:lpstr>—even as total consumption increases</vt:lpstr>
      <vt:lpstr>In the Reference case, liquid fuel supplies increase from 2015 to 2040— </vt:lpstr>
      <vt:lpstr>—with most of the growth occurring in OPEC crude oil and lease condensate</vt:lpstr>
      <vt:lpstr>In the Reference case, OPEC crude oil production increases between 2015 and 2040—</vt:lpstr>
      <vt:lpstr>—with most of the growth occurring in the Middle East</vt:lpstr>
      <vt:lpstr>Non-OPEC crude oil production in the Reference case increases less than 2% between 2015 and 2040— </vt:lpstr>
      <vt:lpstr>—but growth coming from Russia, Canada, Brazil, and Kazakhstan increases by 24%</vt:lpstr>
      <vt:lpstr>In the Reference case, gas-to-liquids growth is dominated by two large-scale projects— </vt:lpstr>
      <vt:lpstr>—located in South Africa and Uzbekistan</vt:lpstr>
      <vt:lpstr>Natural gas</vt:lpstr>
      <vt:lpstr>PowerPoint Presentation</vt:lpstr>
      <vt:lpstr>World natural gas consumption increases by 43% from 2015 to 2040 in the Reference case—</vt:lpstr>
      <vt:lpstr>—largely because of growth in non-OECD countries </vt:lpstr>
      <vt:lpstr>Reference case natural gas consumption increases in all sectors— </vt:lpstr>
      <vt:lpstr>—with the electric power and industrial sectors accounting for nearly 75% of the increase between 2015 and 2040</vt:lpstr>
      <vt:lpstr>The largest increases in Reference case natural gas production occur in the Middle East, United States, and China—</vt:lpstr>
      <vt:lpstr>—accounting for 12%, 20%, and 18% of growth respectively</vt:lpstr>
      <vt:lpstr>Shale and tight resources become increasingly important to natural gas supplies in the Reference case—</vt:lpstr>
      <vt:lpstr>—not only in the United States, but also in China and Canada </vt:lpstr>
      <vt:lpstr>Shale resources lead natural gas production growth in China— </vt:lpstr>
      <vt:lpstr>—while production from coalbed methane resources continues to remain low</vt:lpstr>
      <vt:lpstr>Non-OECD Asia growth rate propels it to the second highest net natural gas importer after OECD Europe by 2040 in the Reference case—</vt:lpstr>
      <vt:lpstr>—with import demand increasingly met by non-OECD Europe and Eurasia</vt:lpstr>
      <vt:lpstr>Coal</vt:lpstr>
      <vt:lpstr>PowerPoint Presentation</vt:lpstr>
      <vt:lpstr>Worldwide coal consumption is projected to remain near the current level in the Reference case—</vt:lpstr>
      <vt:lpstr>—as decreasing demand in China and the United States is offset by growth in India</vt:lpstr>
      <vt:lpstr>China’s coal consumption in the Reference Case decreases through 2040—</vt:lpstr>
      <vt:lpstr>—as a result of changes in industry mix and policies to encourage nuclear and renewable energy use</vt:lpstr>
      <vt:lpstr>India’s use of coal in the Reference Case increases throughout the projection period—</vt:lpstr>
      <vt:lpstr> —but its share of the country’s total energy consumption declines</vt:lpstr>
      <vt:lpstr>Coal use in non-OECD Asia outside of China and India increases in the Reference case—</vt:lpstr>
      <vt:lpstr>—but it maintains a constant share of energy consumption</vt:lpstr>
      <vt:lpstr>Worldwide coal production remains flat through 2040 in the Reference Case—</vt:lpstr>
      <vt:lpstr>—with decreases in China offset by increases in India</vt:lpstr>
      <vt:lpstr>Asia remains the world’s largest importer of coal in 2040—</vt:lpstr>
      <vt:lpstr>—and Australia and Indonesia remain the largest exporters</vt:lpstr>
      <vt:lpstr>Electricity</vt:lpstr>
      <vt:lpstr>PowerPoint Presentation</vt:lpstr>
      <vt:lpstr>In the Reference case, net electricity generation in non-OECD countries increases twice as fast as in the OECD—</vt:lpstr>
      <vt:lpstr>—with building use being a major contributor to growth </vt:lpstr>
      <vt:lpstr>In the Reference case, renewables and natural gas provide much of the growth in electricity generation— </vt:lpstr>
      <vt:lpstr>—with their combined share of the total rising to 57% in 2040</vt:lpstr>
      <vt:lpstr>Wind and solar dominate growth in renewables—</vt:lpstr>
      <vt:lpstr>—and represent over two-thirds of related capacity additions by 2040</vt:lpstr>
      <vt:lpstr>China’s use of coal to produce electricity starts to decline by 2030— </vt:lpstr>
      <vt:lpstr>—as shares of renewable and nuclear generation grow </vt:lpstr>
      <vt:lpstr>Electricity from renewables in India increases rapidly in the Reference Case— </vt:lpstr>
      <vt:lpstr>—but coal remains the primary generation source through 2040</vt:lpstr>
      <vt:lpstr>Slow economic growth and an aging and declining population translates to largely flat electricity demand in Japan— </vt:lpstr>
      <vt:lpstr>—with natural gas and renewable shares increasing</vt:lpstr>
      <vt:lpstr>OECD Europe reduces nuclear generation— </vt:lpstr>
      <vt:lpstr>—and adds capacity with natural gas and renewables</vt:lpstr>
      <vt:lpstr>Buildings</vt:lpstr>
      <vt:lpstr>PowerPoint Presentation</vt:lpstr>
      <vt:lpstr>In the Reference case, residential and commercial energy consumption increases—</vt:lpstr>
      <vt:lpstr> —led by growth in the use of electricity and natural gas</vt:lpstr>
      <vt:lpstr>Non-OECD countries drive increases in residential and commercial energy consumption—</vt:lpstr>
      <vt:lpstr>—as demand increases in non-OECD Asia</vt:lpstr>
      <vt:lpstr>Electricity consumption leads the increase in non-OECD energy use in residential and commercial buildings—</vt:lpstr>
      <vt:lpstr>—and is influenced by growing income and increased access to electricity</vt:lpstr>
      <vt:lpstr>Per capita residential energy use increases in most non-OECD regions—</vt:lpstr>
      <vt:lpstr>—as consumption grows faster than population</vt:lpstr>
      <vt:lpstr>District heat is used in cold northern regions with dense urban areas—</vt:lpstr>
      <vt:lpstr>—and heat-only generation falls in several regions</vt:lpstr>
      <vt:lpstr>Coal consumption for district heat declines in China— </vt:lpstr>
      <vt:lpstr>—contributing to a decline in residential coal use</vt:lpstr>
      <vt:lpstr>Industrial</vt:lpstr>
      <vt:lpstr>PowerPoint Presentation</vt:lpstr>
      <vt:lpstr>Gross output from industrial activities doubles by 2040 in the Reference case— </vt:lpstr>
      <vt:lpstr>—and industrial energy consumption increases </vt:lpstr>
      <vt:lpstr>Growth in industrial output slows—</vt:lpstr>
      <vt:lpstr>—but still drives growth in non-OECD industrial energy consumption in the Reference case</vt:lpstr>
      <vt:lpstr>By 2030, industrial energy consumption in non-OECD Asia surpasses that of OECD Europe— </vt:lpstr>
      <vt:lpstr>—led by growth in energy-intensive manufacturing </vt:lpstr>
      <vt:lpstr>In non-OECD regions, industrial coal consumption declines slightly and natural gas consumption increases— </vt:lpstr>
      <vt:lpstr>—but within the OECD, fuel shares remain steady</vt:lpstr>
      <vt:lpstr>Industrial coal consumption declines in China but rises in India—</vt:lpstr>
      <vt:lpstr>—as iron and steel production increases in India</vt:lpstr>
      <vt:lpstr>Transportation</vt:lpstr>
      <vt:lpstr>PowerPoint Presentation</vt:lpstr>
      <vt:lpstr>In the Reference case, the share of transportation fuel from alternative energy sources increases through 2040— </vt:lpstr>
      <vt:lpstr>—but refined petroleum and other liquids remain dominant</vt:lpstr>
      <vt:lpstr>Transportation energy consumption continues to grow in non-OECD countries— </vt:lpstr>
      <vt:lpstr>—while remaining relatively flat in OECD countries</vt:lpstr>
      <vt:lpstr>In OECD countries, increases in jet fuel consumption are more than offset by declines in motor gasoline and distillate fuel consumption—</vt:lpstr>
      <vt:lpstr>—as efficiency gains related to on-road vehicles are realized</vt:lpstr>
      <vt:lpstr>In non-OECD countries, transportation energy consumption rises across many types of fuel—</vt:lpstr>
      <vt:lpstr>—as a result of large increases in travel in Asia</vt:lpstr>
      <vt:lpstr>Air travel becomes an increasingly large portion of transportation energy consumption in OECD countries—</vt:lpstr>
      <vt:lpstr>—while light-duty vehicle energy consumption grows rapidly in non-OECD countries </vt:lpstr>
      <vt:lpstr>Freight transportation energy consumption remains relatively constant in OECD countries—</vt:lpstr>
      <vt:lpstr>—while international marine transportation continues to grow in non-OECD countries </vt:lpstr>
      <vt:lpstr>Energy-related carbon dioxide</vt:lpstr>
      <vt:lpstr>PowerPoint Presentation</vt:lpstr>
      <vt:lpstr>Reference case energy-related carbon dioxide emissions grow—</vt:lpstr>
      <vt:lpstr>—but at a slower rate than in the recent past</vt:lpstr>
      <vt:lpstr>Coal-related carbon dioxide emissions flatten in the Reference case—</vt:lpstr>
      <vt:lpstr>—while liquids and natural gas emissions continue to grow</vt:lpstr>
      <vt:lpstr>Liquids-related carbon dioxide emissions remain flat in OECD countries—</vt:lpstr>
      <vt:lpstr>—but grow rapidly in some non-OECD countries</vt:lpstr>
      <vt:lpstr>Natural gas exhibits the greatest carbon dioxide emissions growth in the Reference case—</vt:lpstr>
      <vt:lpstr>—with increases in China, Europe, and the United States</vt:lpstr>
      <vt:lpstr>China remains the world’s largest user of coal—</vt:lpstr>
      <vt:lpstr>—but future declines help to stabilize global coal-related carbon dioxide emissions</vt:lpstr>
      <vt:lpstr>References</vt:lpstr>
      <vt:lpstr>Acronyms and abbreviations used in this report </vt:lpstr>
      <vt:lpstr>Acronyms and abbreviations used in this report </vt:lpstr>
      <vt:lpstr>IEO regional definitions – OECD Regions</vt:lpstr>
      <vt:lpstr>IEO regional definitions – non-OECD Regions</vt:lpstr>
      <vt:lpstr>IEO regional definitions – non-OECD Regions</vt:lpstr>
      <vt:lpstr>Map of IEO regions</vt:lpstr>
      <vt:lpstr>Model Improvements</vt:lpstr>
      <vt:lpstr>Contacts</vt:lpstr>
      <vt:lpstr>For more information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2017-09-28T16:36:32Z</dcterms:created>
  <dcterms:modified xsi:type="dcterms:W3CDTF">2017-09-29T16:15:13Z</dcterms:modified>
</cp:coreProperties>
</file>