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sldIdLst>
    <p:sldId id="256" r:id="rId2"/>
    <p:sldId id="313" r:id="rId3"/>
    <p:sldId id="294" r:id="rId4"/>
    <p:sldId id="288" r:id="rId5"/>
    <p:sldId id="289" r:id="rId6"/>
    <p:sldId id="262" r:id="rId7"/>
    <p:sldId id="283" r:id="rId8"/>
    <p:sldId id="317" r:id="rId9"/>
    <p:sldId id="312" r:id="rId10"/>
    <p:sldId id="277" r:id="rId11"/>
    <p:sldId id="258" r:id="rId12"/>
    <p:sldId id="261" r:id="rId13"/>
    <p:sldId id="318" r:id="rId14"/>
    <p:sldId id="319" r:id="rId15"/>
    <p:sldId id="320" r:id="rId16"/>
    <p:sldId id="323" r:id="rId17"/>
    <p:sldId id="321" r:id="rId18"/>
    <p:sldId id="322" r:id="rId19"/>
    <p:sldId id="279" r:id="rId20"/>
    <p:sldId id="278" r:id="rId21"/>
    <p:sldId id="314" r:id="rId22"/>
    <p:sldId id="281" r:id="rId23"/>
    <p:sldId id="303" r:id="rId24"/>
    <p:sldId id="304" r:id="rId25"/>
    <p:sldId id="305" r:id="rId26"/>
    <p:sldId id="306" r:id="rId27"/>
    <p:sldId id="269" r:id="rId28"/>
    <p:sldId id="324" r:id="rId29"/>
    <p:sldId id="325" r:id="rId30"/>
    <p:sldId id="293" r:id="rId31"/>
    <p:sldId id="270" r:id="rId32"/>
    <p:sldId id="271" r:id="rId33"/>
    <p:sldId id="272" r:id="rId34"/>
    <p:sldId id="273" r:id="rId35"/>
    <p:sldId id="291" r:id="rId36"/>
    <p:sldId id="275" r:id="rId37"/>
    <p:sldId id="276" r:id="rId38"/>
    <p:sldId id="292" r:id="rId39"/>
    <p:sldId id="267" r:id="rId40"/>
    <p:sldId id="310" r:id="rId41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CDC"/>
    <a:srgbClr val="F2F0E6"/>
    <a:srgbClr val="E4E1CE"/>
    <a:srgbClr val="CAECCA"/>
    <a:srgbClr val="005C2A"/>
    <a:srgbClr val="E6F6E6"/>
    <a:srgbClr val="007033"/>
    <a:srgbClr val="EDF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67" autoAdjust="0"/>
    <p:restoredTop sz="96395" autoAdjust="0"/>
  </p:normalViewPr>
  <p:slideViewPr>
    <p:cSldViewPr>
      <p:cViewPr>
        <p:scale>
          <a:sx n="110" d="100"/>
          <a:sy n="110" d="100"/>
        </p:scale>
        <p:origin x="-18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4" d="100"/>
        <a:sy n="94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4020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G:\Downloads\&#1048;&#1090;&#1086;&#1075;&#1086;&#1074;&#1099;&#1081;%20&#1089;&#1074;&#1086;&#1076;%20&#1072;&#1085;&#1082;&#1077;&#1090;%20&#1092;&#1080;&#1079;&#1083;&#1080;&#1094;_1773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3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44;&#1086;&#1075;&#1086;&#1074;&#1086;&#1088;&#1072;\&#1042;&#1099;&#1087;&#1086;&#1083;&#1085;&#1077;&#1085;&#1085;&#1099;&#1077;\2015\&#1052;&#1077;&#1090;&#1086;&#1076;&#1086;&#1083;&#1086;&#1075;&#1080;&#1103;%20&#1057;&#1090;&#1088;&#1072;&#1090;&#1077;&#1075;&#1080;&#1080;%20&#1056;&#1050;%202030\&#1056;&#1072;&#1079;&#1088;&#1072;&#1073;&#1086;&#1090;&#1082;&#1072;%20&#1057;&#1090;&#1088;&#1072;&#1090;&#1077;&#1075;&#1080;&#1080;%20&#1056;&#1050;\3%20&#1055;&#1088;&#1086;&#1089;&#1090;&#1088;&#1072;&#1085;&#1089;&#1090;&#1074;&#1086;\&#1044;&#1080;&#1089;&#1087;&#1088;&#1086;&#1087;&#1086;&#1088;&#1094;&#1080;&#1080;%20&#1082;&#1072;&#1088;&#1082;&#1072;&#1089;%20&#1088;&#1072;&#1079;&#1074;&#1080;&#1090;&#1080;&#1103;\&#1053;&#1086;&#1074;&#1099;&#1077;%20&#1076;&#1072;&#1085;&#1085;&#1099;&#1077;%20&#1086;&#1090;%20&#1059;&#1089;&#1082;&#1080;&#1088;&#1077;&#1074;&#1072;\!%20&#1051;&#1077;&#1085;&#1072;%20&#1086;&#1073;&#1085;&#1086;&#1074;&#1080;&#1090;&#1100;%20%20&#1056;&#1077;&#1081;&#1090;&#1080;&#1085;&#1075;&#1080;%20&#1091;&#1090;&#1086;&#1095;&#1085;&#1077;&#1085;%20&#1076;&#1072;&#1085;&#1085;&#1099;&#1077;%20&#1052;&#1069;&#1056;.xlsx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7391669979608724E-2"/>
          <c:y val="8.0243560683894113E-2"/>
          <c:w val="0.8929563491852921"/>
          <c:h val="0.665193235270514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'[Итоговый свод анкет физлиц_1773.xlsx]Результаты'!$J$255</c:f>
              <c:strCache>
                <c:ptCount val="1"/>
                <c:pt idx="0">
                  <c:v>мужчины</c:v>
                </c:pt>
              </c:strCache>
            </c:strRef>
          </c:tx>
          <c:spPr>
            <a:solidFill>
              <a:srgbClr val="00B0F0"/>
            </a:solidFill>
            <a:ln w="9525" cap="flat" cmpd="sng" algn="ctr">
              <a:solidFill>
                <a:schemeClr val="tx1"/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'[Итоговый свод анкет физлиц_1773.xlsx]Результаты'!$I$256:$I$259</c:f>
              <c:strCache>
                <c:ptCount val="4"/>
                <c:pt idx="0">
                  <c:v>18-24 лет</c:v>
                </c:pt>
                <c:pt idx="1">
                  <c:v>25-39 лет</c:v>
                </c:pt>
                <c:pt idx="2">
                  <c:v>40-59 лет</c:v>
                </c:pt>
                <c:pt idx="3">
                  <c:v>60 и более лет</c:v>
                </c:pt>
              </c:strCache>
            </c:strRef>
          </c:cat>
          <c:val>
            <c:numRef>
              <c:f>'[Итоговый свод анкет физлиц_1773.xlsx]Результаты'!$J$256:$J$259</c:f>
              <c:numCache>
                <c:formatCode>0.0</c:formatCode>
                <c:ptCount val="4"/>
                <c:pt idx="0">
                  <c:v>3.755868544600939</c:v>
                </c:pt>
                <c:pt idx="1">
                  <c:v>15.492957746478869</c:v>
                </c:pt>
                <c:pt idx="2">
                  <c:v>11.561032863849773</c:v>
                </c:pt>
                <c:pt idx="3">
                  <c:v>3.2863849765258233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92F-440F-BA89-285623CC86DD}"/>
            </c:ext>
          </c:extLst>
        </c:ser>
        <c:ser>
          <c:idx val="1"/>
          <c:order val="1"/>
          <c:tx>
            <c:strRef>
              <c:f>'[Итоговый свод анкет физлиц_1773.xlsx]Результаты'!$K$255</c:f>
              <c:strCache>
                <c:ptCount val="1"/>
                <c:pt idx="0">
                  <c:v>женщины</c:v>
                </c:pt>
              </c:strCache>
            </c:strRef>
          </c:tx>
          <c:spPr>
            <a:solidFill>
              <a:srgbClr val="FF7C80"/>
            </a:solidFill>
            <a:ln w="9525" cap="flat" cmpd="sng" algn="ctr">
              <a:solidFill>
                <a:schemeClr val="tx1"/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'[Итоговый свод анкет физлиц_1773.xlsx]Результаты'!$I$256:$I$259</c:f>
              <c:strCache>
                <c:ptCount val="4"/>
                <c:pt idx="0">
                  <c:v>18-24 лет</c:v>
                </c:pt>
                <c:pt idx="1">
                  <c:v>25-39 лет</c:v>
                </c:pt>
                <c:pt idx="2">
                  <c:v>40-59 лет</c:v>
                </c:pt>
                <c:pt idx="3">
                  <c:v>60 и более лет</c:v>
                </c:pt>
              </c:strCache>
            </c:strRef>
          </c:cat>
          <c:val>
            <c:numRef>
              <c:f>'[Итоговый свод анкет физлиц_1773.xlsx]Результаты'!$K$256:$K$259</c:f>
              <c:numCache>
                <c:formatCode>0.0</c:formatCode>
                <c:ptCount val="4"/>
                <c:pt idx="0">
                  <c:v>7.1009389671361456</c:v>
                </c:pt>
                <c:pt idx="1">
                  <c:v>27.640845070422536</c:v>
                </c:pt>
                <c:pt idx="2">
                  <c:v>24.295774647887313</c:v>
                </c:pt>
                <c:pt idx="3">
                  <c:v>6.8661971830985919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92F-440F-BA89-285623CC86D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5483136"/>
        <c:axId val="53318784"/>
      </c:barChart>
      <c:catAx>
        <c:axId val="45483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53318784"/>
        <c:crosses val="autoZero"/>
        <c:auto val="1"/>
        <c:lblAlgn val="ctr"/>
        <c:lblOffset val="100"/>
        <c:noMultiLvlLbl val="0"/>
      </c:catAx>
      <c:valAx>
        <c:axId val="53318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45483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Лист1!$A$2:$A$14</c:f>
              <c:strCache>
                <c:ptCount val="13"/>
                <c:pt idx="0">
                  <c:v>плохие дороги</c:v>
                </c:pt>
                <c:pt idx="1">
                  <c:v>низкий уровень доходов населения</c:v>
                </c:pt>
                <c:pt idx="2">
                  <c:v>высокие цены на жизнь</c:v>
                </c:pt>
                <c:pt idx="3">
                  <c:v>проблемы трудоустройства, безработица среди молодежи и в целом</c:v>
                </c:pt>
                <c:pt idx="4">
                  <c:v>высокая стоимость жилья и его эксплуатации</c:v>
                </c:pt>
                <c:pt idx="5">
                  <c:v>дорогостоящий проезд к местам отдыха</c:v>
                </c:pt>
                <c:pt idx="6">
                  <c:v>отсутствие возможности получать качественные услуги здравоохранения </c:v>
                </c:pt>
                <c:pt idx="7">
                  <c:v>отток молодежи и квалифицированных кадров в города и другие регионы</c:v>
                </c:pt>
                <c:pt idx="8">
                  <c:v>нерезультативное управление и значительный уровень коррупции</c:v>
                </c:pt>
                <c:pt idx="9">
                  <c:v>недостаток культурно-развлекательных учреждений, центров досуга</c:v>
                </c:pt>
                <c:pt idx="10">
                  <c:v>высокий уровень алкоголизма, наркомании, домашнего насилия</c:v>
                </c:pt>
                <c:pt idx="11">
                  <c:v>отсутствие широкого выбора товаров народного потребления</c:v>
                </c:pt>
                <c:pt idx="12">
                  <c:v>отсутствие газо- и водопроводов, канализации, возможностей для благоустройства жилья</c:v>
                </c:pt>
              </c:strCache>
            </c:strRef>
          </c:cat>
          <c:val>
            <c:numRef>
              <c:f>Лист1!$B$2:$B$14</c:f>
              <c:numCache>
                <c:formatCode>General</c:formatCode>
                <c:ptCount val="13"/>
                <c:pt idx="0">
                  <c:v>59.9</c:v>
                </c:pt>
                <c:pt idx="1">
                  <c:v>57.9</c:v>
                </c:pt>
                <c:pt idx="2">
                  <c:v>44.6</c:v>
                </c:pt>
                <c:pt idx="3">
                  <c:v>41.1</c:v>
                </c:pt>
                <c:pt idx="4">
                  <c:v>37</c:v>
                </c:pt>
                <c:pt idx="5">
                  <c:v>30.7</c:v>
                </c:pt>
                <c:pt idx="6">
                  <c:v>30.7</c:v>
                </c:pt>
                <c:pt idx="7">
                  <c:v>15.3</c:v>
                </c:pt>
                <c:pt idx="8">
                  <c:v>12</c:v>
                </c:pt>
                <c:pt idx="9">
                  <c:v>11.5</c:v>
                </c:pt>
                <c:pt idx="10">
                  <c:v>11.3</c:v>
                </c:pt>
                <c:pt idx="11">
                  <c:v>10.7</c:v>
                </c:pt>
                <c:pt idx="12">
                  <c:v>10.4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ADA-409B-B873-9B3259A990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5105536"/>
        <c:axId val="45107072"/>
      </c:barChart>
      <c:catAx>
        <c:axId val="4510553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15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107072"/>
        <c:crosses val="autoZero"/>
        <c:auto val="1"/>
        <c:lblAlgn val="ctr"/>
        <c:lblOffset val="100"/>
        <c:noMultiLvlLbl val="0"/>
      </c:catAx>
      <c:valAx>
        <c:axId val="45107072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10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chemeClr val="tx1"/>
          </a:solidFill>
        </a:defRPr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49704598270989486"/>
          <c:y val="6.8325777384369291E-2"/>
          <c:w val="0.466510487349309"/>
          <c:h val="0.9055474274270755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Лист1!$A$25:$A$34</c:f>
              <c:strCache>
                <c:ptCount val="10"/>
                <c:pt idx="0">
                  <c:v>геологоразведочные работы и добыча полезных ископаемых</c:v>
                </c:pt>
                <c:pt idx="1">
                  <c:v>развитие сельского хозяйства и фермерства</c:v>
                </c:pt>
                <c:pt idx="2">
                  <c:v>развитие лесного комплекса</c:v>
                </c:pt>
                <c:pt idx="3">
                  <c:v>обеспечение населения доступным жильем и формирование комфортной среды проживания</c:v>
                </c:pt>
                <c:pt idx="4">
                  <c:v>развитие туризма и рекреации</c:v>
                </c:pt>
                <c:pt idx="5">
                  <c:v>перерабатывающая промышленность</c:v>
                </c:pt>
                <c:pt idx="6">
                  <c:v>развитие системы образования и здравоохранения</c:v>
                </c:pt>
                <c:pt idx="7">
                  <c:v>поддержка малого и среднего предпринимательства</c:v>
                </c:pt>
                <c:pt idx="8">
                  <c:v>привлечение инвесторов</c:v>
                </c:pt>
                <c:pt idx="9">
                  <c:v>развитие физической культуры и спорта</c:v>
                </c:pt>
              </c:strCache>
            </c:strRef>
          </c:cat>
          <c:val>
            <c:numRef>
              <c:f>Лист1!$B$25:$B$34</c:f>
              <c:numCache>
                <c:formatCode>General</c:formatCode>
                <c:ptCount val="10"/>
                <c:pt idx="0">
                  <c:v>29.3</c:v>
                </c:pt>
                <c:pt idx="1">
                  <c:v>28.1</c:v>
                </c:pt>
                <c:pt idx="2">
                  <c:v>24.7</c:v>
                </c:pt>
                <c:pt idx="3">
                  <c:v>22.9</c:v>
                </c:pt>
                <c:pt idx="4">
                  <c:v>19.899999999999999</c:v>
                </c:pt>
                <c:pt idx="5">
                  <c:v>19.899999999999999</c:v>
                </c:pt>
                <c:pt idx="6">
                  <c:v>19.8</c:v>
                </c:pt>
                <c:pt idx="7">
                  <c:v>15.6</c:v>
                </c:pt>
                <c:pt idx="8">
                  <c:v>14.4</c:v>
                </c:pt>
                <c:pt idx="9">
                  <c:v>11.3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C9-4122-9ADC-10B2F95AF2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5116416"/>
        <c:axId val="45126400"/>
      </c:barChart>
      <c:catAx>
        <c:axId val="4511641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5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126400"/>
        <c:crosses val="autoZero"/>
        <c:auto val="1"/>
        <c:lblAlgn val="ctr"/>
        <c:lblOffset val="100"/>
        <c:noMultiLvlLbl val="0"/>
      </c:catAx>
      <c:valAx>
        <c:axId val="45126400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116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</c:dPt>
          <c:dPt>
            <c:idx val="5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</c:dPt>
          <c:dPt>
            <c:idx val="6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</c:dPt>
          <c:dPt>
            <c:idx val="7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</c:dPt>
          <c:dPt>
            <c:idx val="8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</c:dPt>
          <c:dPt>
            <c:idx val="9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2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3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5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6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7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Pt>
            <c:idx val="18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spPr>
                <a:solidFill>
                  <a:srgbClr val="92D050"/>
                </a:solidFill>
                <a:ln>
                  <a:solidFill>
                    <a:sysClr val="windowText" lastClr="000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7777777777777779E-3"/>
                  <c:y val="4.62962962962954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5555555555555297E-3"/>
                  <c:y val="4.6296296296295444E-3"/>
                </c:manualLayout>
              </c:layout>
              <c:spPr>
                <a:solidFill>
                  <a:srgbClr val="92D050"/>
                </a:solidFill>
                <a:ln>
                  <a:solidFill>
                    <a:schemeClr val="tx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pPr>
                <a:solidFill>
                  <a:srgbClr val="FFFF00"/>
                </a:solidFill>
                <a:ln>
                  <a:solidFill>
                    <a:sysClr val="windowText" lastClr="000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spPr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spPr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8"/>
              <c:spPr>
                <a:solidFill>
                  <a:schemeClr val="accent2"/>
                </a:solidFill>
                <a:ln>
                  <a:solidFill>
                    <a:schemeClr val="tx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'[! Лена обновить  Рейтинги уточнен данные МЭР.xlsx]Лист1'!$L$3:$L$21</c:f>
              <c:strCache>
                <c:ptCount val="19"/>
                <c:pt idx="0">
                  <c:v>Усинск</c:v>
                </c:pt>
                <c:pt idx="1">
                  <c:v>Ухта</c:v>
                </c:pt>
                <c:pt idx="2">
                  <c:v>Сыктывдинский</c:v>
                </c:pt>
                <c:pt idx="3">
                  <c:v>Вуктыл</c:v>
                </c:pt>
                <c:pt idx="4">
                  <c:v>Инта</c:v>
                </c:pt>
                <c:pt idx="5">
                  <c:v>Усть-Вымский</c:v>
                </c:pt>
                <c:pt idx="6">
                  <c:v>Печора</c:v>
                </c:pt>
                <c:pt idx="7">
                  <c:v>Сосногорск</c:v>
                </c:pt>
                <c:pt idx="8">
                  <c:v>Княжпогостский</c:v>
                </c:pt>
                <c:pt idx="9">
                  <c:v>Усть-Цилемский</c:v>
                </c:pt>
                <c:pt idx="10">
                  <c:v>Ижемский</c:v>
                </c:pt>
                <c:pt idx="11">
                  <c:v>Прилузский</c:v>
                </c:pt>
                <c:pt idx="12">
                  <c:v>Воркута</c:v>
                </c:pt>
                <c:pt idx="13">
                  <c:v>Корткеросский</c:v>
                </c:pt>
                <c:pt idx="14">
                  <c:v>Койгородский</c:v>
                </c:pt>
                <c:pt idx="15">
                  <c:v>Сысольский</c:v>
                </c:pt>
                <c:pt idx="16">
                  <c:v>Усть-Куломский</c:v>
                </c:pt>
                <c:pt idx="17">
                  <c:v>Удорский</c:v>
                </c:pt>
                <c:pt idx="18">
                  <c:v>Троицко-Печорский</c:v>
                </c:pt>
              </c:strCache>
            </c:strRef>
          </c:cat>
          <c:val>
            <c:numRef>
              <c:f>'[! Лена обновить  Рейтинги уточнен данные МЭР.xlsx]Лист1'!$M$3:$M$21</c:f>
              <c:numCache>
                <c:formatCode>0</c:formatCode>
                <c:ptCount val="19"/>
                <c:pt idx="0">
                  <c:v>6.6955676251868992</c:v>
                </c:pt>
                <c:pt idx="1">
                  <c:v>8.6833948530995571</c:v>
                </c:pt>
                <c:pt idx="2">
                  <c:v>10.145817779452861</c:v>
                </c:pt>
                <c:pt idx="3">
                  <c:v>11.649046571545059</c:v>
                </c:pt>
                <c:pt idx="4">
                  <c:v>11.662895073417593</c:v>
                </c:pt>
                <c:pt idx="5">
                  <c:v>11.677996839659935</c:v>
                </c:pt>
                <c:pt idx="6">
                  <c:v>11.834437206189133</c:v>
                </c:pt>
                <c:pt idx="7">
                  <c:v>12.041096324209612</c:v>
                </c:pt>
                <c:pt idx="8">
                  <c:v>12.166583191547296</c:v>
                </c:pt>
                <c:pt idx="9">
                  <c:v>12.620965867211376</c:v>
                </c:pt>
                <c:pt idx="10">
                  <c:v>12.723523031759914</c:v>
                </c:pt>
                <c:pt idx="11">
                  <c:v>13.103600049748303</c:v>
                </c:pt>
                <c:pt idx="12">
                  <c:v>13.203595919073575</c:v>
                </c:pt>
                <c:pt idx="13">
                  <c:v>13.582567346105469</c:v>
                </c:pt>
                <c:pt idx="14">
                  <c:v>13.618064693674921</c:v>
                </c:pt>
                <c:pt idx="15">
                  <c:v>13.75286017794007</c:v>
                </c:pt>
                <c:pt idx="16">
                  <c:v>13.838493566571966</c:v>
                </c:pt>
                <c:pt idx="17">
                  <c:v>14.281280157158644</c:v>
                </c:pt>
                <c:pt idx="18">
                  <c:v>15.171722663136299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827776"/>
        <c:axId val="44454272"/>
        <c:axId val="0"/>
      </c:bar3DChart>
      <c:catAx>
        <c:axId val="4827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454272"/>
        <c:crosses val="autoZero"/>
        <c:auto val="1"/>
        <c:lblAlgn val="ctr"/>
        <c:lblOffset val="100"/>
        <c:noMultiLvlLbl val="0"/>
      </c:catAx>
      <c:valAx>
        <c:axId val="44454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27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44C58E-03E1-4A01-8656-76A11077F0E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A474E3-E73A-40EE-9A37-1665BE41B612}">
      <dgm:prSet phldrT="[Текст]" custT="1"/>
      <dgm:spPr/>
      <dgm:t>
        <a:bodyPr/>
        <a:lstStyle/>
        <a:p>
          <a:r>
            <a:rPr lang="ru-RU" sz="1400" b="1" dirty="0" smtClean="0"/>
            <a:t>Федеральные правовые акты и документы:</a:t>
          </a:r>
          <a:endParaRPr lang="ru-RU" sz="1400" dirty="0"/>
        </a:p>
      </dgm:t>
    </dgm:pt>
    <dgm:pt modelId="{9D1EAE5D-78E0-4A84-B324-93B13E76A842}" type="parTrans" cxnId="{A772A5F5-C56D-4B42-80B3-3DB52F54ABFE}">
      <dgm:prSet/>
      <dgm:spPr/>
      <dgm:t>
        <a:bodyPr/>
        <a:lstStyle/>
        <a:p>
          <a:endParaRPr lang="ru-RU"/>
        </a:p>
      </dgm:t>
    </dgm:pt>
    <dgm:pt modelId="{88B02A66-71D3-423A-95C1-21C771752C9C}" type="sibTrans" cxnId="{A772A5F5-C56D-4B42-80B3-3DB52F54ABFE}">
      <dgm:prSet/>
      <dgm:spPr/>
      <dgm:t>
        <a:bodyPr/>
        <a:lstStyle/>
        <a:p>
          <a:endParaRPr lang="ru-RU"/>
        </a:p>
      </dgm:t>
    </dgm:pt>
    <dgm:pt modelId="{95223828-CB8F-40CB-96F7-756D796696B9}">
      <dgm:prSet custT="1"/>
      <dgm:spPr/>
      <dgm:t>
        <a:bodyPr/>
        <a:lstStyle/>
        <a:p>
          <a:r>
            <a:rPr lang="ru-RU" sz="1200" b="1" dirty="0" smtClean="0"/>
            <a:t>«Майские» </a:t>
          </a:r>
          <a:r>
            <a:rPr lang="x-none" sz="1200" b="1" smtClean="0"/>
            <a:t>указ</a:t>
          </a:r>
          <a:r>
            <a:rPr lang="ru-RU" sz="1200" b="1" dirty="0" smtClean="0"/>
            <a:t>ы</a:t>
          </a:r>
          <a:r>
            <a:rPr lang="x-none" sz="1200" b="1" smtClean="0"/>
            <a:t> Президента Российской Федерации</a:t>
          </a:r>
          <a:r>
            <a:rPr lang="ru-RU" sz="1200" b="1" dirty="0" smtClean="0"/>
            <a:t>, </a:t>
          </a:r>
          <a:r>
            <a:rPr lang="ru-RU" sz="1200" b="0" dirty="0" smtClean="0"/>
            <a:t>в том числе от 07.05.2012 №№ 596-606, от 07.05.2018 № 204 «О национальных целях и стратегических задачах развития Российской Федерации на период до 2024 года»;</a:t>
          </a:r>
          <a:endParaRPr lang="ru-RU" sz="1200" b="0" dirty="0"/>
        </a:p>
      </dgm:t>
    </dgm:pt>
    <dgm:pt modelId="{55637A35-1E63-4E40-84D0-74EE425A7ADB}" type="parTrans" cxnId="{7FA5B779-EF8D-4F71-BF66-B7096CCA3BEB}">
      <dgm:prSet/>
      <dgm:spPr/>
      <dgm:t>
        <a:bodyPr/>
        <a:lstStyle/>
        <a:p>
          <a:endParaRPr lang="ru-RU"/>
        </a:p>
      </dgm:t>
    </dgm:pt>
    <dgm:pt modelId="{BD82E8ED-DD04-401F-9242-6FBF7AAA8435}" type="sibTrans" cxnId="{7FA5B779-EF8D-4F71-BF66-B7096CCA3BEB}">
      <dgm:prSet/>
      <dgm:spPr/>
      <dgm:t>
        <a:bodyPr/>
        <a:lstStyle/>
        <a:p>
          <a:endParaRPr lang="ru-RU"/>
        </a:p>
      </dgm:t>
    </dgm:pt>
    <dgm:pt modelId="{4E31FBDC-EA2B-4B01-98F5-DC3106D1A8D3}">
      <dgm:prSet custT="1"/>
      <dgm:spPr/>
      <dgm:t>
        <a:bodyPr/>
        <a:lstStyle/>
        <a:p>
          <a:r>
            <a:rPr lang="x-none" sz="1200" b="1" smtClean="0"/>
            <a:t>Послания </a:t>
          </a:r>
          <a:r>
            <a:rPr lang="x-none" sz="1200" b="1" dirty="0" smtClean="0"/>
            <a:t>Президента </a:t>
          </a:r>
          <a:r>
            <a:rPr lang="x-none" sz="1200" dirty="0" smtClean="0"/>
            <a:t>Российской Федерации Федеральному Собранию Российской Федерации, </a:t>
          </a:r>
          <a:r>
            <a:rPr lang="x-none" sz="1200" b="1" dirty="0" smtClean="0"/>
            <a:t>Концепции долгосрочного социально-экономического развития </a:t>
          </a:r>
          <a:r>
            <a:rPr lang="x-none" sz="1200" dirty="0" smtClean="0"/>
            <a:t>Российской Федерации на период до 2020 года, </a:t>
          </a:r>
          <a:r>
            <a:rPr lang="x-none" sz="1200" b="1" dirty="0" smtClean="0"/>
            <a:t>Прогноза социально-экономического развития </a:t>
          </a:r>
          <a:r>
            <a:rPr lang="x-none" sz="1200" dirty="0" smtClean="0"/>
            <a:t>Российской Федерации на период до 2030 года, </a:t>
          </a:r>
          <a:r>
            <a:rPr lang="x-none" sz="1200" b="1" dirty="0" smtClean="0"/>
            <a:t>Стратегии национальной безопасности</a:t>
          </a:r>
          <a:r>
            <a:rPr lang="x-none" sz="1200" dirty="0" smtClean="0"/>
            <a:t> Российской Федерации, </a:t>
          </a:r>
          <a:r>
            <a:rPr lang="x-none" sz="1200" b="1" dirty="0" smtClean="0"/>
            <a:t>Стратегии устойчивого развития сельских территорий </a:t>
          </a:r>
          <a:r>
            <a:rPr lang="x-none" sz="1200" dirty="0" smtClean="0"/>
            <a:t>Российской Федерации на период до 2030 года</a:t>
          </a:r>
          <a:r>
            <a:rPr lang="ru-RU" sz="1200" dirty="0" smtClean="0"/>
            <a:t>;</a:t>
          </a:r>
          <a:endParaRPr lang="ru-RU" sz="1200" dirty="0"/>
        </a:p>
      </dgm:t>
    </dgm:pt>
    <dgm:pt modelId="{4D6AA23A-FBA3-43EC-B31A-DCF7A666D779}" type="parTrans" cxnId="{6B13227B-07B5-43AA-89E2-5782035EDE44}">
      <dgm:prSet/>
      <dgm:spPr/>
      <dgm:t>
        <a:bodyPr/>
        <a:lstStyle/>
        <a:p>
          <a:endParaRPr lang="ru-RU"/>
        </a:p>
      </dgm:t>
    </dgm:pt>
    <dgm:pt modelId="{F1D7A1AB-4BB2-49C6-B588-84BFECA834A5}" type="sibTrans" cxnId="{6B13227B-07B5-43AA-89E2-5782035EDE44}">
      <dgm:prSet/>
      <dgm:spPr/>
      <dgm:t>
        <a:bodyPr/>
        <a:lstStyle/>
        <a:p>
          <a:endParaRPr lang="ru-RU"/>
        </a:p>
      </dgm:t>
    </dgm:pt>
    <dgm:pt modelId="{9B23FA07-4F68-4C81-A664-8E1B47C2B229}">
      <dgm:prSet custT="1"/>
      <dgm:spPr/>
      <dgm:t>
        <a:bodyPr/>
        <a:lstStyle/>
        <a:p>
          <a:r>
            <a:rPr lang="ru-RU" sz="1200" b="1" dirty="0" smtClean="0"/>
            <a:t>И</a:t>
          </a:r>
          <a:r>
            <a:rPr lang="x-none" sz="1200" b="1" smtClean="0"/>
            <a:t>ны</a:t>
          </a:r>
          <a:r>
            <a:rPr lang="ru-RU" sz="1200" b="1" dirty="0" smtClean="0"/>
            <a:t>е</a:t>
          </a:r>
          <a:r>
            <a:rPr lang="x-none" sz="1200" b="1" smtClean="0"/>
            <a:t> федеральны</a:t>
          </a:r>
          <a:r>
            <a:rPr lang="ru-RU" sz="1200" b="1" dirty="0" smtClean="0"/>
            <a:t>е</a:t>
          </a:r>
          <a:r>
            <a:rPr lang="x-none" sz="1200" b="1" smtClean="0"/>
            <a:t> закон</a:t>
          </a:r>
          <a:r>
            <a:rPr lang="ru-RU" sz="1200" b="1" dirty="0" smtClean="0"/>
            <a:t>ы</a:t>
          </a:r>
          <a:r>
            <a:rPr lang="x-none" sz="1200" b="1" smtClean="0"/>
            <a:t> и нормативны</a:t>
          </a:r>
          <a:r>
            <a:rPr lang="ru-RU" sz="1200" b="1" dirty="0" smtClean="0"/>
            <a:t>е</a:t>
          </a:r>
          <a:r>
            <a:rPr lang="x-none" sz="1200" b="1" smtClean="0"/>
            <a:t> правовы</a:t>
          </a:r>
          <a:r>
            <a:rPr lang="ru-RU" sz="1200" b="1" dirty="0" smtClean="0"/>
            <a:t>е</a:t>
          </a:r>
          <a:r>
            <a:rPr lang="x-none" sz="1200" b="1" smtClean="0"/>
            <a:t> акт</a:t>
          </a:r>
          <a:r>
            <a:rPr lang="ru-RU" sz="1200" b="1" dirty="0" smtClean="0"/>
            <a:t>ы</a:t>
          </a:r>
          <a:r>
            <a:rPr lang="x-none" sz="1200" smtClean="0"/>
            <a:t>, регламентирующи</a:t>
          </a:r>
          <a:r>
            <a:rPr lang="ru-RU" sz="1200" dirty="0" smtClean="0"/>
            <a:t>е</a:t>
          </a:r>
          <a:r>
            <a:rPr lang="x-none" sz="1200" smtClean="0"/>
            <a:t> </a:t>
          </a:r>
          <a:r>
            <a:rPr lang="ru-RU" sz="1200" dirty="0" smtClean="0"/>
            <a:t>развитие </a:t>
          </a:r>
          <a:r>
            <a:rPr lang="x-none" sz="1200" smtClean="0"/>
            <a:t>сфер </a:t>
          </a:r>
          <a:r>
            <a:rPr lang="x-none" sz="1200" dirty="0" smtClean="0"/>
            <a:t>деятельности</a:t>
          </a:r>
          <a:r>
            <a:rPr lang="x-none" sz="1200" smtClean="0"/>
            <a:t>, охваченны</a:t>
          </a:r>
          <a:r>
            <a:rPr lang="ru-RU" sz="1200" dirty="0" smtClean="0"/>
            <a:t>е</a:t>
          </a:r>
          <a:r>
            <a:rPr lang="x-none" sz="1200" smtClean="0"/>
            <a:t> Стратегией</a:t>
          </a:r>
          <a:r>
            <a:rPr lang="ru-RU" sz="1200" dirty="0" smtClean="0"/>
            <a:t>, в том числе </a:t>
          </a:r>
          <a:r>
            <a:rPr lang="x-none" sz="1200" b="1" smtClean="0"/>
            <a:t>федеральны</a:t>
          </a:r>
          <a:r>
            <a:rPr lang="ru-RU" sz="1200" b="1" dirty="0" smtClean="0"/>
            <a:t>е</a:t>
          </a:r>
          <a:r>
            <a:rPr lang="x-none" sz="1200" b="1" smtClean="0"/>
            <a:t> отраслевы</a:t>
          </a:r>
          <a:r>
            <a:rPr lang="ru-RU" sz="1200" b="1" dirty="0" smtClean="0"/>
            <a:t>е</a:t>
          </a:r>
          <a:r>
            <a:rPr lang="x-none" sz="1200" b="1" smtClean="0"/>
            <a:t> стратеги</a:t>
          </a:r>
          <a:r>
            <a:rPr lang="ru-RU" sz="1200" b="1" dirty="0" smtClean="0"/>
            <a:t>и</a:t>
          </a:r>
          <a:r>
            <a:rPr lang="x-none" sz="1200" smtClean="0"/>
            <a:t>, концепци</a:t>
          </a:r>
          <a:r>
            <a:rPr lang="ru-RU" sz="1200" dirty="0" smtClean="0"/>
            <a:t>и</a:t>
          </a:r>
          <a:r>
            <a:rPr lang="x-none" sz="1200" smtClean="0"/>
            <a:t>, государственны</a:t>
          </a:r>
          <a:r>
            <a:rPr lang="ru-RU" sz="1200" dirty="0" smtClean="0"/>
            <a:t>е</a:t>
          </a:r>
          <a:r>
            <a:rPr lang="x-none" sz="1200" smtClean="0"/>
            <a:t> программ</a:t>
          </a:r>
          <a:r>
            <a:rPr lang="ru-RU" sz="1200" dirty="0" smtClean="0"/>
            <a:t>ы;</a:t>
          </a:r>
        </a:p>
      </dgm:t>
    </dgm:pt>
    <dgm:pt modelId="{2A323713-6782-4F51-BDAF-5F7C23F40A33}" type="parTrans" cxnId="{634FA7BD-3774-4151-A0D8-AC905C38CFDB}">
      <dgm:prSet/>
      <dgm:spPr/>
      <dgm:t>
        <a:bodyPr/>
        <a:lstStyle/>
        <a:p>
          <a:endParaRPr lang="ru-RU"/>
        </a:p>
      </dgm:t>
    </dgm:pt>
    <dgm:pt modelId="{1E0BFB11-E508-425D-92D3-0C970B6D005C}" type="sibTrans" cxnId="{634FA7BD-3774-4151-A0D8-AC905C38CFDB}">
      <dgm:prSet/>
      <dgm:spPr/>
      <dgm:t>
        <a:bodyPr/>
        <a:lstStyle/>
        <a:p>
          <a:endParaRPr lang="ru-RU"/>
        </a:p>
      </dgm:t>
    </dgm:pt>
    <dgm:pt modelId="{BD2E8B8D-0FF7-46BB-BF20-EA785163557B}">
      <dgm:prSet custT="1"/>
      <dgm:spPr/>
      <dgm:t>
        <a:bodyPr/>
        <a:lstStyle/>
        <a:p>
          <a:r>
            <a:rPr lang="ru-RU" sz="1400" b="1" dirty="0" smtClean="0"/>
            <a:t>Документы Северо-Западного Федерального округа:</a:t>
          </a:r>
        </a:p>
      </dgm:t>
    </dgm:pt>
    <dgm:pt modelId="{CA2B3FB1-8204-4540-91D9-83FDC52B5FED}" type="parTrans" cxnId="{F9ADAD58-E36C-47D6-9CDD-3D072399CAE7}">
      <dgm:prSet/>
      <dgm:spPr/>
      <dgm:t>
        <a:bodyPr/>
        <a:lstStyle/>
        <a:p>
          <a:endParaRPr lang="ru-RU"/>
        </a:p>
      </dgm:t>
    </dgm:pt>
    <dgm:pt modelId="{22E50BA2-A23C-48AB-B80C-F602F6443073}" type="sibTrans" cxnId="{F9ADAD58-E36C-47D6-9CDD-3D072399CAE7}">
      <dgm:prSet/>
      <dgm:spPr/>
      <dgm:t>
        <a:bodyPr/>
        <a:lstStyle/>
        <a:p>
          <a:endParaRPr lang="ru-RU"/>
        </a:p>
      </dgm:t>
    </dgm:pt>
    <dgm:pt modelId="{1925F0F0-831D-4E63-A952-2901C572E0FB}">
      <dgm:prSet custT="1"/>
      <dgm:spPr/>
      <dgm:t>
        <a:bodyPr/>
        <a:lstStyle/>
        <a:p>
          <a:r>
            <a:rPr lang="x-none" sz="1200" b="1" smtClean="0"/>
            <a:t>Стратеги</a:t>
          </a:r>
          <a:r>
            <a:rPr lang="ru-RU" sz="1200" b="1" dirty="0" smtClean="0"/>
            <a:t>я</a:t>
          </a:r>
          <a:r>
            <a:rPr lang="x-none" sz="1200" b="1" smtClean="0"/>
            <a:t> социально-экономического развития Северо-Западного федерального округа </a:t>
          </a:r>
          <a:r>
            <a:rPr lang="x-none" sz="1200" smtClean="0"/>
            <a:t>до 2020 года</a:t>
          </a:r>
          <a:r>
            <a:rPr lang="ru-RU" sz="700" dirty="0" smtClean="0"/>
            <a:t>.</a:t>
          </a:r>
          <a:r>
            <a:rPr lang="x-none" sz="700" smtClean="0"/>
            <a:t> </a:t>
          </a:r>
          <a:endParaRPr lang="ru-RU" sz="700" b="1" dirty="0"/>
        </a:p>
      </dgm:t>
    </dgm:pt>
    <dgm:pt modelId="{B8602721-EA18-44D9-8CB9-0E15EDBD16A9}" type="parTrans" cxnId="{D0F814A9-D186-436E-B74B-93401BAD740C}">
      <dgm:prSet/>
      <dgm:spPr/>
      <dgm:t>
        <a:bodyPr/>
        <a:lstStyle/>
        <a:p>
          <a:endParaRPr lang="ru-RU"/>
        </a:p>
      </dgm:t>
    </dgm:pt>
    <dgm:pt modelId="{A74DAEEA-AC8D-4A64-991B-57B7289491C9}" type="sibTrans" cxnId="{D0F814A9-D186-436E-B74B-93401BAD740C}">
      <dgm:prSet/>
      <dgm:spPr/>
      <dgm:t>
        <a:bodyPr/>
        <a:lstStyle/>
        <a:p>
          <a:endParaRPr lang="ru-RU"/>
        </a:p>
      </dgm:t>
    </dgm:pt>
    <dgm:pt modelId="{AF7BC2CD-46F2-4EF1-A4ED-DA8E7C1BDCA4}">
      <dgm:prSet custT="1"/>
      <dgm:spPr/>
      <dgm:t>
        <a:bodyPr/>
        <a:lstStyle/>
        <a:p>
          <a:r>
            <a:rPr lang="ru-RU" sz="1400" b="1" dirty="0" smtClean="0"/>
            <a:t>Правовые акты Республики Коми:</a:t>
          </a:r>
        </a:p>
      </dgm:t>
    </dgm:pt>
    <dgm:pt modelId="{3B78C945-E284-4052-B0DF-4B738EF26644}" type="parTrans" cxnId="{EBB6711B-6CEF-476C-A2FC-0E0231D1DBCD}">
      <dgm:prSet/>
      <dgm:spPr/>
      <dgm:t>
        <a:bodyPr/>
        <a:lstStyle/>
        <a:p>
          <a:endParaRPr lang="ru-RU"/>
        </a:p>
      </dgm:t>
    </dgm:pt>
    <dgm:pt modelId="{C3882331-2B62-439C-9BAE-AC730B19FC77}" type="sibTrans" cxnId="{EBB6711B-6CEF-476C-A2FC-0E0231D1DBCD}">
      <dgm:prSet/>
      <dgm:spPr/>
      <dgm:t>
        <a:bodyPr/>
        <a:lstStyle/>
        <a:p>
          <a:endParaRPr lang="ru-RU"/>
        </a:p>
      </dgm:t>
    </dgm:pt>
    <dgm:pt modelId="{3EC462BD-158C-4C14-A702-75ED8A1617A7}">
      <dgm:prSet custT="1"/>
      <dgm:spPr/>
      <dgm:t>
        <a:bodyPr/>
        <a:lstStyle/>
        <a:p>
          <a:r>
            <a:rPr lang="x-none" sz="1200" smtClean="0"/>
            <a:t>положения </a:t>
          </a:r>
          <a:r>
            <a:rPr lang="x-none" sz="1200" b="1" smtClean="0"/>
            <a:t>Закона Республики Коми </a:t>
          </a:r>
          <a:r>
            <a:rPr lang="x-none" sz="1200" smtClean="0"/>
            <a:t>от 23 июня 2015 г. № 55-РЗ «</a:t>
          </a:r>
          <a:r>
            <a:rPr lang="x-none" sz="1200" b="1" smtClean="0"/>
            <a:t>О стратегическом планировании </a:t>
          </a:r>
          <a:r>
            <a:rPr lang="x-none" sz="1200" smtClean="0"/>
            <a:t>в Республике Коми»</a:t>
          </a:r>
          <a:r>
            <a:rPr lang="ru-RU" sz="1200" dirty="0" smtClean="0"/>
            <a:t>;</a:t>
          </a:r>
        </a:p>
      </dgm:t>
    </dgm:pt>
    <dgm:pt modelId="{A0F4F632-B460-4C0F-B5FF-5DA02E9D2B44}" type="parTrans" cxnId="{54875435-F5CC-40FC-B8B3-7144F9A2DD31}">
      <dgm:prSet/>
      <dgm:spPr/>
      <dgm:t>
        <a:bodyPr/>
        <a:lstStyle/>
        <a:p>
          <a:endParaRPr lang="ru-RU"/>
        </a:p>
      </dgm:t>
    </dgm:pt>
    <dgm:pt modelId="{C6EBC915-332F-4930-B879-AE16D21D7569}" type="sibTrans" cxnId="{54875435-F5CC-40FC-B8B3-7144F9A2DD31}">
      <dgm:prSet/>
      <dgm:spPr/>
      <dgm:t>
        <a:bodyPr/>
        <a:lstStyle/>
        <a:p>
          <a:endParaRPr lang="ru-RU"/>
        </a:p>
      </dgm:t>
    </dgm:pt>
    <dgm:pt modelId="{9E87F13A-0335-418F-ACBD-710DCA192E99}">
      <dgm:prSet custT="1"/>
      <dgm:spPr/>
      <dgm:t>
        <a:bodyPr/>
        <a:lstStyle/>
        <a:p>
          <a:r>
            <a:rPr lang="x-none" sz="1200" smtClean="0"/>
            <a:t>требования </a:t>
          </a:r>
          <a:r>
            <a:rPr lang="x-none" sz="1200" b="1" smtClean="0"/>
            <a:t>иных </a:t>
          </a:r>
          <a:r>
            <a:rPr lang="ru-RU" sz="1200" b="1" dirty="0" smtClean="0"/>
            <a:t>республиканских</a:t>
          </a:r>
          <a:r>
            <a:rPr lang="x-none" sz="1200" b="1" smtClean="0"/>
            <a:t> законов и нормативных правовых актов</a:t>
          </a:r>
          <a:r>
            <a:rPr lang="x-none" sz="1200" smtClean="0"/>
            <a:t>, регламентирующих </a:t>
          </a:r>
          <a:r>
            <a:rPr lang="ru-RU" sz="1200" dirty="0" smtClean="0"/>
            <a:t> развитие </a:t>
          </a:r>
          <a:r>
            <a:rPr lang="x-none" sz="1200" smtClean="0"/>
            <a:t>сфер деятельности, охваченны</a:t>
          </a:r>
          <a:r>
            <a:rPr lang="ru-RU" sz="1200" dirty="0" smtClean="0"/>
            <a:t>х</a:t>
          </a:r>
          <a:r>
            <a:rPr lang="x-none" sz="1200" smtClean="0"/>
            <a:t> Стратегией</a:t>
          </a:r>
          <a:r>
            <a:rPr lang="ru-RU" sz="700" dirty="0" smtClean="0"/>
            <a:t>.</a:t>
          </a:r>
          <a:endParaRPr lang="ru-RU" sz="700" dirty="0"/>
        </a:p>
      </dgm:t>
    </dgm:pt>
    <dgm:pt modelId="{40FADB82-D017-47F3-8FF8-96C542B3AFC6}" type="parTrans" cxnId="{5A7D64BF-B03F-4D16-8502-295E3CE1E2B9}">
      <dgm:prSet/>
      <dgm:spPr/>
      <dgm:t>
        <a:bodyPr/>
        <a:lstStyle/>
        <a:p>
          <a:endParaRPr lang="ru-RU"/>
        </a:p>
      </dgm:t>
    </dgm:pt>
    <dgm:pt modelId="{09AB53A3-0BDF-4A2C-A2BF-AE6D301AE97D}" type="sibTrans" cxnId="{5A7D64BF-B03F-4D16-8502-295E3CE1E2B9}">
      <dgm:prSet/>
      <dgm:spPr/>
      <dgm:t>
        <a:bodyPr/>
        <a:lstStyle/>
        <a:p>
          <a:endParaRPr lang="ru-RU"/>
        </a:p>
      </dgm:t>
    </dgm:pt>
    <dgm:pt modelId="{72FC546A-12D9-432F-8284-E9F288874F45}">
      <dgm:prSet custT="1"/>
      <dgm:spPr/>
      <dgm:t>
        <a:bodyPr/>
        <a:lstStyle/>
        <a:p>
          <a:r>
            <a:rPr lang="x-none" sz="1200" b="1" smtClean="0"/>
            <a:t>Федеральн</a:t>
          </a:r>
          <a:r>
            <a:rPr lang="ru-RU" sz="1200" b="1" dirty="0" err="1" smtClean="0"/>
            <a:t>ый</a:t>
          </a:r>
          <a:r>
            <a:rPr lang="x-none" sz="1200" b="1" smtClean="0"/>
            <a:t> закон </a:t>
          </a:r>
          <a:r>
            <a:rPr lang="x-none" sz="1200" smtClean="0"/>
            <a:t>от 28</a:t>
          </a:r>
          <a:r>
            <a:rPr lang="ru-RU" sz="1200" dirty="0" smtClean="0"/>
            <a:t>.06.</a:t>
          </a:r>
          <a:r>
            <a:rPr lang="x-none" sz="1200" smtClean="0"/>
            <a:t>2014 </a:t>
          </a:r>
          <a:r>
            <a:rPr lang="x-none" sz="1200" dirty="0" smtClean="0"/>
            <a:t>№ 172-ФЗ «</a:t>
          </a:r>
          <a:r>
            <a:rPr lang="x-none" sz="1200" b="1" dirty="0" smtClean="0"/>
            <a:t>О стратегическом планировании</a:t>
          </a:r>
          <a:r>
            <a:rPr lang="x-none" sz="1200" dirty="0" smtClean="0"/>
            <a:t> в </a:t>
          </a:r>
          <a:r>
            <a:rPr lang="x-none" sz="1200" smtClean="0"/>
            <a:t>Российской Федерации</a:t>
          </a:r>
          <a:r>
            <a:rPr lang="x-none" sz="1200" dirty="0" smtClean="0"/>
            <a:t>»;</a:t>
          </a:r>
          <a:endParaRPr lang="ru-RU" sz="1200" b="1" dirty="0" smtClean="0"/>
        </a:p>
      </dgm:t>
    </dgm:pt>
    <dgm:pt modelId="{5ED76537-4BB1-4BD8-BA30-161B486BD810}" type="parTrans" cxnId="{BCF81B1A-C137-47F2-B10B-7B350053B192}">
      <dgm:prSet/>
      <dgm:spPr/>
      <dgm:t>
        <a:bodyPr/>
        <a:lstStyle/>
        <a:p>
          <a:endParaRPr lang="ru-RU"/>
        </a:p>
      </dgm:t>
    </dgm:pt>
    <dgm:pt modelId="{E01C7818-4881-4445-BA36-E28A4ED2B6BD}" type="sibTrans" cxnId="{BCF81B1A-C137-47F2-B10B-7B350053B192}">
      <dgm:prSet/>
      <dgm:spPr/>
      <dgm:t>
        <a:bodyPr/>
        <a:lstStyle/>
        <a:p>
          <a:endParaRPr lang="ru-RU"/>
        </a:p>
      </dgm:t>
    </dgm:pt>
    <dgm:pt modelId="{794BBD72-C2C3-4FC7-87D3-3550C2EC3895}">
      <dgm:prSet custT="1"/>
      <dgm:spPr/>
      <dgm:t>
        <a:bodyPr/>
        <a:lstStyle/>
        <a:p>
          <a:r>
            <a:rPr lang="ru-RU" sz="1200" dirty="0" smtClean="0"/>
            <a:t> проект </a:t>
          </a:r>
          <a:r>
            <a:rPr lang="ru-RU" sz="1200" b="1" dirty="0" smtClean="0"/>
            <a:t>Стратегии пространственного развития </a:t>
          </a:r>
          <a:r>
            <a:rPr lang="ru-RU" sz="1200" dirty="0" smtClean="0"/>
            <a:t>Российской Федерации.</a:t>
          </a:r>
        </a:p>
      </dgm:t>
    </dgm:pt>
    <dgm:pt modelId="{C54601E5-0453-42EB-9863-C190CE58D747}" type="parTrans" cxnId="{8706876D-5449-4391-8542-8D86912EE2FA}">
      <dgm:prSet/>
      <dgm:spPr/>
      <dgm:t>
        <a:bodyPr/>
        <a:lstStyle/>
        <a:p>
          <a:endParaRPr lang="ru-RU"/>
        </a:p>
      </dgm:t>
    </dgm:pt>
    <dgm:pt modelId="{008793D9-74D2-4C2A-B183-DD6F99D89D4C}" type="sibTrans" cxnId="{8706876D-5449-4391-8542-8D86912EE2FA}">
      <dgm:prSet/>
      <dgm:spPr/>
      <dgm:t>
        <a:bodyPr/>
        <a:lstStyle/>
        <a:p>
          <a:endParaRPr lang="ru-RU"/>
        </a:p>
      </dgm:t>
    </dgm:pt>
    <dgm:pt modelId="{F0BE2D63-EB6B-424F-8E05-EA21BC36694E}">
      <dgm:prSet custT="1"/>
      <dgm:spPr/>
      <dgm:t>
        <a:bodyPr/>
        <a:lstStyle/>
        <a:p>
          <a:r>
            <a:rPr lang="ru-RU" sz="1200" b="1" dirty="0" smtClean="0"/>
            <a:t>Основные направления деятельности Правительства Российской Федерации </a:t>
          </a:r>
          <a:r>
            <a:rPr lang="ru-RU" sz="1200" b="0" dirty="0" smtClean="0"/>
            <a:t>на период до 2024 года от 29.09.2018 № 8028п-П13;</a:t>
          </a:r>
          <a:endParaRPr lang="ru-RU" sz="1200" b="0" dirty="0"/>
        </a:p>
      </dgm:t>
    </dgm:pt>
    <dgm:pt modelId="{196D34D9-DE55-4E3D-A701-1AFDEBDF7D5B}" type="parTrans" cxnId="{F43F0A5F-A00C-458D-9DFB-052C86A352AB}">
      <dgm:prSet/>
      <dgm:spPr/>
      <dgm:t>
        <a:bodyPr/>
        <a:lstStyle/>
        <a:p>
          <a:endParaRPr lang="ru-RU"/>
        </a:p>
      </dgm:t>
    </dgm:pt>
    <dgm:pt modelId="{037C84FA-A999-4F96-A385-B5A047AF23DC}" type="sibTrans" cxnId="{F43F0A5F-A00C-458D-9DFB-052C86A352AB}">
      <dgm:prSet/>
      <dgm:spPr/>
      <dgm:t>
        <a:bodyPr/>
        <a:lstStyle/>
        <a:p>
          <a:endParaRPr lang="ru-RU"/>
        </a:p>
      </dgm:t>
    </dgm:pt>
    <dgm:pt modelId="{80F9D547-4136-429A-8CF2-AF16584C2F1A}" type="pres">
      <dgm:prSet presAssocID="{2D44C58E-03E1-4A01-8656-76A11077F0E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E9739E-5510-4E11-B028-977DE8B2383E}" type="pres">
      <dgm:prSet presAssocID="{E4A474E3-E73A-40EE-9A37-1665BE41B612}" presName="parentLin" presStyleCnt="0"/>
      <dgm:spPr/>
    </dgm:pt>
    <dgm:pt modelId="{CB536F81-9C30-4D0B-9440-84C4722B4069}" type="pres">
      <dgm:prSet presAssocID="{E4A474E3-E73A-40EE-9A37-1665BE41B61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6BCDE82-8D1C-408D-B7A9-B2C57A6CE960}" type="pres">
      <dgm:prSet presAssocID="{E4A474E3-E73A-40EE-9A37-1665BE41B612}" presName="parentText" presStyleLbl="node1" presStyleIdx="0" presStyleCnt="3" custScaleY="10583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C252F6-7D7C-484C-9E88-AF6193985275}" type="pres">
      <dgm:prSet presAssocID="{E4A474E3-E73A-40EE-9A37-1665BE41B612}" presName="negativeSpace" presStyleCnt="0"/>
      <dgm:spPr/>
    </dgm:pt>
    <dgm:pt modelId="{91D1CA34-98B9-49AC-B3B2-6241BF50B5B0}" type="pres">
      <dgm:prSet presAssocID="{E4A474E3-E73A-40EE-9A37-1665BE41B612}" presName="childText" presStyleLbl="conFgAcc1" presStyleIdx="0" presStyleCnt="3" custScaleY="95860" custLinFactNeighborX="-715" custLinFactNeighborY="7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7744F-8AEC-4294-8C24-C18BDC661C54}" type="pres">
      <dgm:prSet presAssocID="{88B02A66-71D3-423A-95C1-21C771752C9C}" presName="spaceBetweenRectangles" presStyleCnt="0"/>
      <dgm:spPr/>
    </dgm:pt>
    <dgm:pt modelId="{FFB588E5-A548-46D3-9DB5-BA05ACCBA3B0}" type="pres">
      <dgm:prSet presAssocID="{BD2E8B8D-0FF7-46BB-BF20-EA785163557B}" presName="parentLin" presStyleCnt="0"/>
      <dgm:spPr/>
    </dgm:pt>
    <dgm:pt modelId="{3B36CCE3-2F08-4748-BE17-581087408B30}" type="pres">
      <dgm:prSet presAssocID="{BD2E8B8D-0FF7-46BB-BF20-EA785163557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83EBCA0-B8DD-4496-B687-B7417E757CA1}" type="pres">
      <dgm:prSet presAssocID="{BD2E8B8D-0FF7-46BB-BF20-EA785163557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01AD06-FCA4-4882-BD2D-0E03889B33A7}" type="pres">
      <dgm:prSet presAssocID="{BD2E8B8D-0FF7-46BB-BF20-EA785163557B}" presName="negativeSpace" presStyleCnt="0"/>
      <dgm:spPr/>
    </dgm:pt>
    <dgm:pt modelId="{E58DE1C4-C3ED-4148-BA57-9FC37B0DB5FB}" type="pres">
      <dgm:prSet presAssocID="{BD2E8B8D-0FF7-46BB-BF20-EA785163557B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8699DB-BF4F-4AE6-84D6-16677F57ABB5}" type="pres">
      <dgm:prSet presAssocID="{22E50BA2-A23C-48AB-B80C-F602F6443073}" presName="spaceBetweenRectangles" presStyleCnt="0"/>
      <dgm:spPr/>
    </dgm:pt>
    <dgm:pt modelId="{305732FB-F20F-4D80-A564-6ACC10850DC8}" type="pres">
      <dgm:prSet presAssocID="{AF7BC2CD-46F2-4EF1-A4ED-DA8E7C1BDCA4}" presName="parentLin" presStyleCnt="0"/>
      <dgm:spPr/>
    </dgm:pt>
    <dgm:pt modelId="{1DBCFD6C-BE37-45A2-8516-832400F4F235}" type="pres">
      <dgm:prSet presAssocID="{AF7BC2CD-46F2-4EF1-A4ED-DA8E7C1BDCA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200667F3-23A8-40C8-8236-CC13295A8D28}" type="pres">
      <dgm:prSet presAssocID="{AF7BC2CD-46F2-4EF1-A4ED-DA8E7C1BDCA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D32DD7-11EC-483C-B5CC-3CF2B90FF927}" type="pres">
      <dgm:prSet presAssocID="{AF7BC2CD-46F2-4EF1-A4ED-DA8E7C1BDCA4}" presName="negativeSpace" presStyleCnt="0"/>
      <dgm:spPr/>
    </dgm:pt>
    <dgm:pt modelId="{C85B4970-32F6-43F0-9895-7DB356A1F829}" type="pres">
      <dgm:prSet presAssocID="{AF7BC2CD-46F2-4EF1-A4ED-DA8E7C1BDCA4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4FA7BD-3774-4151-A0D8-AC905C38CFDB}" srcId="{E4A474E3-E73A-40EE-9A37-1665BE41B612}" destId="{9B23FA07-4F68-4C81-A664-8E1B47C2B229}" srcOrd="4" destOrd="0" parTransId="{2A323713-6782-4F51-BDAF-5F7C23F40A33}" sibTransId="{1E0BFB11-E508-425D-92D3-0C970B6D005C}"/>
    <dgm:cxn modelId="{0CD117F5-D697-4B81-8423-BA69181EF03D}" type="presOf" srcId="{BD2E8B8D-0FF7-46BB-BF20-EA785163557B}" destId="{E83EBCA0-B8DD-4496-B687-B7417E757CA1}" srcOrd="1" destOrd="0" presId="urn:microsoft.com/office/officeart/2005/8/layout/list1"/>
    <dgm:cxn modelId="{5A7D64BF-B03F-4D16-8502-295E3CE1E2B9}" srcId="{AF7BC2CD-46F2-4EF1-A4ED-DA8E7C1BDCA4}" destId="{9E87F13A-0335-418F-ACBD-710DCA192E99}" srcOrd="1" destOrd="0" parTransId="{40FADB82-D017-47F3-8FF8-96C542B3AFC6}" sibTransId="{09AB53A3-0BDF-4A2C-A2BF-AE6D301AE97D}"/>
    <dgm:cxn modelId="{5C4F88A4-E6DC-4928-A201-1A81D2B17758}" type="presOf" srcId="{BD2E8B8D-0FF7-46BB-BF20-EA785163557B}" destId="{3B36CCE3-2F08-4748-BE17-581087408B30}" srcOrd="0" destOrd="0" presId="urn:microsoft.com/office/officeart/2005/8/layout/list1"/>
    <dgm:cxn modelId="{7FA5B779-EF8D-4F71-BF66-B7096CCA3BEB}" srcId="{E4A474E3-E73A-40EE-9A37-1665BE41B612}" destId="{95223828-CB8F-40CB-96F7-756D796696B9}" srcOrd="0" destOrd="0" parTransId="{55637A35-1E63-4E40-84D0-74EE425A7ADB}" sibTransId="{BD82E8ED-DD04-401F-9242-6FBF7AAA8435}"/>
    <dgm:cxn modelId="{9660F678-E2B8-45E8-B3B1-DE183252CA1B}" type="presOf" srcId="{794BBD72-C2C3-4FC7-87D3-3550C2EC3895}" destId="{91D1CA34-98B9-49AC-B3B2-6241BF50B5B0}" srcOrd="0" destOrd="5" presId="urn:microsoft.com/office/officeart/2005/8/layout/list1"/>
    <dgm:cxn modelId="{BFE57AC5-2E64-4019-B2B7-C9E394D47D17}" type="presOf" srcId="{72FC546A-12D9-432F-8284-E9F288874F45}" destId="{91D1CA34-98B9-49AC-B3B2-6241BF50B5B0}" srcOrd="0" destOrd="3" presId="urn:microsoft.com/office/officeart/2005/8/layout/list1"/>
    <dgm:cxn modelId="{F43F0A5F-A00C-458D-9DFB-052C86A352AB}" srcId="{E4A474E3-E73A-40EE-9A37-1665BE41B612}" destId="{F0BE2D63-EB6B-424F-8E05-EA21BC36694E}" srcOrd="1" destOrd="0" parTransId="{196D34D9-DE55-4E3D-A701-1AFDEBDF7D5B}" sibTransId="{037C84FA-A999-4F96-A385-B5A047AF23DC}"/>
    <dgm:cxn modelId="{43AD7686-2A56-4EF3-8786-3DF32A6F1543}" type="presOf" srcId="{2D44C58E-03E1-4A01-8656-76A11077F0E0}" destId="{80F9D547-4136-429A-8CF2-AF16584C2F1A}" srcOrd="0" destOrd="0" presId="urn:microsoft.com/office/officeart/2005/8/layout/list1"/>
    <dgm:cxn modelId="{AEAEBE3F-2449-4E07-9BBF-F41D93FD7EA8}" type="presOf" srcId="{95223828-CB8F-40CB-96F7-756D796696B9}" destId="{91D1CA34-98B9-49AC-B3B2-6241BF50B5B0}" srcOrd="0" destOrd="0" presId="urn:microsoft.com/office/officeart/2005/8/layout/list1"/>
    <dgm:cxn modelId="{63EE160F-FCBC-408C-AFFA-8DFD5657A267}" type="presOf" srcId="{1925F0F0-831D-4E63-A952-2901C572E0FB}" destId="{E58DE1C4-C3ED-4148-BA57-9FC37B0DB5FB}" srcOrd="0" destOrd="0" presId="urn:microsoft.com/office/officeart/2005/8/layout/list1"/>
    <dgm:cxn modelId="{B7702467-63FA-4970-97A2-920CB2763551}" type="presOf" srcId="{9E87F13A-0335-418F-ACBD-710DCA192E99}" destId="{C85B4970-32F6-43F0-9895-7DB356A1F829}" srcOrd="0" destOrd="1" presId="urn:microsoft.com/office/officeart/2005/8/layout/list1"/>
    <dgm:cxn modelId="{EBB6711B-6CEF-476C-A2FC-0E0231D1DBCD}" srcId="{2D44C58E-03E1-4A01-8656-76A11077F0E0}" destId="{AF7BC2CD-46F2-4EF1-A4ED-DA8E7C1BDCA4}" srcOrd="2" destOrd="0" parTransId="{3B78C945-E284-4052-B0DF-4B738EF26644}" sibTransId="{C3882331-2B62-439C-9BAE-AC730B19FC77}"/>
    <dgm:cxn modelId="{F8870E7B-4D1C-4DFB-96E9-6E96C74D2916}" type="presOf" srcId="{4E31FBDC-EA2B-4B01-98F5-DC3106D1A8D3}" destId="{91D1CA34-98B9-49AC-B3B2-6241BF50B5B0}" srcOrd="0" destOrd="2" presId="urn:microsoft.com/office/officeart/2005/8/layout/list1"/>
    <dgm:cxn modelId="{EDA96953-1E1A-43D6-A3E8-7BE1B69655F8}" type="presOf" srcId="{3EC462BD-158C-4C14-A702-75ED8A1617A7}" destId="{C85B4970-32F6-43F0-9895-7DB356A1F829}" srcOrd="0" destOrd="0" presId="urn:microsoft.com/office/officeart/2005/8/layout/list1"/>
    <dgm:cxn modelId="{473066C1-355B-45A2-A650-35E05BE5FA75}" type="presOf" srcId="{F0BE2D63-EB6B-424F-8E05-EA21BC36694E}" destId="{91D1CA34-98B9-49AC-B3B2-6241BF50B5B0}" srcOrd="0" destOrd="1" presId="urn:microsoft.com/office/officeart/2005/8/layout/list1"/>
    <dgm:cxn modelId="{6B13227B-07B5-43AA-89E2-5782035EDE44}" srcId="{E4A474E3-E73A-40EE-9A37-1665BE41B612}" destId="{4E31FBDC-EA2B-4B01-98F5-DC3106D1A8D3}" srcOrd="2" destOrd="0" parTransId="{4D6AA23A-FBA3-43EC-B31A-DCF7A666D779}" sibTransId="{F1D7A1AB-4BB2-49C6-B588-84BFECA834A5}"/>
    <dgm:cxn modelId="{E447EBD4-E568-4657-A151-AB334651F391}" type="presOf" srcId="{E4A474E3-E73A-40EE-9A37-1665BE41B612}" destId="{D6BCDE82-8D1C-408D-B7A9-B2C57A6CE960}" srcOrd="1" destOrd="0" presId="urn:microsoft.com/office/officeart/2005/8/layout/list1"/>
    <dgm:cxn modelId="{30792659-C92C-4D68-B112-C5B75FD804FB}" type="presOf" srcId="{9B23FA07-4F68-4C81-A664-8E1B47C2B229}" destId="{91D1CA34-98B9-49AC-B3B2-6241BF50B5B0}" srcOrd="0" destOrd="4" presId="urn:microsoft.com/office/officeart/2005/8/layout/list1"/>
    <dgm:cxn modelId="{A772A5F5-C56D-4B42-80B3-3DB52F54ABFE}" srcId="{2D44C58E-03E1-4A01-8656-76A11077F0E0}" destId="{E4A474E3-E73A-40EE-9A37-1665BE41B612}" srcOrd="0" destOrd="0" parTransId="{9D1EAE5D-78E0-4A84-B324-93B13E76A842}" sibTransId="{88B02A66-71D3-423A-95C1-21C771752C9C}"/>
    <dgm:cxn modelId="{94EB56C4-7B69-4B3E-B66E-BE981FC8EF6B}" type="presOf" srcId="{AF7BC2CD-46F2-4EF1-A4ED-DA8E7C1BDCA4}" destId="{1DBCFD6C-BE37-45A2-8516-832400F4F235}" srcOrd="0" destOrd="0" presId="urn:microsoft.com/office/officeart/2005/8/layout/list1"/>
    <dgm:cxn modelId="{F9ADAD58-E36C-47D6-9CDD-3D072399CAE7}" srcId="{2D44C58E-03E1-4A01-8656-76A11077F0E0}" destId="{BD2E8B8D-0FF7-46BB-BF20-EA785163557B}" srcOrd="1" destOrd="0" parTransId="{CA2B3FB1-8204-4540-91D9-83FDC52B5FED}" sibTransId="{22E50BA2-A23C-48AB-B80C-F602F6443073}"/>
    <dgm:cxn modelId="{2B584550-F779-4D47-A5E2-C86C3D6DBFF8}" type="presOf" srcId="{AF7BC2CD-46F2-4EF1-A4ED-DA8E7C1BDCA4}" destId="{200667F3-23A8-40C8-8236-CC13295A8D28}" srcOrd="1" destOrd="0" presId="urn:microsoft.com/office/officeart/2005/8/layout/list1"/>
    <dgm:cxn modelId="{BCF81B1A-C137-47F2-B10B-7B350053B192}" srcId="{E4A474E3-E73A-40EE-9A37-1665BE41B612}" destId="{72FC546A-12D9-432F-8284-E9F288874F45}" srcOrd="3" destOrd="0" parTransId="{5ED76537-4BB1-4BD8-BA30-161B486BD810}" sibTransId="{E01C7818-4881-4445-BA36-E28A4ED2B6BD}"/>
    <dgm:cxn modelId="{8706876D-5449-4391-8542-8D86912EE2FA}" srcId="{E4A474E3-E73A-40EE-9A37-1665BE41B612}" destId="{794BBD72-C2C3-4FC7-87D3-3550C2EC3895}" srcOrd="5" destOrd="0" parTransId="{C54601E5-0453-42EB-9863-C190CE58D747}" sibTransId="{008793D9-74D2-4C2A-B183-DD6F99D89D4C}"/>
    <dgm:cxn modelId="{A1A92960-F047-4853-BACC-E3B3AFBE9D1F}" type="presOf" srcId="{E4A474E3-E73A-40EE-9A37-1665BE41B612}" destId="{CB536F81-9C30-4D0B-9440-84C4722B4069}" srcOrd="0" destOrd="0" presId="urn:microsoft.com/office/officeart/2005/8/layout/list1"/>
    <dgm:cxn modelId="{D0F814A9-D186-436E-B74B-93401BAD740C}" srcId="{BD2E8B8D-0FF7-46BB-BF20-EA785163557B}" destId="{1925F0F0-831D-4E63-A952-2901C572E0FB}" srcOrd="0" destOrd="0" parTransId="{B8602721-EA18-44D9-8CB9-0E15EDBD16A9}" sibTransId="{A74DAEEA-AC8D-4A64-991B-57B7289491C9}"/>
    <dgm:cxn modelId="{54875435-F5CC-40FC-B8B3-7144F9A2DD31}" srcId="{AF7BC2CD-46F2-4EF1-A4ED-DA8E7C1BDCA4}" destId="{3EC462BD-158C-4C14-A702-75ED8A1617A7}" srcOrd="0" destOrd="0" parTransId="{A0F4F632-B460-4C0F-B5FF-5DA02E9D2B44}" sibTransId="{C6EBC915-332F-4930-B879-AE16D21D7569}"/>
    <dgm:cxn modelId="{8DF6ADC4-554A-460D-98E6-B1CF05DBBF96}" type="presParOf" srcId="{80F9D547-4136-429A-8CF2-AF16584C2F1A}" destId="{0EE9739E-5510-4E11-B028-977DE8B2383E}" srcOrd="0" destOrd="0" presId="urn:microsoft.com/office/officeart/2005/8/layout/list1"/>
    <dgm:cxn modelId="{6C42DD42-BBF7-463F-AEDD-C63837CDD6C9}" type="presParOf" srcId="{0EE9739E-5510-4E11-B028-977DE8B2383E}" destId="{CB536F81-9C30-4D0B-9440-84C4722B4069}" srcOrd="0" destOrd="0" presId="urn:microsoft.com/office/officeart/2005/8/layout/list1"/>
    <dgm:cxn modelId="{32F605D1-5E5E-477C-AF6C-9683285E1D75}" type="presParOf" srcId="{0EE9739E-5510-4E11-B028-977DE8B2383E}" destId="{D6BCDE82-8D1C-408D-B7A9-B2C57A6CE960}" srcOrd="1" destOrd="0" presId="urn:microsoft.com/office/officeart/2005/8/layout/list1"/>
    <dgm:cxn modelId="{C4CCE162-1D0C-4961-AA08-8F2B08D849B7}" type="presParOf" srcId="{80F9D547-4136-429A-8CF2-AF16584C2F1A}" destId="{62C252F6-7D7C-484C-9E88-AF6193985275}" srcOrd="1" destOrd="0" presId="urn:microsoft.com/office/officeart/2005/8/layout/list1"/>
    <dgm:cxn modelId="{84C5252A-0960-4713-921A-CDE9DBBFCAFA}" type="presParOf" srcId="{80F9D547-4136-429A-8CF2-AF16584C2F1A}" destId="{91D1CA34-98B9-49AC-B3B2-6241BF50B5B0}" srcOrd="2" destOrd="0" presId="urn:microsoft.com/office/officeart/2005/8/layout/list1"/>
    <dgm:cxn modelId="{28E71A87-26F3-46CD-A058-891400C46631}" type="presParOf" srcId="{80F9D547-4136-429A-8CF2-AF16584C2F1A}" destId="{45C7744F-8AEC-4294-8C24-C18BDC661C54}" srcOrd="3" destOrd="0" presId="urn:microsoft.com/office/officeart/2005/8/layout/list1"/>
    <dgm:cxn modelId="{0756EB5B-1BA7-4F59-A815-E79CA12C2D25}" type="presParOf" srcId="{80F9D547-4136-429A-8CF2-AF16584C2F1A}" destId="{FFB588E5-A548-46D3-9DB5-BA05ACCBA3B0}" srcOrd="4" destOrd="0" presId="urn:microsoft.com/office/officeart/2005/8/layout/list1"/>
    <dgm:cxn modelId="{B60E04BE-BFE7-4045-89B4-E2B5FFC92C22}" type="presParOf" srcId="{FFB588E5-A548-46D3-9DB5-BA05ACCBA3B0}" destId="{3B36CCE3-2F08-4748-BE17-581087408B30}" srcOrd="0" destOrd="0" presId="urn:microsoft.com/office/officeart/2005/8/layout/list1"/>
    <dgm:cxn modelId="{BD1B7EB3-1D57-4AC4-873C-37F51DF84BFC}" type="presParOf" srcId="{FFB588E5-A548-46D3-9DB5-BA05ACCBA3B0}" destId="{E83EBCA0-B8DD-4496-B687-B7417E757CA1}" srcOrd="1" destOrd="0" presId="urn:microsoft.com/office/officeart/2005/8/layout/list1"/>
    <dgm:cxn modelId="{867986EE-1451-4A86-B567-3754AD6B7F73}" type="presParOf" srcId="{80F9D547-4136-429A-8CF2-AF16584C2F1A}" destId="{8E01AD06-FCA4-4882-BD2D-0E03889B33A7}" srcOrd="5" destOrd="0" presId="urn:microsoft.com/office/officeart/2005/8/layout/list1"/>
    <dgm:cxn modelId="{7440201A-A1D0-46D6-9E4D-1EF474D53596}" type="presParOf" srcId="{80F9D547-4136-429A-8CF2-AF16584C2F1A}" destId="{E58DE1C4-C3ED-4148-BA57-9FC37B0DB5FB}" srcOrd="6" destOrd="0" presId="urn:microsoft.com/office/officeart/2005/8/layout/list1"/>
    <dgm:cxn modelId="{527D1B32-53B4-4748-AA90-5D0DACB77423}" type="presParOf" srcId="{80F9D547-4136-429A-8CF2-AF16584C2F1A}" destId="{A08699DB-BF4F-4AE6-84D6-16677F57ABB5}" srcOrd="7" destOrd="0" presId="urn:microsoft.com/office/officeart/2005/8/layout/list1"/>
    <dgm:cxn modelId="{1CBEFBA3-BE29-4CAA-9BBF-5136142FD014}" type="presParOf" srcId="{80F9D547-4136-429A-8CF2-AF16584C2F1A}" destId="{305732FB-F20F-4D80-A564-6ACC10850DC8}" srcOrd="8" destOrd="0" presId="urn:microsoft.com/office/officeart/2005/8/layout/list1"/>
    <dgm:cxn modelId="{6E28D836-53C4-4320-8300-05E3C29440A7}" type="presParOf" srcId="{305732FB-F20F-4D80-A564-6ACC10850DC8}" destId="{1DBCFD6C-BE37-45A2-8516-832400F4F235}" srcOrd="0" destOrd="0" presId="urn:microsoft.com/office/officeart/2005/8/layout/list1"/>
    <dgm:cxn modelId="{B68BD47E-78AD-4EE5-BD8B-9DD0A89152C4}" type="presParOf" srcId="{305732FB-F20F-4D80-A564-6ACC10850DC8}" destId="{200667F3-23A8-40C8-8236-CC13295A8D28}" srcOrd="1" destOrd="0" presId="urn:microsoft.com/office/officeart/2005/8/layout/list1"/>
    <dgm:cxn modelId="{323B160F-7963-4F49-B2CF-F29DBF50BFCC}" type="presParOf" srcId="{80F9D547-4136-429A-8CF2-AF16584C2F1A}" destId="{35D32DD7-11EC-483C-B5CC-3CF2B90FF927}" srcOrd="9" destOrd="0" presId="urn:microsoft.com/office/officeart/2005/8/layout/list1"/>
    <dgm:cxn modelId="{FCCC77F2-1CC1-43F5-9FAF-913D05525D1C}" type="presParOf" srcId="{80F9D547-4136-429A-8CF2-AF16584C2F1A}" destId="{C85B4970-32F6-43F0-9895-7DB356A1F82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DADADC-D18B-4115-9C07-A8F7642894CF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C7CD9F-FBC3-443D-BF65-1D65E27B4B2F}">
      <dgm:prSet phldrT="[Текст]" custT="1"/>
      <dgm:spPr/>
      <dgm:t>
        <a:bodyPr/>
        <a:lstStyle/>
        <a:p>
          <a:r>
            <a:rPr lang="ru-RU" sz="1500" b="1" dirty="0" err="1" smtClean="0"/>
            <a:t>Мультипроект</a:t>
          </a:r>
          <a:r>
            <a:rPr lang="ru-RU" sz="1500" b="1" dirty="0" smtClean="0"/>
            <a:t> «Арктика»</a:t>
          </a:r>
          <a:endParaRPr lang="ru-RU" sz="1500" b="1" dirty="0"/>
        </a:p>
      </dgm:t>
    </dgm:pt>
    <dgm:pt modelId="{8C7F4CCF-ACCE-4C28-A6AA-F2461922958D}" type="parTrans" cxnId="{38C9AAB3-A419-4C7B-A14B-04AA8E8CA689}">
      <dgm:prSet/>
      <dgm:spPr/>
      <dgm:t>
        <a:bodyPr/>
        <a:lstStyle/>
        <a:p>
          <a:endParaRPr lang="ru-RU" b="1"/>
        </a:p>
      </dgm:t>
    </dgm:pt>
    <dgm:pt modelId="{74C843D9-3F58-4FA5-B3CC-0BE5F655E2E4}" type="sibTrans" cxnId="{38C9AAB3-A419-4C7B-A14B-04AA8E8CA689}">
      <dgm:prSet/>
      <dgm:spPr/>
      <dgm:t>
        <a:bodyPr/>
        <a:lstStyle/>
        <a:p>
          <a:endParaRPr lang="ru-RU" b="1"/>
        </a:p>
      </dgm:t>
    </dgm:pt>
    <dgm:pt modelId="{4B6D9548-E8BA-4645-8170-9AD363CCC231}">
      <dgm:prSet phldrT="[Текст]" custT="1"/>
      <dgm:spPr/>
      <dgm:t>
        <a:bodyPr/>
        <a:lstStyle/>
        <a:p>
          <a:r>
            <a:rPr lang="ru-RU" sz="1500" b="1" dirty="0" smtClean="0"/>
            <a:t>«Производительность труда и поддержка занятости»</a:t>
          </a:r>
          <a:endParaRPr lang="ru-RU" sz="1500" b="1" dirty="0"/>
        </a:p>
      </dgm:t>
    </dgm:pt>
    <dgm:pt modelId="{7C569B45-0505-41BD-BE0B-855F7917B119}" type="parTrans" cxnId="{5FC14035-9866-4955-B815-A2C690F74247}">
      <dgm:prSet/>
      <dgm:spPr/>
      <dgm:t>
        <a:bodyPr/>
        <a:lstStyle/>
        <a:p>
          <a:endParaRPr lang="ru-RU" b="1"/>
        </a:p>
      </dgm:t>
    </dgm:pt>
    <dgm:pt modelId="{ED2EB41E-8E90-45EF-991F-069E21E1CC9B}" type="sibTrans" cxnId="{5FC14035-9866-4955-B815-A2C690F74247}">
      <dgm:prSet/>
      <dgm:spPr/>
      <dgm:t>
        <a:bodyPr/>
        <a:lstStyle/>
        <a:p>
          <a:endParaRPr lang="ru-RU" b="1"/>
        </a:p>
      </dgm:t>
    </dgm:pt>
    <dgm:pt modelId="{45C7EC61-8224-42B8-B318-21EBD12436BE}">
      <dgm:prSet phldrT="[Текст]" custT="1"/>
      <dgm:spPr/>
      <dgm:t>
        <a:bodyPr/>
        <a:lstStyle/>
        <a:p>
          <a:r>
            <a:rPr lang="ru-RU" sz="1500" b="1" dirty="0" smtClean="0"/>
            <a:t>«Демография»</a:t>
          </a:r>
          <a:endParaRPr lang="ru-RU" sz="1500" b="1" dirty="0"/>
        </a:p>
      </dgm:t>
    </dgm:pt>
    <dgm:pt modelId="{F64B95CB-7A91-4834-BECE-84A2EC43A042}" type="parTrans" cxnId="{EBC9B390-C96D-4A8F-A427-812B3D028499}">
      <dgm:prSet/>
      <dgm:spPr/>
      <dgm:t>
        <a:bodyPr/>
        <a:lstStyle/>
        <a:p>
          <a:endParaRPr lang="ru-RU" b="1"/>
        </a:p>
      </dgm:t>
    </dgm:pt>
    <dgm:pt modelId="{B6CCED99-7105-400B-A168-6C0403354BC9}" type="sibTrans" cxnId="{EBC9B390-C96D-4A8F-A427-812B3D028499}">
      <dgm:prSet/>
      <dgm:spPr/>
      <dgm:t>
        <a:bodyPr/>
        <a:lstStyle/>
        <a:p>
          <a:endParaRPr lang="ru-RU" b="1"/>
        </a:p>
      </dgm:t>
    </dgm:pt>
    <dgm:pt modelId="{6C9EC5D9-C07C-4B65-BD02-3B887B136C54}" type="pres">
      <dgm:prSet presAssocID="{A0DADADC-D18B-4115-9C07-A8F764289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391A83-D8E5-4218-AEE9-584D04984934}" type="pres">
      <dgm:prSet presAssocID="{6AC7CD9F-FBC3-443D-BF65-1D65E27B4B2F}" presName="compNode" presStyleCnt="0"/>
      <dgm:spPr/>
    </dgm:pt>
    <dgm:pt modelId="{02028ADC-395A-4648-B916-6FB8281B9F8A}" type="pres">
      <dgm:prSet presAssocID="{6AC7CD9F-FBC3-443D-BF65-1D65E27B4B2F}" presName="pictRect" presStyleLbl="node1" presStyleIdx="0" presStyleCnt="3" custScaleX="94752" custScaleY="82919" custLinFactX="100000" custLinFactNeighborX="115572" custLinFactNeighborY="-2818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38FBC86-1985-436F-AB38-71EA5C492F73}" type="pres">
      <dgm:prSet presAssocID="{6AC7CD9F-FBC3-443D-BF65-1D65E27B4B2F}" presName="textRect" presStyleLbl="revTx" presStyleIdx="0" presStyleCnt="3" custScaleY="44540" custLinFactX="100000" custLinFactNeighborX="118658" custLinFactNeighborY="-692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B839BF-F7B4-4FFE-AC58-DA1AE8A41B6F}" type="pres">
      <dgm:prSet presAssocID="{74C843D9-3F58-4FA5-B3CC-0BE5F655E2E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D3EF9D2-83F3-4938-8C65-D2F9C7CF1D5A}" type="pres">
      <dgm:prSet presAssocID="{4B6D9548-E8BA-4645-8170-9AD363CCC231}" presName="compNode" presStyleCnt="0"/>
      <dgm:spPr/>
    </dgm:pt>
    <dgm:pt modelId="{DC6FB52C-3B49-432E-B204-72410F41B5CF}" type="pres">
      <dgm:prSet presAssocID="{4B6D9548-E8BA-4645-8170-9AD363CCC231}" presName="pictRect" presStyleLbl="node1" presStyleIdx="1" presStyleCnt="3" custScaleX="92875" custScaleY="84262" custLinFactNeighborX="-208" custLinFactNeighborY="-2400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B74C835-BB69-4664-B0BC-AC756D22E95D}" type="pres">
      <dgm:prSet presAssocID="{4B6D9548-E8BA-4645-8170-9AD363CCC231}" presName="textRect" presStyleLbl="revTx" presStyleIdx="1" presStyleCnt="3" custScaleX="107842" custScaleY="73103" custLinFactNeighborX="972" custLinFactNeighborY="-52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5E036-FB32-4358-A5EC-EFAE1CC9564B}" type="pres">
      <dgm:prSet presAssocID="{ED2EB41E-8E90-45EF-991F-069E21E1CC9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3AC0AD4-6292-488E-9B35-1A3EFBDC7B1A}" type="pres">
      <dgm:prSet presAssocID="{45C7EC61-8224-42B8-B318-21EBD12436BE}" presName="compNode" presStyleCnt="0"/>
      <dgm:spPr/>
    </dgm:pt>
    <dgm:pt modelId="{76F76C98-B4BF-41DC-8733-CB60040670FF}" type="pres">
      <dgm:prSet presAssocID="{45C7EC61-8224-42B8-B318-21EBD12436BE}" presName="pictRect" presStyleLbl="node1" presStyleIdx="2" presStyleCnt="3" custScaleX="95357" custScaleY="89733" custLinFactX="-100000" custLinFactNeighborX="-117996" custLinFactNeighborY="-2677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2998371-33F5-43AD-BB4D-42EAE9EA46D5}" type="pres">
      <dgm:prSet presAssocID="{45C7EC61-8224-42B8-B318-21EBD12436BE}" presName="textRect" presStyleLbl="revTx" presStyleIdx="2" presStyleCnt="3" custScaleY="53165" custLinFactX="-100000" custLinFactNeighborX="-118734" custLinFactNeighborY="-65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C9B390-C96D-4A8F-A427-812B3D028499}" srcId="{A0DADADC-D18B-4115-9C07-A8F7642894CF}" destId="{45C7EC61-8224-42B8-B318-21EBD12436BE}" srcOrd="2" destOrd="0" parTransId="{F64B95CB-7A91-4834-BECE-84A2EC43A042}" sibTransId="{B6CCED99-7105-400B-A168-6C0403354BC9}"/>
    <dgm:cxn modelId="{83ACE0CF-A293-4976-B1E3-096435156EC6}" type="presOf" srcId="{A0DADADC-D18B-4115-9C07-A8F7642894CF}" destId="{6C9EC5D9-C07C-4B65-BD02-3B887B136C54}" srcOrd="0" destOrd="0" presId="urn:microsoft.com/office/officeart/2005/8/layout/pList1"/>
    <dgm:cxn modelId="{0E7C4666-3860-4450-9FF0-344F2F6178A9}" type="presOf" srcId="{ED2EB41E-8E90-45EF-991F-069E21E1CC9B}" destId="{6825E036-FB32-4358-A5EC-EFAE1CC9564B}" srcOrd="0" destOrd="0" presId="urn:microsoft.com/office/officeart/2005/8/layout/pList1"/>
    <dgm:cxn modelId="{B6385AB9-5D42-4934-BD2F-E4373322FDAF}" type="presOf" srcId="{6AC7CD9F-FBC3-443D-BF65-1D65E27B4B2F}" destId="{638FBC86-1985-436F-AB38-71EA5C492F73}" srcOrd="0" destOrd="0" presId="urn:microsoft.com/office/officeart/2005/8/layout/pList1"/>
    <dgm:cxn modelId="{4E73089F-953D-4E0F-8C4D-EBA8FCC9F9A5}" type="presOf" srcId="{45C7EC61-8224-42B8-B318-21EBD12436BE}" destId="{82998371-33F5-43AD-BB4D-42EAE9EA46D5}" srcOrd="0" destOrd="0" presId="urn:microsoft.com/office/officeart/2005/8/layout/pList1"/>
    <dgm:cxn modelId="{38C9AAB3-A419-4C7B-A14B-04AA8E8CA689}" srcId="{A0DADADC-D18B-4115-9C07-A8F7642894CF}" destId="{6AC7CD9F-FBC3-443D-BF65-1D65E27B4B2F}" srcOrd="0" destOrd="0" parTransId="{8C7F4CCF-ACCE-4C28-A6AA-F2461922958D}" sibTransId="{74C843D9-3F58-4FA5-B3CC-0BE5F655E2E4}"/>
    <dgm:cxn modelId="{5FC14035-9866-4955-B815-A2C690F74247}" srcId="{A0DADADC-D18B-4115-9C07-A8F7642894CF}" destId="{4B6D9548-E8BA-4645-8170-9AD363CCC231}" srcOrd="1" destOrd="0" parTransId="{7C569B45-0505-41BD-BE0B-855F7917B119}" sibTransId="{ED2EB41E-8E90-45EF-991F-069E21E1CC9B}"/>
    <dgm:cxn modelId="{4461B9D3-33EA-46F9-98D7-E3490DC461FC}" type="presOf" srcId="{74C843D9-3F58-4FA5-B3CC-0BE5F655E2E4}" destId="{F4B839BF-F7B4-4FFE-AC58-DA1AE8A41B6F}" srcOrd="0" destOrd="0" presId="urn:microsoft.com/office/officeart/2005/8/layout/pList1"/>
    <dgm:cxn modelId="{6C686FC4-F1A5-4485-BE53-7C9F7E5B6AB7}" type="presOf" srcId="{4B6D9548-E8BA-4645-8170-9AD363CCC231}" destId="{3B74C835-BB69-4664-B0BC-AC756D22E95D}" srcOrd="0" destOrd="0" presId="urn:microsoft.com/office/officeart/2005/8/layout/pList1"/>
    <dgm:cxn modelId="{BA967DA8-0EC0-49F3-A678-74883AD4567B}" type="presParOf" srcId="{6C9EC5D9-C07C-4B65-BD02-3B887B136C54}" destId="{7F391A83-D8E5-4218-AEE9-584D04984934}" srcOrd="0" destOrd="0" presId="urn:microsoft.com/office/officeart/2005/8/layout/pList1"/>
    <dgm:cxn modelId="{B31C115D-4EEC-4A59-AB0A-1891F8B0F2D1}" type="presParOf" srcId="{7F391A83-D8E5-4218-AEE9-584D04984934}" destId="{02028ADC-395A-4648-B916-6FB8281B9F8A}" srcOrd="0" destOrd="0" presId="urn:microsoft.com/office/officeart/2005/8/layout/pList1"/>
    <dgm:cxn modelId="{9DC911FB-3CB7-4236-ABCD-891614D5D0E8}" type="presParOf" srcId="{7F391A83-D8E5-4218-AEE9-584D04984934}" destId="{638FBC86-1985-436F-AB38-71EA5C492F73}" srcOrd="1" destOrd="0" presId="urn:microsoft.com/office/officeart/2005/8/layout/pList1"/>
    <dgm:cxn modelId="{2D416B19-5C33-4243-9525-27D81BD6A118}" type="presParOf" srcId="{6C9EC5D9-C07C-4B65-BD02-3B887B136C54}" destId="{F4B839BF-F7B4-4FFE-AC58-DA1AE8A41B6F}" srcOrd="1" destOrd="0" presId="urn:microsoft.com/office/officeart/2005/8/layout/pList1"/>
    <dgm:cxn modelId="{0F287B77-6303-4582-AC0F-DB54ACD84983}" type="presParOf" srcId="{6C9EC5D9-C07C-4B65-BD02-3B887B136C54}" destId="{DD3EF9D2-83F3-4938-8C65-D2F9C7CF1D5A}" srcOrd="2" destOrd="0" presId="urn:microsoft.com/office/officeart/2005/8/layout/pList1"/>
    <dgm:cxn modelId="{4A490963-4116-4FDA-A736-57A3F5206C26}" type="presParOf" srcId="{DD3EF9D2-83F3-4938-8C65-D2F9C7CF1D5A}" destId="{DC6FB52C-3B49-432E-B204-72410F41B5CF}" srcOrd="0" destOrd="0" presId="urn:microsoft.com/office/officeart/2005/8/layout/pList1"/>
    <dgm:cxn modelId="{7D1F0E94-8818-4300-8711-C70F715D58CA}" type="presParOf" srcId="{DD3EF9D2-83F3-4938-8C65-D2F9C7CF1D5A}" destId="{3B74C835-BB69-4664-B0BC-AC756D22E95D}" srcOrd="1" destOrd="0" presId="urn:microsoft.com/office/officeart/2005/8/layout/pList1"/>
    <dgm:cxn modelId="{C8EF808C-AAAB-439B-B9A5-83088A4CF15C}" type="presParOf" srcId="{6C9EC5D9-C07C-4B65-BD02-3B887B136C54}" destId="{6825E036-FB32-4358-A5EC-EFAE1CC9564B}" srcOrd="3" destOrd="0" presId="urn:microsoft.com/office/officeart/2005/8/layout/pList1"/>
    <dgm:cxn modelId="{485FF338-49A1-45D3-A015-A01A5CD89E05}" type="presParOf" srcId="{6C9EC5D9-C07C-4B65-BD02-3B887B136C54}" destId="{33AC0AD4-6292-488E-9B35-1A3EFBDC7B1A}" srcOrd="4" destOrd="0" presId="urn:microsoft.com/office/officeart/2005/8/layout/pList1"/>
    <dgm:cxn modelId="{564CBB43-0FB9-497C-9F3B-8AE2A79E9120}" type="presParOf" srcId="{33AC0AD4-6292-488E-9B35-1A3EFBDC7B1A}" destId="{76F76C98-B4BF-41DC-8733-CB60040670FF}" srcOrd="0" destOrd="0" presId="urn:microsoft.com/office/officeart/2005/8/layout/pList1"/>
    <dgm:cxn modelId="{E33DD02E-B18B-42DD-A9A8-E430B1330C5A}" type="presParOf" srcId="{33AC0AD4-6292-488E-9B35-1A3EFBDC7B1A}" destId="{82998371-33F5-43AD-BB4D-42EAE9EA46D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265EA5-25A4-4357-B593-5C380D927445}" type="doc">
      <dgm:prSet loTypeId="urn:microsoft.com/office/officeart/2005/8/layout/orgChart1" loCatId="hierarchy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22BCBEAE-8DA2-49A9-B032-EAE9131EA2A4}">
      <dgm:prSet phldrT="[Текст]"/>
      <dgm:spPr/>
      <dgm:t>
        <a:bodyPr/>
        <a:lstStyle/>
        <a:p>
          <a:r>
            <a:rPr kumimoji="0" lang="ru-RU" b="1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Показатели оценки</a:t>
          </a:r>
          <a:endParaRPr lang="ru-RU" i="0" dirty="0">
            <a:solidFill>
              <a:schemeClr val="tx1"/>
            </a:solidFill>
          </a:endParaRPr>
        </a:p>
      </dgm:t>
    </dgm:pt>
    <dgm:pt modelId="{05C4B3E4-84E0-44FA-9031-D9655C0851CD}" type="parTrans" cxnId="{67C4C684-03A2-4782-8B34-FFC4AF11356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004B6EC-268A-46A0-A32E-6CA70BEFD7A2}" type="sibTrans" cxnId="{67C4C684-03A2-4782-8B34-FFC4AF11356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FCBAFBA-D360-48E3-A81E-6BC22421A8A2}">
      <dgm:prSet/>
      <dgm:spPr>
        <a:solidFill>
          <a:schemeClr val="accent5">
            <a:lumMod val="60000"/>
            <a:lumOff val="40000"/>
            <a:alpha val="70000"/>
          </a:schemeClr>
        </a:solidFill>
      </dgm:spPr>
      <dgm:t>
        <a:bodyPr/>
        <a:lstStyle/>
        <a:p>
          <a:r>
            <a:rPr kumimoji="0" lang="ru-RU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динамика населения </a:t>
          </a:r>
        </a:p>
      </dgm:t>
    </dgm:pt>
    <dgm:pt modelId="{7283E554-8DEC-4B1F-B999-33DE0EA7F8C1}" type="parTrans" cxnId="{CD7B0D4D-A130-4C7D-8424-1839E3B54FE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BBFAB61-7C37-4AF1-B9EA-030803D211FB}" type="sibTrans" cxnId="{CD7B0D4D-A130-4C7D-8424-1839E3B54FE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EC7F18B-BAC8-4275-BF18-3E3CC5ECC891}">
      <dgm:prSet/>
      <dgm:spPr>
        <a:solidFill>
          <a:schemeClr val="accent5">
            <a:lumMod val="60000"/>
            <a:lumOff val="40000"/>
            <a:alpha val="70000"/>
          </a:schemeClr>
        </a:solidFill>
      </dgm:spPr>
      <dgm:t>
        <a:bodyPr/>
        <a:lstStyle/>
        <a:p>
          <a:r>
            <a:rPr kumimoji="0" lang="ru-RU" b="0" i="0" u="none" strike="noStrike" cap="none" normalizeH="0" baseline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производство </a:t>
          </a:r>
          <a:endParaRPr kumimoji="0" lang="ru-RU" b="0" i="0" u="none" strike="noStrike" cap="none" normalizeH="0" baseline="0" dirty="0" smtClean="0">
            <a:ln/>
            <a:solidFill>
              <a:schemeClr val="tx1"/>
            </a:solidFill>
            <a:effectLst/>
            <a:latin typeface="Times New Roman" pitchFamily="18" charset="0"/>
            <a:ea typeface="Calibri" pitchFamily="34" charset="0"/>
            <a:cs typeface="Times New Roman" pitchFamily="18" charset="0"/>
          </a:endParaRPr>
        </a:p>
      </dgm:t>
    </dgm:pt>
    <dgm:pt modelId="{5411FFF5-7D82-4953-92D3-A0AD0EBCF207}" type="parTrans" cxnId="{3928C1DE-F63B-489F-8E37-85CDCF59B72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51280E-AAAE-4FB6-AE35-0107935A1D70}" type="sibTrans" cxnId="{3928C1DE-F63B-489F-8E37-85CDCF59B72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233287A-3CAB-42F3-8FAF-28157851A9B9}">
      <dgm:prSet/>
      <dgm:spPr>
        <a:solidFill>
          <a:schemeClr val="accent5">
            <a:lumMod val="60000"/>
            <a:lumOff val="40000"/>
            <a:alpha val="70000"/>
          </a:schemeClr>
        </a:solidFill>
      </dgm:spPr>
      <dgm:t>
        <a:bodyPr/>
        <a:lstStyle/>
        <a:p>
          <a:r>
            <a:rPr kumimoji="0" lang="ru-RU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финансовые ресурсы </a:t>
          </a:r>
        </a:p>
      </dgm:t>
    </dgm:pt>
    <dgm:pt modelId="{384A01B9-DE10-4779-804D-2B563C6F77E7}" type="parTrans" cxnId="{183F958D-5CB5-43D7-9109-858D8DBAA6F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E754BB4-3FE9-43F4-8709-B05A2ACDACD9}" type="sibTrans" cxnId="{183F958D-5CB5-43D7-9109-858D8DBAA6F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FD6DB2A-9A13-4A8A-9E8A-C001D4DC1A5D}">
      <dgm:prSet/>
      <dgm:spPr>
        <a:solidFill>
          <a:schemeClr val="accent5">
            <a:lumMod val="60000"/>
            <a:lumOff val="40000"/>
            <a:alpha val="70000"/>
          </a:schemeClr>
        </a:solidFill>
      </dgm:spPr>
      <dgm:t>
        <a:bodyPr/>
        <a:lstStyle/>
        <a:p>
          <a:r>
            <a:rPr kumimoji="0" lang="ru-RU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занятость и доходы</a:t>
          </a:r>
        </a:p>
      </dgm:t>
    </dgm:pt>
    <dgm:pt modelId="{6F1CFF78-CF7D-4721-9F63-92670BDA9BC9}" type="parTrans" cxnId="{45688B6C-9A25-4307-BCA3-1FF3DFC8242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4D67B64-2E69-40BE-9871-F88CEBD957B3}" type="sibTrans" cxnId="{45688B6C-9A25-4307-BCA3-1FF3DFC8242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3BB5644-EB86-4830-8A64-038304951833}">
      <dgm:prSet/>
      <dgm:spPr>
        <a:solidFill>
          <a:schemeClr val="accent5">
            <a:lumMod val="60000"/>
            <a:lumOff val="40000"/>
            <a:alpha val="70000"/>
          </a:schemeClr>
        </a:solidFill>
      </dgm:spPr>
      <dgm:t>
        <a:bodyPr/>
        <a:lstStyle/>
        <a:p>
          <a:r>
            <a:rPr kumimoji="0" lang="ru-RU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комфортность среды</a:t>
          </a:r>
          <a:endParaRPr kumimoji="0" lang="ru-RU" b="0" i="0" u="none" strike="noStrike" cap="none" normalizeH="0" baseline="0" dirty="0" smtClean="0">
            <a:ln/>
            <a:solidFill>
              <a:schemeClr val="tx1"/>
            </a:solidFill>
            <a:effectLst/>
            <a:latin typeface="Arial" pitchFamily="34" charset="0"/>
          </a:endParaRPr>
        </a:p>
      </dgm:t>
    </dgm:pt>
    <dgm:pt modelId="{6D0CCAFA-5356-468E-AC19-684CF95FA0DA}" type="parTrans" cxnId="{332217D3-60E5-42F0-A3E2-C324EBFA9E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AE0FCD1-3E60-4E84-B790-40B8C6729671}" type="sibTrans" cxnId="{332217D3-60E5-42F0-A3E2-C324EBFA9E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18EB97D-BB82-4C3B-8C2D-71EB5306C79F}">
      <dgm:prSet/>
      <dgm:spPr>
        <a:solidFill>
          <a:schemeClr val="accent5">
            <a:lumMod val="60000"/>
            <a:lumOff val="40000"/>
            <a:alpha val="70000"/>
          </a:schemeClr>
        </a:solidFill>
      </dgm:spPr>
      <dgm:t>
        <a:bodyPr/>
        <a:lstStyle/>
        <a:p>
          <a:r>
            <a:rPr kumimoji="0" lang="ru-RU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транспортная доступность</a:t>
          </a:r>
        </a:p>
      </dgm:t>
    </dgm:pt>
    <dgm:pt modelId="{56A02AC0-167D-468C-98A1-EA6A2376FCB2}" type="parTrans" cxnId="{1224343D-0989-4A7E-ADE1-9B76014A6BB4}">
      <dgm:prSet/>
      <dgm:spPr/>
      <dgm:t>
        <a:bodyPr/>
        <a:lstStyle/>
        <a:p>
          <a:endParaRPr lang="ru-RU"/>
        </a:p>
      </dgm:t>
    </dgm:pt>
    <dgm:pt modelId="{655652F5-9A81-4570-9E69-D34CA80DFDDD}" type="sibTrans" cxnId="{1224343D-0989-4A7E-ADE1-9B76014A6BB4}">
      <dgm:prSet/>
      <dgm:spPr/>
      <dgm:t>
        <a:bodyPr/>
        <a:lstStyle/>
        <a:p>
          <a:endParaRPr lang="ru-RU"/>
        </a:p>
      </dgm:t>
    </dgm:pt>
    <dgm:pt modelId="{9D2925CE-186B-4422-9769-85A94BC3F3FD}" type="pres">
      <dgm:prSet presAssocID="{DB265EA5-25A4-4357-B593-5C380D92744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B160E95-B40F-4729-93C8-6FEA434C59A3}" type="pres">
      <dgm:prSet presAssocID="{22BCBEAE-8DA2-49A9-B032-EAE9131EA2A4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7F0EF2B1-62F2-4DBC-A9A6-1DBB9753BCC1}" type="pres">
      <dgm:prSet presAssocID="{22BCBEAE-8DA2-49A9-B032-EAE9131EA2A4}" presName="rootComposite1" presStyleCnt="0"/>
      <dgm:spPr/>
      <dgm:t>
        <a:bodyPr/>
        <a:lstStyle/>
        <a:p>
          <a:endParaRPr lang="ru-RU"/>
        </a:p>
      </dgm:t>
    </dgm:pt>
    <dgm:pt modelId="{C504435B-5CA7-4C83-9396-FD8FDDE44490}" type="pres">
      <dgm:prSet presAssocID="{22BCBEAE-8DA2-49A9-B032-EAE9131EA2A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BBC028-CF64-4FA1-9FE1-EE9403EC4FE1}" type="pres">
      <dgm:prSet presAssocID="{22BCBEAE-8DA2-49A9-B032-EAE9131EA2A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B6BEC3A-39F7-46EC-92E7-A62E925C490A}" type="pres">
      <dgm:prSet presAssocID="{22BCBEAE-8DA2-49A9-B032-EAE9131EA2A4}" presName="hierChild2" presStyleCnt="0"/>
      <dgm:spPr/>
      <dgm:t>
        <a:bodyPr/>
        <a:lstStyle/>
        <a:p>
          <a:endParaRPr lang="ru-RU"/>
        </a:p>
      </dgm:t>
    </dgm:pt>
    <dgm:pt modelId="{E76583F8-7EEB-4923-A4FA-B612D348C9B4}" type="pres">
      <dgm:prSet presAssocID="{7283E554-8DEC-4B1F-B999-33DE0EA7F8C1}" presName="Name37" presStyleLbl="parChTrans1D2" presStyleIdx="0" presStyleCnt="6"/>
      <dgm:spPr/>
      <dgm:t>
        <a:bodyPr/>
        <a:lstStyle/>
        <a:p>
          <a:endParaRPr lang="ru-RU"/>
        </a:p>
      </dgm:t>
    </dgm:pt>
    <dgm:pt modelId="{2E6CAEEB-6452-4BEB-9716-2B8B9F23FA68}" type="pres">
      <dgm:prSet presAssocID="{6FCBAFBA-D360-48E3-A81E-6BC22421A8A2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40176DD-ED6B-4DB2-8573-76AEF5DF958D}" type="pres">
      <dgm:prSet presAssocID="{6FCBAFBA-D360-48E3-A81E-6BC22421A8A2}" presName="rootComposite" presStyleCnt="0"/>
      <dgm:spPr/>
      <dgm:t>
        <a:bodyPr/>
        <a:lstStyle/>
        <a:p>
          <a:endParaRPr lang="ru-RU"/>
        </a:p>
      </dgm:t>
    </dgm:pt>
    <dgm:pt modelId="{9BC07D82-D89C-47BB-84B9-34C1A6730B7E}" type="pres">
      <dgm:prSet presAssocID="{6FCBAFBA-D360-48E3-A81E-6BC22421A8A2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08B953-DF10-4E11-BEC2-DD4BDDB2883C}" type="pres">
      <dgm:prSet presAssocID="{6FCBAFBA-D360-48E3-A81E-6BC22421A8A2}" presName="rootConnector" presStyleLbl="node2" presStyleIdx="0" presStyleCnt="6"/>
      <dgm:spPr/>
      <dgm:t>
        <a:bodyPr/>
        <a:lstStyle/>
        <a:p>
          <a:endParaRPr lang="ru-RU"/>
        </a:p>
      </dgm:t>
    </dgm:pt>
    <dgm:pt modelId="{2BDD2612-1583-47F2-AA59-34F202CE8A9E}" type="pres">
      <dgm:prSet presAssocID="{6FCBAFBA-D360-48E3-A81E-6BC22421A8A2}" presName="hierChild4" presStyleCnt="0"/>
      <dgm:spPr/>
      <dgm:t>
        <a:bodyPr/>
        <a:lstStyle/>
        <a:p>
          <a:endParaRPr lang="ru-RU"/>
        </a:p>
      </dgm:t>
    </dgm:pt>
    <dgm:pt modelId="{5DF98408-529B-4EBA-9784-361770F15EFB}" type="pres">
      <dgm:prSet presAssocID="{6FCBAFBA-D360-48E3-A81E-6BC22421A8A2}" presName="hierChild5" presStyleCnt="0"/>
      <dgm:spPr/>
      <dgm:t>
        <a:bodyPr/>
        <a:lstStyle/>
        <a:p>
          <a:endParaRPr lang="ru-RU"/>
        </a:p>
      </dgm:t>
    </dgm:pt>
    <dgm:pt modelId="{C36F989C-E14C-4CBC-9C23-B756B62241CC}" type="pres">
      <dgm:prSet presAssocID="{5411FFF5-7D82-4953-92D3-A0AD0EBCF207}" presName="Name37" presStyleLbl="parChTrans1D2" presStyleIdx="1" presStyleCnt="6"/>
      <dgm:spPr/>
      <dgm:t>
        <a:bodyPr/>
        <a:lstStyle/>
        <a:p>
          <a:endParaRPr lang="ru-RU"/>
        </a:p>
      </dgm:t>
    </dgm:pt>
    <dgm:pt modelId="{6C3BCE5A-E496-49B9-B8F5-04E829F9921B}" type="pres">
      <dgm:prSet presAssocID="{6EC7F18B-BAC8-4275-BF18-3E3CC5ECC89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BD1EE6FB-FD26-4BC0-8172-BA222A936B53}" type="pres">
      <dgm:prSet presAssocID="{6EC7F18B-BAC8-4275-BF18-3E3CC5ECC891}" presName="rootComposite" presStyleCnt="0"/>
      <dgm:spPr/>
      <dgm:t>
        <a:bodyPr/>
        <a:lstStyle/>
        <a:p>
          <a:endParaRPr lang="ru-RU"/>
        </a:p>
      </dgm:t>
    </dgm:pt>
    <dgm:pt modelId="{6CB94B6A-B42E-4FB4-9363-F6B76CCAD399}" type="pres">
      <dgm:prSet presAssocID="{6EC7F18B-BAC8-4275-BF18-3E3CC5ECC891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F45424-8D46-461A-82BE-8C0AE0E2BFAD}" type="pres">
      <dgm:prSet presAssocID="{6EC7F18B-BAC8-4275-BF18-3E3CC5ECC891}" presName="rootConnector" presStyleLbl="node2" presStyleIdx="1" presStyleCnt="6"/>
      <dgm:spPr/>
      <dgm:t>
        <a:bodyPr/>
        <a:lstStyle/>
        <a:p>
          <a:endParaRPr lang="ru-RU"/>
        </a:p>
      </dgm:t>
    </dgm:pt>
    <dgm:pt modelId="{C6FB54AE-520D-4A15-99D2-426E5CBAFB46}" type="pres">
      <dgm:prSet presAssocID="{6EC7F18B-BAC8-4275-BF18-3E3CC5ECC891}" presName="hierChild4" presStyleCnt="0"/>
      <dgm:spPr/>
      <dgm:t>
        <a:bodyPr/>
        <a:lstStyle/>
        <a:p>
          <a:endParaRPr lang="ru-RU"/>
        </a:p>
      </dgm:t>
    </dgm:pt>
    <dgm:pt modelId="{937B9CCA-98A1-4B1F-AFF3-B7504D059DE7}" type="pres">
      <dgm:prSet presAssocID="{6EC7F18B-BAC8-4275-BF18-3E3CC5ECC891}" presName="hierChild5" presStyleCnt="0"/>
      <dgm:spPr/>
      <dgm:t>
        <a:bodyPr/>
        <a:lstStyle/>
        <a:p>
          <a:endParaRPr lang="ru-RU"/>
        </a:p>
      </dgm:t>
    </dgm:pt>
    <dgm:pt modelId="{CA5939FF-13FA-499F-B75E-6A7F18AC70C0}" type="pres">
      <dgm:prSet presAssocID="{384A01B9-DE10-4779-804D-2B563C6F77E7}" presName="Name37" presStyleLbl="parChTrans1D2" presStyleIdx="2" presStyleCnt="6"/>
      <dgm:spPr/>
      <dgm:t>
        <a:bodyPr/>
        <a:lstStyle/>
        <a:p>
          <a:endParaRPr lang="ru-RU"/>
        </a:p>
      </dgm:t>
    </dgm:pt>
    <dgm:pt modelId="{EEFA8A51-074E-4105-9539-199F95776981}" type="pres">
      <dgm:prSet presAssocID="{B233287A-3CAB-42F3-8FAF-28157851A9B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6EFDC0-DAFB-448E-81E9-1A4F50627D2B}" type="pres">
      <dgm:prSet presAssocID="{B233287A-3CAB-42F3-8FAF-28157851A9B9}" presName="rootComposite" presStyleCnt="0"/>
      <dgm:spPr/>
      <dgm:t>
        <a:bodyPr/>
        <a:lstStyle/>
        <a:p>
          <a:endParaRPr lang="ru-RU"/>
        </a:p>
      </dgm:t>
    </dgm:pt>
    <dgm:pt modelId="{89AB2BFC-00A4-4A5F-B591-C478C3D71D57}" type="pres">
      <dgm:prSet presAssocID="{B233287A-3CAB-42F3-8FAF-28157851A9B9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923F5BA-CB71-4DAC-A402-0DB4530A0B44}" type="pres">
      <dgm:prSet presAssocID="{B233287A-3CAB-42F3-8FAF-28157851A9B9}" presName="rootConnector" presStyleLbl="node2" presStyleIdx="2" presStyleCnt="6"/>
      <dgm:spPr/>
      <dgm:t>
        <a:bodyPr/>
        <a:lstStyle/>
        <a:p>
          <a:endParaRPr lang="ru-RU"/>
        </a:p>
      </dgm:t>
    </dgm:pt>
    <dgm:pt modelId="{3DE41FC4-E70D-4A91-8D80-3F56C882AAA4}" type="pres">
      <dgm:prSet presAssocID="{B233287A-3CAB-42F3-8FAF-28157851A9B9}" presName="hierChild4" presStyleCnt="0"/>
      <dgm:spPr/>
      <dgm:t>
        <a:bodyPr/>
        <a:lstStyle/>
        <a:p>
          <a:endParaRPr lang="ru-RU"/>
        </a:p>
      </dgm:t>
    </dgm:pt>
    <dgm:pt modelId="{FCF3514F-4138-4FE2-9801-AD7D0D9D06DA}" type="pres">
      <dgm:prSet presAssocID="{B233287A-3CAB-42F3-8FAF-28157851A9B9}" presName="hierChild5" presStyleCnt="0"/>
      <dgm:spPr/>
      <dgm:t>
        <a:bodyPr/>
        <a:lstStyle/>
        <a:p>
          <a:endParaRPr lang="ru-RU"/>
        </a:p>
      </dgm:t>
    </dgm:pt>
    <dgm:pt modelId="{E1996692-E64F-4377-AF34-0D20B06E57A4}" type="pres">
      <dgm:prSet presAssocID="{6F1CFF78-CF7D-4721-9F63-92670BDA9BC9}" presName="Name37" presStyleLbl="parChTrans1D2" presStyleIdx="3" presStyleCnt="6"/>
      <dgm:spPr/>
      <dgm:t>
        <a:bodyPr/>
        <a:lstStyle/>
        <a:p>
          <a:endParaRPr lang="ru-RU"/>
        </a:p>
      </dgm:t>
    </dgm:pt>
    <dgm:pt modelId="{7CF8E666-B7D9-424A-8075-B36CF2668E4B}" type="pres">
      <dgm:prSet presAssocID="{7FD6DB2A-9A13-4A8A-9E8A-C001D4DC1A5D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C9963F3-F80B-46CB-BE32-887174CEE405}" type="pres">
      <dgm:prSet presAssocID="{7FD6DB2A-9A13-4A8A-9E8A-C001D4DC1A5D}" presName="rootComposite" presStyleCnt="0"/>
      <dgm:spPr/>
      <dgm:t>
        <a:bodyPr/>
        <a:lstStyle/>
        <a:p>
          <a:endParaRPr lang="ru-RU"/>
        </a:p>
      </dgm:t>
    </dgm:pt>
    <dgm:pt modelId="{EC473AF8-A4E8-445F-A8ED-9BC78A6EAEDB}" type="pres">
      <dgm:prSet presAssocID="{7FD6DB2A-9A13-4A8A-9E8A-C001D4DC1A5D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9B3D12-712E-45D1-AD5D-896F882D6D9F}" type="pres">
      <dgm:prSet presAssocID="{7FD6DB2A-9A13-4A8A-9E8A-C001D4DC1A5D}" presName="rootConnector" presStyleLbl="node2" presStyleIdx="3" presStyleCnt="6"/>
      <dgm:spPr/>
      <dgm:t>
        <a:bodyPr/>
        <a:lstStyle/>
        <a:p>
          <a:endParaRPr lang="ru-RU"/>
        </a:p>
      </dgm:t>
    </dgm:pt>
    <dgm:pt modelId="{C907EF70-FD7A-47A5-962F-F866B9B6842E}" type="pres">
      <dgm:prSet presAssocID="{7FD6DB2A-9A13-4A8A-9E8A-C001D4DC1A5D}" presName="hierChild4" presStyleCnt="0"/>
      <dgm:spPr/>
      <dgm:t>
        <a:bodyPr/>
        <a:lstStyle/>
        <a:p>
          <a:endParaRPr lang="ru-RU"/>
        </a:p>
      </dgm:t>
    </dgm:pt>
    <dgm:pt modelId="{907E0E2D-CFA2-4BBC-8F93-66CAC5DD0A8F}" type="pres">
      <dgm:prSet presAssocID="{7FD6DB2A-9A13-4A8A-9E8A-C001D4DC1A5D}" presName="hierChild5" presStyleCnt="0"/>
      <dgm:spPr/>
      <dgm:t>
        <a:bodyPr/>
        <a:lstStyle/>
        <a:p>
          <a:endParaRPr lang="ru-RU"/>
        </a:p>
      </dgm:t>
    </dgm:pt>
    <dgm:pt modelId="{50F7D43F-4866-4FB3-BB35-ABF51567055D}" type="pres">
      <dgm:prSet presAssocID="{6D0CCAFA-5356-468E-AC19-684CF95FA0DA}" presName="Name37" presStyleLbl="parChTrans1D2" presStyleIdx="4" presStyleCnt="6"/>
      <dgm:spPr/>
      <dgm:t>
        <a:bodyPr/>
        <a:lstStyle/>
        <a:p>
          <a:endParaRPr lang="ru-RU"/>
        </a:p>
      </dgm:t>
    </dgm:pt>
    <dgm:pt modelId="{D019FC95-0A29-4223-9E22-E99A63931755}" type="pres">
      <dgm:prSet presAssocID="{C3BB5644-EB86-4830-8A64-038304951833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AAEDD6-8C33-43F0-B837-7482ACF40502}" type="pres">
      <dgm:prSet presAssocID="{C3BB5644-EB86-4830-8A64-038304951833}" presName="rootComposite" presStyleCnt="0"/>
      <dgm:spPr/>
      <dgm:t>
        <a:bodyPr/>
        <a:lstStyle/>
        <a:p>
          <a:endParaRPr lang="ru-RU"/>
        </a:p>
      </dgm:t>
    </dgm:pt>
    <dgm:pt modelId="{6BECBEF9-2A65-44BB-B2E2-9BF0CA75B6C3}" type="pres">
      <dgm:prSet presAssocID="{C3BB5644-EB86-4830-8A64-038304951833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3CE5DB-2032-45D3-9F66-12CF369A6160}" type="pres">
      <dgm:prSet presAssocID="{C3BB5644-EB86-4830-8A64-038304951833}" presName="rootConnector" presStyleLbl="node2" presStyleIdx="4" presStyleCnt="6"/>
      <dgm:spPr/>
      <dgm:t>
        <a:bodyPr/>
        <a:lstStyle/>
        <a:p>
          <a:endParaRPr lang="ru-RU"/>
        </a:p>
      </dgm:t>
    </dgm:pt>
    <dgm:pt modelId="{91346738-CD55-47C3-92AC-5EFAE5F5FF49}" type="pres">
      <dgm:prSet presAssocID="{C3BB5644-EB86-4830-8A64-038304951833}" presName="hierChild4" presStyleCnt="0"/>
      <dgm:spPr/>
      <dgm:t>
        <a:bodyPr/>
        <a:lstStyle/>
        <a:p>
          <a:endParaRPr lang="ru-RU"/>
        </a:p>
      </dgm:t>
    </dgm:pt>
    <dgm:pt modelId="{C93A9FEB-F331-4588-B260-5654C0AD5BC0}" type="pres">
      <dgm:prSet presAssocID="{C3BB5644-EB86-4830-8A64-038304951833}" presName="hierChild5" presStyleCnt="0"/>
      <dgm:spPr/>
      <dgm:t>
        <a:bodyPr/>
        <a:lstStyle/>
        <a:p>
          <a:endParaRPr lang="ru-RU"/>
        </a:p>
      </dgm:t>
    </dgm:pt>
    <dgm:pt modelId="{20F12229-BBA1-4FCF-BCF1-A8B296B88B35}" type="pres">
      <dgm:prSet presAssocID="{56A02AC0-167D-468C-98A1-EA6A2376FCB2}" presName="Name37" presStyleLbl="parChTrans1D2" presStyleIdx="5" presStyleCnt="6"/>
      <dgm:spPr/>
      <dgm:t>
        <a:bodyPr/>
        <a:lstStyle/>
        <a:p>
          <a:endParaRPr lang="ru-RU"/>
        </a:p>
      </dgm:t>
    </dgm:pt>
    <dgm:pt modelId="{0F0252EE-A9B1-4A2D-A698-4F6123AED70E}" type="pres">
      <dgm:prSet presAssocID="{518EB97D-BB82-4C3B-8C2D-71EB5306C79F}" presName="hierRoot2" presStyleCnt="0">
        <dgm:presLayoutVars>
          <dgm:hierBranch val="init"/>
        </dgm:presLayoutVars>
      </dgm:prSet>
      <dgm:spPr/>
    </dgm:pt>
    <dgm:pt modelId="{50AA64CF-92BE-454A-ADDC-113394A1E448}" type="pres">
      <dgm:prSet presAssocID="{518EB97D-BB82-4C3B-8C2D-71EB5306C79F}" presName="rootComposite" presStyleCnt="0"/>
      <dgm:spPr/>
    </dgm:pt>
    <dgm:pt modelId="{C77CE7FB-6C9D-4D1A-91CF-B09655E2A531}" type="pres">
      <dgm:prSet presAssocID="{518EB97D-BB82-4C3B-8C2D-71EB5306C79F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97ED40-37A0-42B0-9D02-EB77DFDEF73F}" type="pres">
      <dgm:prSet presAssocID="{518EB97D-BB82-4C3B-8C2D-71EB5306C79F}" presName="rootConnector" presStyleLbl="node2" presStyleIdx="5" presStyleCnt="6"/>
      <dgm:spPr/>
      <dgm:t>
        <a:bodyPr/>
        <a:lstStyle/>
        <a:p>
          <a:endParaRPr lang="ru-RU"/>
        </a:p>
      </dgm:t>
    </dgm:pt>
    <dgm:pt modelId="{2D41A8DD-8ECC-4A1E-9A35-5B77CB3BA5B9}" type="pres">
      <dgm:prSet presAssocID="{518EB97D-BB82-4C3B-8C2D-71EB5306C79F}" presName="hierChild4" presStyleCnt="0"/>
      <dgm:spPr/>
    </dgm:pt>
    <dgm:pt modelId="{922C3D89-BD94-43CF-B92C-4F1B195BDAD3}" type="pres">
      <dgm:prSet presAssocID="{518EB97D-BB82-4C3B-8C2D-71EB5306C79F}" presName="hierChild5" presStyleCnt="0"/>
      <dgm:spPr/>
    </dgm:pt>
    <dgm:pt modelId="{BA15DEF2-22DB-46BA-B64B-C783BB6B6553}" type="pres">
      <dgm:prSet presAssocID="{22BCBEAE-8DA2-49A9-B032-EAE9131EA2A4}" presName="hierChild3" presStyleCnt="0"/>
      <dgm:spPr/>
      <dgm:t>
        <a:bodyPr/>
        <a:lstStyle/>
        <a:p>
          <a:endParaRPr lang="ru-RU"/>
        </a:p>
      </dgm:t>
    </dgm:pt>
  </dgm:ptLst>
  <dgm:cxnLst>
    <dgm:cxn modelId="{9D9C2A0D-7E0E-4FB9-A0E6-7700A0055E97}" type="presOf" srcId="{6D0CCAFA-5356-468E-AC19-684CF95FA0DA}" destId="{50F7D43F-4866-4FB3-BB35-ABF51567055D}" srcOrd="0" destOrd="0" presId="urn:microsoft.com/office/officeart/2005/8/layout/orgChart1"/>
    <dgm:cxn modelId="{44DB58BA-9C66-4B4E-9D22-6274C4DCA75A}" type="presOf" srcId="{6EC7F18B-BAC8-4275-BF18-3E3CC5ECC891}" destId="{4DF45424-8D46-461A-82BE-8C0AE0E2BFAD}" srcOrd="1" destOrd="0" presId="urn:microsoft.com/office/officeart/2005/8/layout/orgChart1"/>
    <dgm:cxn modelId="{CD7B0D4D-A130-4C7D-8424-1839E3B54FE7}" srcId="{22BCBEAE-8DA2-49A9-B032-EAE9131EA2A4}" destId="{6FCBAFBA-D360-48E3-A81E-6BC22421A8A2}" srcOrd="0" destOrd="0" parTransId="{7283E554-8DEC-4B1F-B999-33DE0EA7F8C1}" sibTransId="{DBBFAB61-7C37-4AF1-B9EA-030803D211FB}"/>
    <dgm:cxn modelId="{183F958D-5CB5-43D7-9109-858D8DBAA6F3}" srcId="{22BCBEAE-8DA2-49A9-B032-EAE9131EA2A4}" destId="{B233287A-3CAB-42F3-8FAF-28157851A9B9}" srcOrd="2" destOrd="0" parTransId="{384A01B9-DE10-4779-804D-2B563C6F77E7}" sibTransId="{AE754BB4-3FE9-43F4-8709-B05A2ACDACD9}"/>
    <dgm:cxn modelId="{E72F6285-82E3-404E-BCC7-367E88C33D8C}" type="presOf" srcId="{518EB97D-BB82-4C3B-8C2D-71EB5306C79F}" destId="{A397ED40-37A0-42B0-9D02-EB77DFDEF73F}" srcOrd="1" destOrd="0" presId="urn:microsoft.com/office/officeart/2005/8/layout/orgChart1"/>
    <dgm:cxn modelId="{F13E1E2E-5373-4261-8EAB-0F872399F191}" type="presOf" srcId="{6EC7F18B-BAC8-4275-BF18-3E3CC5ECC891}" destId="{6CB94B6A-B42E-4FB4-9363-F6B76CCAD399}" srcOrd="0" destOrd="0" presId="urn:microsoft.com/office/officeart/2005/8/layout/orgChart1"/>
    <dgm:cxn modelId="{3928C1DE-F63B-489F-8E37-85CDCF59B729}" srcId="{22BCBEAE-8DA2-49A9-B032-EAE9131EA2A4}" destId="{6EC7F18B-BAC8-4275-BF18-3E3CC5ECC891}" srcOrd="1" destOrd="0" parTransId="{5411FFF5-7D82-4953-92D3-A0AD0EBCF207}" sibTransId="{8351280E-AAAE-4FB6-AE35-0107935A1D70}"/>
    <dgm:cxn modelId="{563BB8D0-5274-4526-A143-A8EBB0E56C91}" type="presOf" srcId="{5411FFF5-7D82-4953-92D3-A0AD0EBCF207}" destId="{C36F989C-E14C-4CBC-9C23-B756B62241CC}" srcOrd="0" destOrd="0" presId="urn:microsoft.com/office/officeart/2005/8/layout/orgChart1"/>
    <dgm:cxn modelId="{ED4AA080-CF30-4361-A493-CEDBF6A938A8}" type="presOf" srcId="{B233287A-3CAB-42F3-8FAF-28157851A9B9}" destId="{89AB2BFC-00A4-4A5F-B591-C478C3D71D57}" srcOrd="0" destOrd="0" presId="urn:microsoft.com/office/officeart/2005/8/layout/orgChart1"/>
    <dgm:cxn modelId="{C06B3170-30C9-48ED-A72C-900E9FF77640}" type="presOf" srcId="{C3BB5644-EB86-4830-8A64-038304951833}" destId="{6BECBEF9-2A65-44BB-B2E2-9BF0CA75B6C3}" srcOrd="0" destOrd="0" presId="urn:microsoft.com/office/officeart/2005/8/layout/orgChart1"/>
    <dgm:cxn modelId="{39AE22E3-B600-4E51-80CA-3C37FDF6ADB0}" type="presOf" srcId="{C3BB5644-EB86-4830-8A64-038304951833}" destId="{4A3CE5DB-2032-45D3-9F66-12CF369A6160}" srcOrd="1" destOrd="0" presId="urn:microsoft.com/office/officeart/2005/8/layout/orgChart1"/>
    <dgm:cxn modelId="{7BB03D73-327D-48CC-8C52-6E2B0A4993A9}" type="presOf" srcId="{DB265EA5-25A4-4357-B593-5C380D927445}" destId="{9D2925CE-186B-4422-9769-85A94BC3F3FD}" srcOrd="0" destOrd="0" presId="urn:microsoft.com/office/officeart/2005/8/layout/orgChart1"/>
    <dgm:cxn modelId="{497AEEEA-91D5-4DDA-9463-88BE0C6DBC33}" type="presOf" srcId="{22BCBEAE-8DA2-49A9-B032-EAE9131EA2A4}" destId="{60BBC028-CF64-4FA1-9FE1-EE9403EC4FE1}" srcOrd="1" destOrd="0" presId="urn:microsoft.com/office/officeart/2005/8/layout/orgChart1"/>
    <dgm:cxn modelId="{67C4C684-03A2-4782-8B34-FFC4AF113563}" srcId="{DB265EA5-25A4-4357-B593-5C380D927445}" destId="{22BCBEAE-8DA2-49A9-B032-EAE9131EA2A4}" srcOrd="0" destOrd="0" parTransId="{05C4B3E4-84E0-44FA-9031-D9655C0851CD}" sibTransId="{5004B6EC-268A-46A0-A32E-6CA70BEFD7A2}"/>
    <dgm:cxn modelId="{17CF35FB-F0F8-477C-9AB8-9A3A93A40FFA}" type="presOf" srcId="{56A02AC0-167D-468C-98A1-EA6A2376FCB2}" destId="{20F12229-BBA1-4FCF-BCF1-A8B296B88B35}" srcOrd="0" destOrd="0" presId="urn:microsoft.com/office/officeart/2005/8/layout/orgChart1"/>
    <dgm:cxn modelId="{A86D4A84-5EE8-44F7-A9FA-36454C298546}" type="presOf" srcId="{7FD6DB2A-9A13-4A8A-9E8A-C001D4DC1A5D}" destId="{EC473AF8-A4E8-445F-A8ED-9BC78A6EAEDB}" srcOrd="0" destOrd="0" presId="urn:microsoft.com/office/officeart/2005/8/layout/orgChart1"/>
    <dgm:cxn modelId="{332217D3-60E5-42F0-A3E2-C324EBFA9E68}" srcId="{22BCBEAE-8DA2-49A9-B032-EAE9131EA2A4}" destId="{C3BB5644-EB86-4830-8A64-038304951833}" srcOrd="4" destOrd="0" parTransId="{6D0CCAFA-5356-468E-AC19-684CF95FA0DA}" sibTransId="{BAE0FCD1-3E60-4E84-B790-40B8C6729671}"/>
    <dgm:cxn modelId="{72DE4BBA-4C1F-4EC8-99C0-AFB9D87C8DA1}" type="presOf" srcId="{384A01B9-DE10-4779-804D-2B563C6F77E7}" destId="{CA5939FF-13FA-499F-B75E-6A7F18AC70C0}" srcOrd="0" destOrd="0" presId="urn:microsoft.com/office/officeart/2005/8/layout/orgChart1"/>
    <dgm:cxn modelId="{C9C54240-5F3F-431B-AB3B-6BBA6A205ED7}" type="presOf" srcId="{6F1CFF78-CF7D-4721-9F63-92670BDA9BC9}" destId="{E1996692-E64F-4377-AF34-0D20B06E57A4}" srcOrd="0" destOrd="0" presId="urn:microsoft.com/office/officeart/2005/8/layout/orgChart1"/>
    <dgm:cxn modelId="{F683DC88-79C2-4DB2-B660-920769AD9B5C}" type="presOf" srcId="{6FCBAFBA-D360-48E3-A81E-6BC22421A8A2}" destId="{9BC07D82-D89C-47BB-84B9-34C1A6730B7E}" srcOrd="0" destOrd="0" presId="urn:microsoft.com/office/officeart/2005/8/layout/orgChart1"/>
    <dgm:cxn modelId="{28BAD75A-491B-437E-96CD-B8CA0C7CC387}" type="presOf" srcId="{518EB97D-BB82-4C3B-8C2D-71EB5306C79F}" destId="{C77CE7FB-6C9D-4D1A-91CF-B09655E2A531}" srcOrd="0" destOrd="0" presId="urn:microsoft.com/office/officeart/2005/8/layout/orgChart1"/>
    <dgm:cxn modelId="{56C349BE-682E-406B-AE0E-F033FBF85E8E}" type="presOf" srcId="{B233287A-3CAB-42F3-8FAF-28157851A9B9}" destId="{0923F5BA-CB71-4DAC-A402-0DB4530A0B44}" srcOrd="1" destOrd="0" presId="urn:microsoft.com/office/officeart/2005/8/layout/orgChart1"/>
    <dgm:cxn modelId="{7C7D58B4-0F71-4514-A33C-8BF88EB22BED}" type="presOf" srcId="{6FCBAFBA-D360-48E3-A81E-6BC22421A8A2}" destId="{9A08B953-DF10-4E11-BEC2-DD4BDDB2883C}" srcOrd="1" destOrd="0" presId="urn:microsoft.com/office/officeart/2005/8/layout/orgChart1"/>
    <dgm:cxn modelId="{DAA70F24-7AA8-4A49-B0B9-F6358BE40734}" type="presOf" srcId="{7FD6DB2A-9A13-4A8A-9E8A-C001D4DC1A5D}" destId="{689B3D12-712E-45D1-AD5D-896F882D6D9F}" srcOrd="1" destOrd="0" presId="urn:microsoft.com/office/officeart/2005/8/layout/orgChart1"/>
    <dgm:cxn modelId="{95B74A6B-E081-4FD9-975F-BE896534C5D9}" type="presOf" srcId="{7283E554-8DEC-4B1F-B999-33DE0EA7F8C1}" destId="{E76583F8-7EEB-4923-A4FA-B612D348C9B4}" srcOrd="0" destOrd="0" presId="urn:microsoft.com/office/officeart/2005/8/layout/orgChart1"/>
    <dgm:cxn modelId="{45688B6C-9A25-4307-BCA3-1FF3DFC82428}" srcId="{22BCBEAE-8DA2-49A9-B032-EAE9131EA2A4}" destId="{7FD6DB2A-9A13-4A8A-9E8A-C001D4DC1A5D}" srcOrd="3" destOrd="0" parTransId="{6F1CFF78-CF7D-4721-9F63-92670BDA9BC9}" sibTransId="{B4D67B64-2E69-40BE-9871-F88CEBD957B3}"/>
    <dgm:cxn modelId="{E45E9BFA-7B95-44A3-A95B-CE8A8699CB9A}" type="presOf" srcId="{22BCBEAE-8DA2-49A9-B032-EAE9131EA2A4}" destId="{C504435B-5CA7-4C83-9396-FD8FDDE44490}" srcOrd="0" destOrd="0" presId="urn:microsoft.com/office/officeart/2005/8/layout/orgChart1"/>
    <dgm:cxn modelId="{1224343D-0989-4A7E-ADE1-9B76014A6BB4}" srcId="{22BCBEAE-8DA2-49A9-B032-EAE9131EA2A4}" destId="{518EB97D-BB82-4C3B-8C2D-71EB5306C79F}" srcOrd="5" destOrd="0" parTransId="{56A02AC0-167D-468C-98A1-EA6A2376FCB2}" sibTransId="{655652F5-9A81-4570-9E69-D34CA80DFDDD}"/>
    <dgm:cxn modelId="{C94D5288-0357-4427-BE77-56144BD1AE05}" type="presParOf" srcId="{9D2925CE-186B-4422-9769-85A94BC3F3FD}" destId="{3B160E95-B40F-4729-93C8-6FEA434C59A3}" srcOrd="0" destOrd="0" presId="urn:microsoft.com/office/officeart/2005/8/layout/orgChart1"/>
    <dgm:cxn modelId="{855DE500-9029-4A99-9C96-94E1A15EAA0F}" type="presParOf" srcId="{3B160E95-B40F-4729-93C8-6FEA434C59A3}" destId="{7F0EF2B1-62F2-4DBC-A9A6-1DBB9753BCC1}" srcOrd="0" destOrd="0" presId="urn:microsoft.com/office/officeart/2005/8/layout/orgChart1"/>
    <dgm:cxn modelId="{CE6D696F-882D-4C9B-8221-7DBF0BD4742C}" type="presParOf" srcId="{7F0EF2B1-62F2-4DBC-A9A6-1DBB9753BCC1}" destId="{C504435B-5CA7-4C83-9396-FD8FDDE44490}" srcOrd="0" destOrd="0" presId="urn:microsoft.com/office/officeart/2005/8/layout/orgChart1"/>
    <dgm:cxn modelId="{AE934AF9-C5D6-4E81-AFF5-D815AEACB74A}" type="presParOf" srcId="{7F0EF2B1-62F2-4DBC-A9A6-1DBB9753BCC1}" destId="{60BBC028-CF64-4FA1-9FE1-EE9403EC4FE1}" srcOrd="1" destOrd="0" presId="urn:microsoft.com/office/officeart/2005/8/layout/orgChart1"/>
    <dgm:cxn modelId="{32E658D3-8116-4713-B4D5-ED539BB301D8}" type="presParOf" srcId="{3B160E95-B40F-4729-93C8-6FEA434C59A3}" destId="{3B6BEC3A-39F7-46EC-92E7-A62E925C490A}" srcOrd="1" destOrd="0" presId="urn:microsoft.com/office/officeart/2005/8/layout/orgChart1"/>
    <dgm:cxn modelId="{B495A060-3A42-4E7C-9B4D-FD7238322B9A}" type="presParOf" srcId="{3B6BEC3A-39F7-46EC-92E7-A62E925C490A}" destId="{E76583F8-7EEB-4923-A4FA-B612D348C9B4}" srcOrd="0" destOrd="0" presId="urn:microsoft.com/office/officeart/2005/8/layout/orgChart1"/>
    <dgm:cxn modelId="{398955FC-67F3-4269-AE29-6C3C9732C66B}" type="presParOf" srcId="{3B6BEC3A-39F7-46EC-92E7-A62E925C490A}" destId="{2E6CAEEB-6452-4BEB-9716-2B8B9F23FA68}" srcOrd="1" destOrd="0" presId="urn:microsoft.com/office/officeart/2005/8/layout/orgChart1"/>
    <dgm:cxn modelId="{7FB8B54D-E665-4641-A271-F8DC4ADD8164}" type="presParOf" srcId="{2E6CAEEB-6452-4BEB-9716-2B8B9F23FA68}" destId="{140176DD-ED6B-4DB2-8573-76AEF5DF958D}" srcOrd="0" destOrd="0" presId="urn:microsoft.com/office/officeart/2005/8/layout/orgChart1"/>
    <dgm:cxn modelId="{10E3621E-B06E-4F07-B705-6FF3AE22745E}" type="presParOf" srcId="{140176DD-ED6B-4DB2-8573-76AEF5DF958D}" destId="{9BC07D82-D89C-47BB-84B9-34C1A6730B7E}" srcOrd="0" destOrd="0" presId="urn:microsoft.com/office/officeart/2005/8/layout/orgChart1"/>
    <dgm:cxn modelId="{4366ECFB-AD5C-4C62-A4F9-9D2B5EBBC6ED}" type="presParOf" srcId="{140176DD-ED6B-4DB2-8573-76AEF5DF958D}" destId="{9A08B953-DF10-4E11-BEC2-DD4BDDB2883C}" srcOrd="1" destOrd="0" presId="urn:microsoft.com/office/officeart/2005/8/layout/orgChart1"/>
    <dgm:cxn modelId="{E167D6E4-E0F0-42F1-9639-F0CE335E2004}" type="presParOf" srcId="{2E6CAEEB-6452-4BEB-9716-2B8B9F23FA68}" destId="{2BDD2612-1583-47F2-AA59-34F202CE8A9E}" srcOrd="1" destOrd="0" presId="urn:microsoft.com/office/officeart/2005/8/layout/orgChart1"/>
    <dgm:cxn modelId="{7F05F317-8CB8-475A-8C2E-90581FF8743F}" type="presParOf" srcId="{2E6CAEEB-6452-4BEB-9716-2B8B9F23FA68}" destId="{5DF98408-529B-4EBA-9784-361770F15EFB}" srcOrd="2" destOrd="0" presId="urn:microsoft.com/office/officeart/2005/8/layout/orgChart1"/>
    <dgm:cxn modelId="{4A31310D-8D3B-4554-B694-3A9C050E0912}" type="presParOf" srcId="{3B6BEC3A-39F7-46EC-92E7-A62E925C490A}" destId="{C36F989C-E14C-4CBC-9C23-B756B62241CC}" srcOrd="2" destOrd="0" presId="urn:microsoft.com/office/officeart/2005/8/layout/orgChart1"/>
    <dgm:cxn modelId="{B5416DAA-C963-4011-AB42-B718C5D86BA1}" type="presParOf" srcId="{3B6BEC3A-39F7-46EC-92E7-A62E925C490A}" destId="{6C3BCE5A-E496-49B9-B8F5-04E829F9921B}" srcOrd="3" destOrd="0" presId="urn:microsoft.com/office/officeart/2005/8/layout/orgChart1"/>
    <dgm:cxn modelId="{B83290EB-CF89-44A4-8CB2-65E63DC87A8A}" type="presParOf" srcId="{6C3BCE5A-E496-49B9-B8F5-04E829F9921B}" destId="{BD1EE6FB-FD26-4BC0-8172-BA222A936B53}" srcOrd="0" destOrd="0" presId="urn:microsoft.com/office/officeart/2005/8/layout/orgChart1"/>
    <dgm:cxn modelId="{AC1F511D-AD18-4284-9020-5AFEE48FF0DA}" type="presParOf" srcId="{BD1EE6FB-FD26-4BC0-8172-BA222A936B53}" destId="{6CB94B6A-B42E-4FB4-9363-F6B76CCAD399}" srcOrd="0" destOrd="0" presId="urn:microsoft.com/office/officeart/2005/8/layout/orgChart1"/>
    <dgm:cxn modelId="{96C04872-1BCA-4883-B48A-540C5DDE42A3}" type="presParOf" srcId="{BD1EE6FB-FD26-4BC0-8172-BA222A936B53}" destId="{4DF45424-8D46-461A-82BE-8C0AE0E2BFAD}" srcOrd="1" destOrd="0" presId="urn:microsoft.com/office/officeart/2005/8/layout/orgChart1"/>
    <dgm:cxn modelId="{3DE830ED-AC37-4266-AA13-DB03A4CCF693}" type="presParOf" srcId="{6C3BCE5A-E496-49B9-B8F5-04E829F9921B}" destId="{C6FB54AE-520D-4A15-99D2-426E5CBAFB46}" srcOrd="1" destOrd="0" presId="urn:microsoft.com/office/officeart/2005/8/layout/orgChart1"/>
    <dgm:cxn modelId="{6177ECF7-B408-4411-AFCD-F54384AB61A3}" type="presParOf" srcId="{6C3BCE5A-E496-49B9-B8F5-04E829F9921B}" destId="{937B9CCA-98A1-4B1F-AFF3-B7504D059DE7}" srcOrd="2" destOrd="0" presId="urn:microsoft.com/office/officeart/2005/8/layout/orgChart1"/>
    <dgm:cxn modelId="{FA4EE679-7AE1-464E-846E-DB3C7AB47556}" type="presParOf" srcId="{3B6BEC3A-39F7-46EC-92E7-A62E925C490A}" destId="{CA5939FF-13FA-499F-B75E-6A7F18AC70C0}" srcOrd="4" destOrd="0" presId="urn:microsoft.com/office/officeart/2005/8/layout/orgChart1"/>
    <dgm:cxn modelId="{A3DF1B9A-3B16-4ED4-A7D7-2805CD746077}" type="presParOf" srcId="{3B6BEC3A-39F7-46EC-92E7-A62E925C490A}" destId="{EEFA8A51-074E-4105-9539-199F95776981}" srcOrd="5" destOrd="0" presId="urn:microsoft.com/office/officeart/2005/8/layout/orgChart1"/>
    <dgm:cxn modelId="{2300909A-58D5-4C18-B427-5EA51CB752DA}" type="presParOf" srcId="{EEFA8A51-074E-4105-9539-199F95776981}" destId="{496EFDC0-DAFB-448E-81E9-1A4F50627D2B}" srcOrd="0" destOrd="0" presId="urn:microsoft.com/office/officeart/2005/8/layout/orgChart1"/>
    <dgm:cxn modelId="{46FBA7B1-DC54-4EF1-8550-30FEFC383317}" type="presParOf" srcId="{496EFDC0-DAFB-448E-81E9-1A4F50627D2B}" destId="{89AB2BFC-00A4-4A5F-B591-C478C3D71D57}" srcOrd="0" destOrd="0" presId="urn:microsoft.com/office/officeart/2005/8/layout/orgChart1"/>
    <dgm:cxn modelId="{3EB08733-18A7-4316-AB9B-53236DB7FE6C}" type="presParOf" srcId="{496EFDC0-DAFB-448E-81E9-1A4F50627D2B}" destId="{0923F5BA-CB71-4DAC-A402-0DB4530A0B44}" srcOrd="1" destOrd="0" presId="urn:microsoft.com/office/officeart/2005/8/layout/orgChart1"/>
    <dgm:cxn modelId="{99B7C78A-07B6-4FD6-A07A-15832E771411}" type="presParOf" srcId="{EEFA8A51-074E-4105-9539-199F95776981}" destId="{3DE41FC4-E70D-4A91-8D80-3F56C882AAA4}" srcOrd="1" destOrd="0" presId="urn:microsoft.com/office/officeart/2005/8/layout/orgChart1"/>
    <dgm:cxn modelId="{5B1CDB6B-BA6A-4817-93C2-E1119DB2D7BE}" type="presParOf" srcId="{EEFA8A51-074E-4105-9539-199F95776981}" destId="{FCF3514F-4138-4FE2-9801-AD7D0D9D06DA}" srcOrd="2" destOrd="0" presId="urn:microsoft.com/office/officeart/2005/8/layout/orgChart1"/>
    <dgm:cxn modelId="{8FE8B06F-EE1A-4C3B-B379-6B90A4BD491C}" type="presParOf" srcId="{3B6BEC3A-39F7-46EC-92E7-A62E925C490A}" destId="{E1996692-E64F-4377-AF34-0D20B06E57A4}" srcOrd="6" destOrd="0" presId="urn:microsoft.com/office/officeart/2005/8/layout/orgChart1"/>
    <dgm:cxn modelId="{6DA29721-282E-4C22-B615-9AD723FFDC3A}" type="presParOf" srcId="{3B6BEC3A-39F7-46EC-92E7-A62E925C490A}" destId="{7CF8E666-B7D9-424A-8075-B36CF2668E4B}" srcOrd="7" destOrd="0" presId="urn:microsoft.com/office/officeart/2005/8/layout/orgChart1"/>
    <dgm:cxn modelId="{D348AA1F-A3ED-4DA8-AD38-75949D55B4FD}" type="presParOf" srcId="{7CF8E666-B7D9-424A-8075-B36CF2668E4B}" destId="{8C9963F3-F80B-46CB-BE32-887174CEE405}" srcOrd="0" destOrd="0" presId="urn:microsoft.com/office/officeart/2005/8/layout/orgChart1"/>
    <dgm:cxn modelId="{9C68D33E-779A-40C6-985C-0143058BA9B2}" type="presParOf" srcId="{8C9963F3-F80B-46CB-BE32-887174CEE405}" destId="{EC473AF8-A4E8-445F-A8ED-9BC78A6EAEDB}" srcOrd="0" destOrd="0" presId="urn:microsoft.com/office/officeart/2005/8/layout/orgChart1"/>
    <dgm:cxn modelId="{07017793-CB3D-402D-9C27-B3A99B6451B0}" type="presParOf" srcId="{8C9963F3-F80B-46CB-BE32-887174CEE405}" destId="{689B3D12-712E-45D1-AD5D-896F882D6D9F}" srcOrd="1" destOrd="0" presId="urn:microsoft.com/office/officeart/2005/8/layout/orgChart1"/>
    <dgm:cxn modelId="{B3C682FA-D6F9-4912-8B3A-30895F2E0D44}" type="presParOf" srcId="{7CF8E666-B7D9-424A-8075-B36CF2668E4B}" destId="{C907EF70-FD7A-47A5-962F-F866B9B6842E}" srcOrd="1" destOrd="0" presId="urn:microsoft.com/office/officeart/2005/8/layout/orgChart1"/>
    <dgm:cxn modelId="{A3651769-463D-4429-9CDC-EE2A4BE749C3}" type="presParOf" srcId="{7CF8E666-B7D9-424A-8075-B36CF2668E4B}" destId="{907E0E2D-CFA2-4BBC-8F93-66CAC5DD0A8F}" srcOrd="2" destOrd="0" presId="urn:microsoft.com/office/officeart/2005/8/layout/orgChart1"/>
    <dgm:cxn modelId="{D516C084-4229-41A2-A935-DE3A1FD352CE}" type="presParOf" srcId="{3B6BEC3A-39F7-46EC-92E7-A62E925C490A}" destId="{50F7D43F-4866-4FB3-BB35-ABF51567055D}" srcOrd="8" destOrd="0" presId="urn:microsoft.com/office/officeart/2005/8/layout/orgChart1"/>
    <dgm:cxn modelId="{5DB102A1-754A-42E6-B376-DD09C269CF5B}" type="presParOf" srcId="{3B6BEC3A-39F7-46EC-92E7-A62E925C490A}" destId="{D019FC95-0A29-4223-9E22-E99A63931755}" srcOrd="9" destOrd="0" presId="urn:microsoft.com/office/officeart/2005/8/layout/orgChart1"/>
    <dgm:cxn modelId="{93689D66-6F6E-440B-914A-56440AAC69B2}" type="presParOf" srcId="{D019FC95-0A29-4223-9E22-E99A63931755}" destId="{6EAAEDD6-8C33-43F0-B837-7482ACF40502}" srcOrd="0" destOrd="0" presId="urn:microsoft.com/office/officeart/2005/8/layout/orgChart1"/>
    <dgm:cxn modelId="{3E9609C7-278E-4247-B4BF-F63605CE8A84}" type="presParOf" srcId="{6EAAEDD6-8C33-43F0-B837-7482ACF40502}" destId="{6BECBEF9-2A65-44BB-B2E2-9BF0CA75B6C3}" srcOrd="0" destOrd="0" presId="urn:microsoft.com/office/officeart/2005/8/layout/orgChart1"/>
    <dgm:cxn modelId="{B021B201-2A60-4134-BDF2-3B22A937FD59}" type="presParOf" srcId="{6EAAEDD6-8C33-43F0-B837-7482ACF40502}" destId="{4A3CE5DB-2032-45D3-9F66-12CF369A6160}" srcOrd="1" destOrd="0" presId="urn:microsoft.com/office/officeart/2005/8/layout/orgChart1"/>
    <dgm:cxn modelId="{56BCD260-7A08-4595-A3DB-D1A464670530}" type="presParOf" srcId="{D019FC95-0A29-4223-9E22-E99A63931755}" destId="{91346738-CD55-47C3-92AC-5EFAE5F5FF49}" srcOrd="1" destOrd="0" presId="urn:microsoft.com/office/officeart/2005/8/layout/orgChart1"/>
    <dgm:cxn modelId="{3F6C4407-6584-4501-964E-40463C8055B7}" type="presParOf" srcId="{D019FC95-0A29-4223-9E22-E99A63931755}" destId="{C93A9FEB-F331-4588-B260-5654C0AD5BC0}" srcOrd="2" destOrd="0" presId="urn:microsoft.com/office/officeart/2005/8/layout/orgChart1"/>
    <dgm:cxn modelId="{D982D0B9-6290-4A6F-96EA-3863B200BAB8}" type="presParOf" srcId="{3B6BEC3A-39F7-46EC-92E7-A62E925C490A}" destId="{20F12229-BBA1-4FCF-BCF1-A8B296B88B35}" srcOrd="10" destOrd="0" presId="urn:microsoft.com/office/officeart/2005/8/layout/orgChart1"/>
    <dgm:cxn modelId="{8DF9B327-E6F8-4A4C-98C5-692471B70C28}" type="presParOf" srcId="{3B6BEC3A-39F7-46EC-92E7-A62E925C490A}" destId="{0F0252EE-A9B1-4A2D-A698-4F6123AED70E}" srcOrd="11" destOrd="0" presId="urn:microsoft.com/office/officeart/2005/8/layout/orgChart1"/>
    <dgm:cxn modelId="{7E6C0A56-1C47-4589-82BC-1732957D6007}" type="presParOf" srcId="{0F0252EE-A9B1-4A2D-A698-4F6123AED70E}" destId="{50AA64CF-92BE-454A-ADDC-113394A1E448}" srcOrd="0" destOrd="0" presId="urn:microsoft.com/office/officeart/2005/8/layout/orgChart1"/>
    <dgm:cxn modelId="{E644C420-44DE-4FEC-99BD-978E9DC9719F}" type="presParOf" srcId="{50AA64CF-92BE-454A-ADDC-113394A1E448}" destId="{C77CE7FB-6C9D-4D1A-91CF-B09655E2A531}" srcOrd="0" destOrd="0" presId="urn:microsoft.com/office/officeart/2005/8/layout/orgChart1"/>
    <dgm:cxn modelId="{4916F1C4-CEBE-490D-BBE0-B100A63D29E2}" type="presParOf" srcId="{50AA64CF-92BE-454A-ADDC-113394A1E448}" destId="{A397ED40-37A0-42B0-9D02-EB77DFDEF73F}" srcOrd="1" destOrd="0" presId="urn:microsoft.com/office/officeart/2005/8/layout/orgChart1"/>
    <dgm:cxn modelId="{B398BEF0-FB85-453C-8CDF-49B8B881ECB5}" type="presParOf" srcId="{0F0252EE-A9B1-4A2D-A698-4F6123AED70E}" destId="{2D41A8DD-8ECC-4A1E-9A35-5B77CB3BA5B9}" srcOrd="1" destOrd="0" presId="urn:microsoft.com/office/officeart/2005/8/layout/orgChart1"/>
    <dgm:cxn modelId="{EA422D2D-09DF-43B5-BF98-49AE1C58F4B4}" type="presParOf" srcId="{0F0252EE-A9B1-4A2D-A698-4F6123AED70E}" destId="{922C3D89-BD94-43CF-B92C-4F1B195BDAD3}" srcOrd="2" destOrd="0" presId="urn:microsoft.com/office/officeart/2005/8/layout/orgChart1"/>
    <dgm:cxn modelId="{F87D073B-44A0-4FDB-A815-2A1608FFBBFC}" type="presParOf" srcId="{3B160E95-B40F-4729-93C8-6FEA434C59A3}" destId="{BA15DEF2-22DB-46BA-B64B-C783BB6B6553}" srcOrd="2" destOrd="0" presId="urn:microsoft.com/office/officeart/2005/8/layout/orgChar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961816-E806-4DF3-9784-E37CFE0A2F4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1AE261-1325-445B-BE77-A5FCCA177302}">
      <dgm:prSet phldrT="[Текст]" custT="1"/>
      <dgm:spPr>
        <a:solidFill>
          <a:srgbClr val="007033"/>
        </a:solidFill>
      </dgm:spPr>
      <dgm:t>
        <a:bodyPr/>
        <a:lstStyle/>
        <a:p>
          <a:r>
            <a:rPr lang="ru-RU" sz="1600" b="1" u="none" dirty="0" smtClean="0"/>
            <a:t>1. Сыктывкарская зона приоритетного развития </a:t>
          </a:r>
          <a:r>
            <a:rPr lang="ru-RU" sz="1600" b="1" dirty="0" smtClean="0"/>
            <a:t>(многофункциональная) </a:t>
          </a:r>
          <a:endParaRPr lang="ru-RU" sz="1600" b="1" dirty="0"/>
        </a:p>
      </dgm:t>
    </dgm:pt>
    <dgm:pt modelId="{04880440-A7DE-4F2A-ADF3-12B84C8BE1D4}" type="parTrans" cxnId="{85130045-887A-40E2-AA1A-2253EAC5D473}">
      <dgm:prSet/>
      <dgm:spPr/>
      <dgm:t>
        <a:bodyPr/>
        <a:lstStyle/>
        <a:p>
          <a:endParaRPr lang="ru-RU"/>
        </a:p>
      </dgm:t>
    </dgm:pt>
    <dgm:pt modelId="{D4FCF75F-801B-45D3-9A1C-BB7FD8BBEA7E}" type="sibTrans" cxnId="{85130045-887A-40E2-AA1A-2253EAC5D473}">
      <dgm:prSet/>
      <dgm:spPr/>
      <dgm:t>
        <a:bodyPr/>
        <a:lstStyle/>
        <a:p>
          <a:endParaRPr lang="ru-RU"/>
        </a:p>
      </dgm:t>
    </dgm:pt>
    <dgm:pt modelId="{A4904F33-38B7-468A-B113-FE97A57C38D9}">
      <dgm:prSet phldrT="[Текст]" custT="1"/>
      <dgm:spPr>
        <a:solidFill>
          <a:srgbClr val="007033"/>
        </a:solidFill>
      </dgm:spPr>
      <dgm:t>
        <a:bodyPr/>
        <a:lstStyle/>
        <a:p>
          <a:r>
            <a:rPr lang="ru-RU" sz="1600" b="1" dirty="0" smtClean="0"/>
            <a:t>2. </a:t>
          </a:r>
          <a:r>
            <a:rPr lang="ru-RU" sz="1600" b="1" dirty="0" err="1" smtClean="0"/>
            <a:t>Ухтинско-Сосногорская</a:t>
          </a:r>
          <a:r>
            <a:rPr lang="ru-RU" sz="1600" b="1" dirty="0" smtClean="0"/>
            <a:t> зона приоритетного развития (нефтегазовой и горнорудной промышленности, развития инновационных технологий)</a:t>
          </a:r>
          <a:endParaRPr lang="ru-RU" sz="1600" b="1" dirty="0"/>
        </a:p>
      </dgm:t>
    </dgm:pt>
    <dgm:pt modelId="{EEB38269-6328-4716-B9F0-2C479FC8A66B}" type="parTrans" cxnId="{1686799E-3D9C-45C3-A5D4-C676A365B6E9}">
      <dgm:prSet/>
      <dgm:spPr/>
      <dgm:t>
        <a:bodyPr/>
        <a:lstStyle/>
        <a:p>
          <a:endParaRPr lang="ru-RU"/>
        </a:p>
      </dgm:t>
    </dgm:pt>
    <dgm:pt modelId="{3B27A743-98D2-4F3E-84B4-360974D789F9}" type="sibTrans" cxnId="{1686799E-3D9C-45C3-A5D4-C676A365B6E9}">
      <dgm:prSet/>
      <dgm:spPr/>
      <dgm:t>
        <a:bodyPr/>
        <a:lstStyle/>
        <a:p>
          <a:endParaRPr lang="ru-RU"/>
        </a:p>
      </dgm:t>
    </dgm:pt>
    <dgm:pt modelId="{FFF14620-51B7-4BB9-956F-ED7691F4381E}">
      <dgm:prSet phldrT="[Текст]" custT="1"/>
      <dgm:spPr>
        <a:solidFill>
          <a:srgbClr val="007033"/>
        </a:solidFill>
      </dgm:spPr>
      <dgm:t>
        <a:bodyPr/>
        <a:lstStyle/>
        <a:p>
          <a:r>
            <a:rPr lang="ru-RU" sz="1600" b="1" dirty="0" smtClean="0"/>
            <a:t>3. </a:t>
          </a:r>
          <a:r>
            <a:rPr lang="ru-RU" sz="1600" b="1" dirty="0" err="1" smtClean="0"/>
            <a:t>Усинская</a:t>
          </a:r>
          <a:r>
            <a:rPr lang="ru-RU" sz="1600" b="1" dirty="0" smtClean="0"/>
            <a:t> зона приоритетного развития (нефтяной и газовой промышленности)</a:t>
          </a:r>
          <a:endParaRPr lang="ru-RU" sz="1600" b="1" dirty="0"/>
        </a:p>
      </dgm:t>
    </dgm:pt>
    <dgm:pt modelId="{A0BE8C7A-EE35-4FDD-808E-E43CC0BC84FB}" type="parTrans" cxnId="{A5D6B79D-D313-4AD4-AB85-8528D960974B}">
      <dgm:prSet/>
      <dgm:spPr/>
      <dgm:t>
        <a:bodyPr/>
        <a:lstStyle/>
        <a:p>
          <a:endParaRPr lang="ru-RU"/>
        </a:p>
      </dgm:t>
    </dgm:pt>
    <dgm:pt modelId="{716999E3-F8A8-4444-922F-68B64F1BA156}" type="sibTrans" cxnId="{A5D6B79D-D313-4AD4-AB85-8528D960974B}">
      <dgm:prSet/>
      <dgm:spPr/>
      <dgm:t>
        <a:bodyPr/>
        <a:lstStyle/>
        <a:p>
          <a:endParaRPr lang="ru-RU"/>
        </a:p>
      </dgm:t>
    </dgm:pt>
    <dgm:pt modelId="{BD9F77DC-686F-41B7-8F27-F0E2D677E884}">
      <dgm:prSet custT="1"/>
      <dgm:spPr>
        <a:solidFill>
          <a:srgbClr val="E6F6E6">
            <a:alpha val="89804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dirty="0" smtClean="0"/>
            <a:t>Входят </a:t>
          </a:r>
          <a:r>
            <a:rPr lang="ru-RU" sz="1200" b="1" dirty="0" smtClean="0"/>
            <a:t>Сыктывкар </a:t>
          </a:r>
          <a:r>
            <a:rPr lang="ru-RU" sz="1200" dirty="0" smtClean="0"/>
            <a:t>и муниципальные образования, имеющие тесные социально-экономические связи с Сыктывкаром: </a:t>
          </a:r>
          <a:r>
            <a:rPr lang="ru-RU" sz="1200" b="1" dirty="0" err="1" smtClean="0"/>
            <a:t>Сыктывдинский</a:t>
          </a:r>
          <a:r>
            <a:rPr lang="ru-RU" sz="1200" b="1" dirty="0" smtClean="0"/>
            <a:t> район </a:t>
          </a:r>
          <a:r>
            <a:rPr lang="ru-RU" sz="1200" dirty="0" smtClean="0"/>
            <a:t>(агропромышленный комплекс, культура, туризм, спорт); </a:t>
          </a:r>
          <a:r>
            <a:rPr lang="ru-RU" sz="1200" b="1" dirty="0" err="1" smtClean="0"/>
            <a:t>Прилузский</a:t>
          </a:r>
          <a:r>
            <a:rPr lang="ru-RU" sz="1200" b="1" dirty="0" smtClean="0"/>
            <a:t>, </a:t>
          </a:r>
          <a:r>
            <a:rPr lang="ru-RU" sz="1200" b="1" dirty="0" err="1" smtClean="0"/>
            <a:t>Удорский</a:t>
          </a:r>
          <a:r>
            <a:rPr lang="ru-RU" sz="1200" b="1" dirty="0" smtClean="0"/>
            <a:t>, </a:t>
          </a:r>
          <a:r>
            <a:rPr lang="ru-RU" sz="1200" b="1" dirty="0" err="1" smtClean="0"/>
            <a:t>Сысольский</a:t>
          </a:r>
          <a:r>
            <a:rPr lang="ru-RU" sz="1200" b="1" dirty="0" smtClean="0"/>
            <a:t>, </a:t>
          </a:r>
          <a:r>
            <a:rPr lang="ru-RU" sz="1200" b="1" dirty="0" err="1" smtClean="0"/>
            <a:t>Койгородский</a:t>
          </a:r>
          <a:r>
            <a:rPr lang="ru-RU" sz="1200" b="1" dirty="0" smtClean="0"/>
            <a:t> районы</a:t>
          </a:r>
          <a:r>
            <a:rPr lang="ru-RU" sz="1200" dirty="0" smtClean="0"/>
            <a:t> (лесопромышленный комплекс); </a:t>
          </a:r>
          <a:r>
            <a:rPr lang="ru-RU" sz="1200" b="1" dirty="0" err="1" smtClean="0"/>
            <a:t>Корткеросский</a:t>
          </a:r>
          <a:r>
            <a:rPr lang="ru-RU" sz="1200" b="1" dirty="0" smtClean="0"/>
            <a:t> район </a:t>
          </a:r>
          <a:r>
            <a:rPr lang="ru-RU" sz="1200" dirty="0" smtClean="0"/>
            <a:t>(агропромышленный комплекс). </a:t>
          </a:r>
          <a:endParaRPr lang="ru-RU" sz="1200" dirty="0"/>
        </a:p>
      </dgm:t>
    </dgm:pt>
    <dgm:pt modelId="{9158A814-275F-4C4D-8F42-7F43FC3881DF}" type="parTrans" cxnId="{FB0D5B33-AE1B-4561-B9E5-FE58388B3967}">
      <dgm:prSet/>
      <dgm:spPr/>
      <dgm:t>
        <a:bodyPr/>
        <a:lstStyle/>
        <a:p>
          <a:endParaRPr lang="ru-RU"/>
        </a:p>
      </dgm:t>
    </dgm:pt>
    <dgm:pt modelId="{C27BA046-D2D2-48A5-866A-101FBE56C2B3}" type="sibTrans" cxnId="{FB0D5B33-AE1B-4561-B9E5-FE58388B3967}">
      <dgm:prSet/>
      <dgm:spPr/>
      <dgm:t>
        <a:bodyPr/>
        <a:lstStyle/>
        <a:p>
          <a:endParaRPr lang="ru-RU"/>
        </a:p>
      </dgm:t>
    </dgm:pt>
    <dgm:pt modelId="{53EA27A6-CDC0-4FC1-8263-BA62DBC5F88D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dirty="0" smtClean="0"/>
            <a:t>Входят </a:t>
          </a:r>
          <a:r>
            <a:rPr lang="ru-RU" sz="1200" b="1" dirty="0" smtClean="0"/>
            <a:t>населённые пункты МО ГО «Ухта» и МО МР «Сосногорск»</a:t>
          </a:r>
          <a:r>
            <a:rPr lang="ru-RU" sz="1200" dirty="0" smtClean="0"/>
            <a:t>.  </a:t>
          </a:r>
          <a:r>
            <a:rPr lang="ru-RU" sz="1200" b="1" dirty="0" smtClean="0"/>
            <a:t>Перспективные направления развития </a:t>
          </a:r>
          <a:r>
            <a:rPr lang="ru-RU" sz="1200" dirty="0" smtClean="0"/>
            <a:t>– нефтегазовый кластер, горнодобывающая промышленность, наука, образование, строительство, инновации, культура, здравоохранение, спорт, транспорт. Развитию транспортной системы будет способствовать строительство железной дороги Сосногорск – </a:t>
          </a:r>
          <a:r>
            <a:rPr lang="ru-RU" sz="1200" dirty="0" err="1" smtClean="0"/>
            <a:t>Индига</a:t>
          </a:r>
          <a:r>
            <a:rPr lang="ru-RU" sz="1200" dirty="0" smtClean="0"/>
            <a:t> (Ненецкий автономный округ).</a:t>
          </a:r>
          <a:endParaRPr lang="ru-RU" sz="1200" dirty="0"/>
        </a:p>
      </dgm:t>
    </dgm:pt>
    <dgm:pt modelId="{EF641D4E-530E-4173-8CA6-1BBC1DA3552C}" type="parTrans" cxnId="{A547DD84-4730-4FE9-B28A-C000A1A352B8}">
      <dgm:prSet/>
      <dgm:spPr/>
      <dgm:t>
        <a:bodyPr/>
        <a:lstStyle/>
        <a:p>
          <a:endParaRPr lang="ru-RU"/>
        </a:p>
      </dgm:t>
    </dgm:pt>
    <dgm:pt modelId="{C8E2AC0A-E9A2-4B67-BB5F-82DA60CA393A}" type="sibTrans" cxnId="{A547DD84-4730-4FE9-B28A-C000A1A352B8}">
      <dgm:prSet/>
      <dgm:spPr/>
      <dgm:t>
        <a:bodyPr/>
        <a:lstStyle/>
        <a:p>
          <a:endParaRPr lang="ru-RU"/>
        </a:p>
      </dgm:t>
    </dgm:pt>
    <dgm:pt modelId="{98E63E4E-F57C-48ED-9B0D-E8FEDF92B084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b="1" dirty="0" smtClean="0"/>
            <a:t>Перспективы развития территории (с</a:t>
          </a:r>
          <a:r>
            <a:rPr lang="ru-RU" sz="1200" dirty="0" smtClean="0"/>
            <a:t> </a:t>
          </a:r>
          <a:r>
            <a:rPr lang="ru-RU" sz="1200" b="1" dirty="0" smtClean="0"/>
            <a:t>входящими в её состав населёнными пунктами</a:t>
          </a:r>
          <a:r>
            <a:rPr lang="ru-RU" sz="1200" dirty="0" smtClean="0"/>
            <a:t>) определены ее ресурсным и инфраструктурным потенциалом: освоением нефтяных и рудных месторождений, завершением строительства автомобильной дороги Сыктывкар – Ухта – Печора – Усинск – Нарьян-Мар, реконструкцией аэропорта «Усинск».</a:t>
          </a:r>
          <a:endParaRPr lang="ru-RU" sz="1200" dirty="0"/>
        </a:p>
      </dgm:t>
    </dgm:pt>
    <dgm:pt modelId="{068DC38C-5649-4005-AE8E-C60620F2713C}" type="parTrans" cxnId="{8FDF8A8B-F6BC-4927-A866-C45D97DFB625}">
      <dgm:prSet/>
      <dgm:spPr/>
      <dgm:t>
        <a:bodyPr/>
        <a:lstStyle/>
        <a:p>
          <a:endParaRPr lang="ru-RU"/>
        </a:p>
      </dgm:t>
    </dgm:pt>
    <dgm:pt modelId="{D318EA48-2F0D-4346-A1D8-8A9FA32EC859}" type="sibTrans" cxnId="{8FDF8A8B-F6BC-4927-A866-C45D97DFB625}">
      <dgm:prSet/>
      <dgm:spPr/>
      <dgm:t>
        <a:bodyPr/>
        <a:lstStyle/>
        <a:p>
          <a:endParaRPr lang="ru-RU"/>
        </a:p>
      </dgm:t>
    </dgm:pt>
    <dgm:pt modelId="{41073BFC-7837-4D2E-8E14-E9BA51E68B27}">
      <dgm:prSet custT="1"/>
      <dgm:spPr>
        <a:solidFill>
          <a:srgbClr val="E6F6E6">
            <a:alpha val="89804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b="1" dirty="0" smtClean="0"/>
            <a:t>Перспективные направления развития </a:t>
          </a:r>
          <a:r>
            <a:rPr lang="ru-RU" sz="1200" dirty="0" smtClean="0"/>
            <a:t>– административно-управленческое, наука, образование, культура, здравоохранение, финансово-банковское, торгово-сервисное, лесопереработка, промышленность строительных материалов, сельское хозяйство, производство пищевых продуктов, энергетика, туризм, продвижение территории как регионального инновационного центра, ориентированного на биотехнологии, межрегионального и регионального транспортного центра. Планируется строительство железнодорожной магистрали Архангельск - Сыктывкар - Соликамск (Пермь) «Проект </a:t>
          </a:r>
          <a:r>
            <a:rPr lang="ru-RU" sz="1200" dirty="0" err="1" smtClean="0"/>
            <a:t>Белкомур</a:t>
          </a:r>
          <a:r>
            <a:rPr lang="ru-RU" sz="1200" dirty="0" smtClean="0"/>
            <a:t>», реализация проекта «Северо-Восток - Полярный Урал», предусматривающего строительство новой автомобильной дороги по направлению Сыктывкар – Воркута – Салехард с выходом к Нарьян-Мару (завершение строительства автомобильной дороги Сыктывкар – Ухта – Печора – Усинск – Нарьян-Мар), строительство (реконструкция) международного аэропорта федерального значения «Соколовка» в </a:t>
          </a:r>
          <a:r>
            <a:rPr lang="ru-RU" sz="1200" dirty="0" err="1" smtClean="0"/>
            <a:t>г.Сыктывкаре</a:t>
          </a:r>
          <a:r>
            <a:rPr lang="ru-RU" sz="1200" dirty="0" smtClean="0"/>
            <a:t>.</a:t>
          </a:r>
          <a:endParaRPr lang="ru-RU" sz="1200" dirty="0"/>
        </a:p>
      </dgm:t>
    </dgm:pt>
    <dgm:pt modelId="{A8CB8F44-BC00-4988-BCE1-E0EC41DBAC5E}" type="parTrans" cxnId="{F73AF5B6-4516-4F8F-A8DA-2E8C073213BE}">
      <dgm:prSet/>
      <dgm:spPr/>
      <dgm:t>
        <a:bodyPr/>
        <a:lstStyle/>
        <a:p>
          <a:endParaRPr lang="ru-RU"/>
        </a:p>
      </dgm:t>
    </dgm:pt>
    <dgm:pt modelId="{6D02A0EC-B8F0-43D2-909F-D2562ECF5E19}" type="sibTrans" cxnId="{F73AF5B6-4516-4F8F-A8DA-2E8C073213BE}">
      <dgm:prSet/>
      <dgm:spPr/>
      <dgm:t>
        <a:bodyPr/>
        <a:lstStyle/>
        <a:p>
          <a:endParaRPr lang="ru-RU"/>
        </a:p>
      </dgm:t>
    </dgm:pt>
    <dgm:pt modelId="{A879FA0D-CCE7-49D6-A15C-5C376A7DA15F}" type="pres">
      <dgm:prSet presAssocID="{2F961816-E806-4DF3-9784-E37CFE0A2F4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0DD7A3-B1E6-4D0E-AD07-47C8AB28FED6}" type="pres">
      <dgm:prSet presAssocID="{E91AE261-1325-445B-BE77-A5FCCA177302}" presName="parentLin" presStyleCnt="0"/>
      <dgm:spPr/>
    </dgm:pt>
    <dgm:pt modelId="{AA780EF6-800A-485B-B769-28725F1C35F2}" type="pres">
      <dgm:prSet presAssocID="{E91AE261-1325-445B-BE77-A5FCCA17730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D429C12-BEDE-4EDC-A8AA-4B3674E11E8D}" type="pres">
      <dgm:prSet presAssocID="{E91AE261-1325-445B-BE77-A5FCCA177302}" presName="parentText" presStyleLbl="node1" presStyleIdx="0" presStyleCnt="3" custScaleX="129576" custScaleY="1856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B6A67-191C-400D-9412-7B960F1C0E6C}" type="pres">
      <dgm:prSet presAssocID="{E91AE261-1325-445B-BE77-A5FCCA177302}" presName="negativeSpace" presStyleCnt="0"/>
      <dgm:spPr/>
    </dgm:pt>
    <dgm:pt modelId="{DA95F884-70FE-46E2-AD38-5F175A4F56AA}" type="pres">
      <dgm:prSet presAssocID="{E91AE261-1325-445B-BE77-A5FCCA17730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C58D1-431D-4EDF-8635-699DE52F89BE}" type="pres">
      <dgm:prSet presAssocID="{D4FCF75F-801B-45D3-9A1C-BB7FD8BBEA7E}" presName="spaceBetweenRectangles" presStyleCnt="0"/>
      <dgm:spPr/>
    </dgm:pt>
    <dgm:pt modelId="{93D0BAD2-696B-43F9-85BF-7704590704D9}" type="pres">
      <dgm:prSet presAssocID="{A4904F33-38B7-468A-B113-FE97A57C38D9}" presName="parentLin" presStyleCnt="0"/>
      <dgm:spPr/>
    </dgm:pt>
    <dgm:pt modelId="{2FC0606C-46E7-4A32-9F80-680B667886A5}" type="pres">
      <dgm:prSet presAssocID="{A4904F33-38B7-468A-B113-FE97A57C38D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D831943-A065-4767-B9C2-FC91FE8D5EF8}" type="pres">
      <dgm:prSet presAssocID="{A4904F33-38B7-468A-B113-FE97A57C38D9}" presName="parentText" presStyleLbl="node1" presStyleIdx="1" presStyleCnt="3" custScaleX="128657" custScaleY="2417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405F0C-FCA0-4471-A887-5CE4930B42D0}" type="pres">
      <dgm:prSet presAssocID="{A4904F33-38B7-468A-B113-FE97A57C38D9}" presName="negativeSpace" presStyleCnt="0"/>
      <dgm:spPr/>
    </dgm:pt>
    <dgm:pt modelId="{6D68B90C-C52E-4B27-82C6-D13381F51734}" type="pres">
      <dgm:prSet presAssocID="{A4904F33-38B7-468A-B113-FE97A57C38D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9EAE9C-114A-4082-A61F-D0345AF99EDD}" type="pres">
      <dgm:prSet presAssocID="{3B27A743-98D2-4F3E-84B4-360974D789F9}" presName="spaceBetweenRectangles" presStyleCnt="0"/>
      <dgm:spPr/>
    </dgm:pt>
    <dgm:pt modelId="{D2A5A784-052B-4966-B9F8-164256BA9ED6}" type="pres">
      <dgm:prSet presAssocID="{FFF14620-51B7-4BB9-956F-ED7691F4381E}" presName="parentLin" presStyleCnt="0"/>
      <dgm:spPr/>
    </dgm:pt>
    <dgm:pt modelId="{B5E0E951-C305-4C48-BA6D-59F9A307B589}" type="pres">
      <dgm:prSet presAssocID="{FFF14620-51B7-4BB9-956F-ED7691F4381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4FE9162-202F-4CA5-90C1-A0B515CA8BC5}" type="pres">
      <dgm:prSet presAssocID="{FFF14620-51B7-4BB9-956F-ED7691F4381E}" presName="parentText" presStyleLbl="node1" presStyleIdx="2" presStyleCnt="3" custScaleX="127508" custScaleY="1585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C25308-9801-4CF0-85CC-9AA315CE361E}" type="pres">
      <dgm:prSet presAssocID="{FFF14620-51B7-4BB9-956F-ED7691F4381E}" presName="negativeSpace" presStyleCnt="0"/>
      <dgm:spPr/>
    </dgm:pt>
    <dgm:pt modelId="{F62BAF3D-89E9-49A0-B8A6-619AD2E9F852}" type="pres">
      <dgm:prSet presAssocID="{FFF14620-51B7-4BB9-956F-ED7691F4381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DEDD74-38D7-45E1-9D96-07EB02E88BAB}" type="presOf" srcId="{E91AE261-1325-445B-BE77-A5FCCA177302}" destId="{5D429C12-BEDE-4EDC-A8AA-4B3674E11E8D}" srcOrd="1" destOrd="0" presId="urn:microsoft.com/office/officeart/2005/8/layout/list1"/>
    <dgm:cxn modelId="{F73AF5B6-4516-4F8F-A8DA-2E8C073213BE}" srcId="{E91AE261-1325-445B-BE77-A5FCCA177302}" destId="{41073BFC-7837-4D2E-8E14-E9BA51E68B27}" srcOrd="1" destOrd="0" parTransId="{A8CB8F44-BC00-4988-BCE1-E0EC41DBAC5E}" sibTransId="{6D02A0EC-B8F0-43D2-909F-D2562ECF5E19}"/>
    <dgm:cxn modelId="{846F5139-5336-41DA-847A-097C71842139}" type="presOf" srcId="{A4904F33-38B7-468A-B113-FE97A57C38D9}" destId="{2FC0606C-46E7-4A32-9F80-680B667886A5}" srcOrd="0" destOrd="0" presId="urn:microsoft.com/office/officeart/2005/8/layout/list1"/>
    <dgm:cxn modelId="{A5D6B79D-D313-4AD4-AB85-8528D960974B}" srcId="{2F961816-E806-4DF3-9784-E37CFE0A2F4D}" destId="{FFF14620-51B7-4BB9-956F-ED7691F4381E}" srcOrd="2" destOrd="0" parTransId="{A0BE8C7A-EE35-4FDD-808E-E43CC0BC84FB}" sibTransId="{716999E3-F8A8-4444-922F-68B64F1BA156}"/>
    <dgm:cxn modelId="{DAAFD3BF-FB04-4CE3-8175-A9510F5867D4}" type="presOf" srcId="{A4904F33-38B7-468A-B113-FE97A57C38D9}" destId="{0D831943-A065-4767-B9C2-FC91FE8D5EF8}" srcOrd="1" destOrd="0" presId="urn:microsoft.com/office/officeart/2005/8/layout/list1"/>
    <dgm:cxn modelId="{1686799E-3D9C-45C3-A5D4-C676A365B6E9}" srcId="{2F961816-E806-4DF3-9784-E37CFE0A2F4D}" destId="{A4904F33-38B7-468A-B113-FE97A57C38D9}" srcOrd="1" destOrd="0" parTransId="{EEB38269-6328-4716-B9F0-2C479FC8A66B}" sibTransId="{3B27A743-98D2-4F3E-84B4-360974D789F9}"/>
    <dgm:cxn modelId="{276EBD0B-0443-4BB1-B50A-431BBDCBBCD5}" type="presOf" srcId="{BD9F77DC-686F-41B7-8F27-F0E2D677E884}" destId="{DA95F884-70FE-46E2-AD38-5F175A4F56AA}" srcOrd="0" destOrd="0" presId="urn:microsoft.com/office/officeart/2005/8/layout/list1"/>
    <dgm:cxn modelId="{FB0D5B33-AE1B-4561-B9E5-FE58388B3967}" srcId="{E91AE261-1325-445B-BE77-A5FCCA177302}" destId="{BD9F77DC-686F-41B7-8F27-F0E2D677E884}" srcOrd="0" destOrd="0" parTransId="{9158A814-275F-4C4D-8F42-7F43FC3881DF}" sibTransId="{C27BA046-D2D2-48A5-866A-101FBE56C2B3}"/>
    <dgm:cxn modelId="{702A8575-2494-410E-8202-70C152EE59F3}" type="presOf" srcId="{2F961816-E806-4DF3-9784-E37CFE0A2F4D}" destId="{A879FA0D-CCE7-49D6-A15C-5C376A7DA15F}" srcOrd="0" destOrd="0" presId="urn:microsoft.com/office/officeart/2005/8/layout/list1"/>
    <dgm:cxn modelId="{06A7FBD2-932A-4DD4-9E3A-4FB9D31AFC98}" type="presOf" srcId="{98E63E4E-F57C-48ED-9B0D-E8FEDF92B084}" destId="{F62BAF3D-89E9-49A0-B8A6-619AD2E9F852}" srcOrd="0" destOrd="0" presId="urn:microsoft.com/office/officeart/2005/8/layout/list1"/>
    <dgm:cxn modelId="{85130045-887A-40E2-AA1A-2253EAC5D473}" srcId="{2F961816-E806-4DF3-9784-E37CFE0A2F4D}" destId="{E91AE261-1325-445B-BE77-A5FCCA177302}" srcOrd="0" destOrd="0" parTransId="{04880440-A7DE-4F2A-ADF3-12B84C8BE1D4}" sibTransId="{D4FCF75F-801B-45D3-9A1C-BB7FD8BBEA7E}"/>
    <dgm:cxn modelId="{A547DD84-4730-4FE9-B28A-C000A1A352B8}" srcId="{A4904F33-38B7-468A-B113-FE97A57C38D9}" destId="{53EA27A6-CDC0-4FC1-8263-BA62DBC5F88D}" srcOrd="0" destOrd="0" parTransId="{EF641D4E-530E-4173-8CA6-1BBC1DA3552C}" sibTransId="{C8E2AC0A-E9A2-4B67-BB5F-82DA60CA393A}"/>
    <dgm:cxn modelId="{2B6D2664-B2B4-4007-AE0A-9CDF41CF8473}" type="presOf" srcId="{41073BFC-7837-4D2E-8E14-E9BA51E68B27}" destId="{DA95F884-70FE-46E2-AD38-5F175A4F56AA}" srcOrd="0" destOrd="1" presId="urn:microsoft.com/office/officeart/2005/8/layout/list1"/>
    <dgm:cxn modelId="{DFA7AAF0-20B5-4625-94BC-5D7BA43F2564}" type="presOf" srcId="{FFF14620-51B7-4BB9-956F-ED7691F4381E}" destId="{84FE9162-202F-4CA5-90C1-A0B515CA8BC5}" srcOrd="1" destOrd="0" presId="urn:microsoft.com/office/officeart/2005/8/layout/list1"/>
    <dgm:cxn modelId="{CB59CFAC-6497-45F1-8F80-63A91455907F}" type="presOf" srcId="{E91AE261-1325-445B-BE77-A5FCCA177302}" destId="{AA780EF6-800A-485B-B769-28725F1C35F2}" srcOrd="0" destOrd="0" presId="urn:microsoft.com/office/officeart/2005/8/layout/list1"/>
    <dgm:cxn modelId="{CC27E47A-039B-4403-B7AA-68974CD9164D}" type="presOf" srcId="{FFF14620-51B7-4BB9-956F-ED7691F4381E}" destId="{B5E0E951-C305-4C48-BA6D-59F9A307B589}" srcOrd="0" destOrd="0" presId="urn:microsoft.com/office/officeart/2005/8/layout/list1"/>
    <dgm:cxn modelId="{CB7D2FB6-6BDF-4804-9F26-50AF6D52C0DE}" type="presOf" srcId="{53EA27A6-CDC0-4FC1-8263-BA62DBC5F88D}" destId="{6D68B90C-C52E-4B27-82C6-D13381F51734}" srcOrd="0" destOrd="0" presId="urn:microsoft.com/office/officeart/2005/8/layout/list1"/>
    <dgm:cxn modelId="{8FDF8A8B-F6BC-4927-A866-C45D97DFB625}" srcId="{FFF14620-51B7-4BB9-956F-ED7691F4381E}" destId="{98E63E4E-F57C-48ED-9B0D-E8FEDF92B084}" srcOrd="0" destOrd="0" parTransId="{068DC38C-5649-4005-AE8E-C60620F2713C}" sibTransId="{D318EA48-2F0D-4346-A1D8-8A9FA32EC859}"/>
    <dgm:cxn modelId="{E5045F07-4299-45DB-9144-EEDCBE896949}" type="presParOf" srcId="{A879FA0D-CCE7-49D6-A15C-5C376A7DA15F}" destId="{7C0DD7A3-B1E6-4D0E-AD07-47C8AB28FED6}" srcOrd="0" destOrd="0" presId="urn:microsoft.com/office/officeart/2005/8/layout/list1"/>
    <dgm:cxn modelId="{9027B4EA-983F-4A59-AAE6-4B3C1E0ADB32}" type="presParOf" srcId="{7C0DD7A3-B1E6-4D0E-AD07-47C8AB28FED6}" destId="{AA780EF6-800A-485B-B769-28725F1C35F2}" srcOrd="0" destOrd="0" presId="urn:microsoft.com/office/officeart/2005/8/layout/list1"/>
    <dgm:cxn modelId="{BF06768D-B108-4E73-83F2-42FE919FC19F}" type="presParOf" srcId="{7C0DD7A3-B1E6-4D0E-AD07-47C8AB28FED6}" destId="{5D429C12-BEDE-4EDC-A8AA-4B3674E11E8D}" srcOrd="1" destOrd="0" presId="urn:microsoft.com/office/officeart/2005/8/layout/list1"/>
    <dgm:cxn modelId="{C3F40979-260C-4859-B6F1-722A66899F79}" type="presParOf" srcId="{A879FA0D-CCE7-49D6-A15C-5C376A7DA15F}" destId="{C0CB6A67-191C-400D-9412-7B960F1C0E6C}" srcOrd="1" destOrd="0" presId="urn:microsoft.com/office/officeart/2005/8/layout/list1"/>
    <dgm:cxn modelId="{6FED6A57-CB70-4FDE-BA9F-E830A616B7B3}" type="presParOf" srcId="{A879FA0D-CCE7-49D6-A15C-5C376A7DA15F}" destId="{DA95F884-70FE-46E2-AD38-5F175A4F56AA}" srcOrd="2" destOrd="0" presId="urn:microsoft.com/office/officeart/2005/8/layout/list1"/>
    <dgm:cxn modelId="{69EA55D4-B452-407A-B96F-7EB67B76AEE8}" type="presParOf" srcId="{A879FA0D-CCE7-49D6-A15C-5C376A7DA15F}" destId="{2DBC58D1-431D-4EDF-8635-699DE52F89BE}" srcOrd="3" destOrd="0" presId="urn:microsoft.com/office/officeart/2005/8/layout/list1"/>
    <dgm:cxn modelId="{DA7FEB19-6A1E-48B6-ABB4-CAF864EA31E7}" type="presParOf" srcId="{A879FA0D-CCE7-49D6-A15C-5C376A7DA15F}" destId="{93D0BAD2-696B-43F9-85BF-7704590704D9}" srcOrd="4" destOrd="0" presId="urn:microsoft.com/office/officeart/2005/8/layout/list1"/>
    <dgm:cxn modelId="{CD7F0A05-8F70-4006-9D43-88FA4F54A2D7}" type="presParOf" srcId="{93D0BAD2-696B-43F9-85BF-7704590704D9}" destId="{2FC0606C-46E7-4A32-9F80-680B667886A5}" srcOrd="0" destOrd="0" presId="urn:microsoft.com/office/officeart/2005/8/layout/list1"/>
    <dgm:cxn modelId="{2EBD04FB-287D-48F9-9FF4-CDFBE3BCCBB4}" type="presParOf" srcId="{93D0BAD2-696B-43F9-85BF-7704590704D9}" destId="{0D831943-A065-4767-B9C2-FC91FE8D5EF8}" srcOrd="1" destOrd="0" presId="urn:microsoft.com/office/officeart/2005/8/layout/list1"/>
    <dgm:cxn modelId="{609CAE63-9201-4B24-A8C3-191BDD094350}" type="presParOf" srcId="{A879FA0D-CCE7-49D6-A15C-5C376A7DA15F}" destId="{89405F0C-FCA0-4471-A887-5CE4930B42D0}" srcOrd="5" destOrd="0" presId="urn:microsoft.com/office/officeart/2005/8/layout/list1"/>
    <dgm:cxn modelId="{47327A67-5D11-4562-BE53-EA3C49C64695}" type="presParOf" srcId="{A879FA0D-CCE7-49D6-A15C-5C376A7DA15F}" destId="{6D68B90C-C52E-4B27-82C6-D13381F51734}" srcOrd="6" destOrd="0" presId="urn:microsoft.com/office/officeart/2005/8/layout/list1"/>
    <dgm:cxn modelId="{681C3513-9447-4499-BA1E-446908BF06F2}" type="presParOf" srcId="{A879FA0D-CCE7-49D6-A15C-5C376A7DA15F}" destId="{599EAE9C-114A-4082-A61F-D0345AF99EDD}" srcOrd="7" destOrd="0" presId="urn:microsoft.com/office/officeart/2005/8/layout/list1"/>
    <dgm:cxn modelId="{0FEDD445-FDF0-4F99-98DA-78DCE47C0CD3}" type="presParOf" srcId="{A879FA0D-CCE7-49D6-A15C-5C376A7DA15F}" destId="{D2A5A784-052B-4966-B9F8-164256BA9ED6}" srcOrd="8" destOrd="0" presId="urn:microsoft.com/office/officeart/2005/8/layout/list1"/>
    <dgm:cxn modelId="{A3861C25-D2BD-40D0-A814-DA943F26219B}" type="presParOf" srcId="{D2A5A784-052B-4966-B9F8-164256BA9ED6}" destId="{B5E0E951-C305-4C48-BA6D-59F9A307B589}" srcOrd="0" destOrd="0" presId="urn:microsoft.com/office/officeart/2005/8/layout/list1"/>
    <dgm:cxn modelId="{DFC414D0-30B1-40EC-8C7A-BD1B37867150}" type="presParOf" srcId="{D2A5A784-052B-4966-B9F8-164256BA9ED6}" destId="{84FE9162-202F-4CA5-90C1-A0B515CA8BC5}" srcOrd="1" destOrd="0" presId="urn:microsoft.com/office/officeart/2005/8/layout/list1"/>
    <dgm:cxn modelId="{8E611365-3559-442F-AB4C-FBF527758BC1}" type="presParOf" srcId="{A879FA0D-CCE7-49D6-A15C-5C376A7DA15F}" destId="{E1C25308-9801-4CF0-85CC-9AA315CE361E}" srcOrd="9" destOrd="0" presId="urn:microsoft.com/office/officeart/2005/8/layout/list1"/>
    <dgm:cxn modelId="{C5EF6420-B0A3-47AE-B623-01541C9D9F06}" type="presParOf" srcId="{A879FA0D-CCE7-49D6-A15C-5C376A7DA15F}" destId="{F62BAF3D-89E9-49A0-B8A6-619AD2E9F85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E63A14-07B4-41E1-BD40-45C4154477F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728A34-EF01-46E7-89C8-B21433121C3C}">
      <dgm:prSet phldrT="[Текст]" custT="1"/>
      <dgm:spPr>
        <a:solidFill>
          <a:srgbClr val="007033"/>
        </a:solidFill>
      </dgm:spPr>
      <dgm:t>
        <a:bodyPr/>
        <a:lstStyle/>
        <a:p>
          <a:r>
            <a:rPr lang="ru-RU" sz="1600" b="1" dirty="0" smtClean="0"/>
            <a:t>4. Воркутинская зона приоритетного развития (арктическая промышленная)</a:t>
          </a:r>
          <a:endParaRPr lang="ru-RU" sz="1600" b="1" dirty="0"/>
        </a:p>
      </dgm:t>
    </dgm:pt>
    <dgm:pt modelId="{71FEF647-32B5-4F1B-AC45-33439F6CF949}" type="parTrans" cxnId="{5477E34D-C2FB-4688-BC5E-9AD20774A573}">
      <dgm:prSet/>
      <dgm:spPr/>
      <dgm:t>
        <a:bodyPr/>
        <a:lstStyle/>
        <a:p>
          <a:endParaRPr lang="ru-RU"/>
        </a:p>
      </dgm:t>
    </dgm:pt>
    <dgm:pt modelId="{6D2ED041-2E71-4B95-B7BD-D3DE80AA5A67}" type="sibTrans" cxnId="{5477E34D-C2FB-4688-BC5E-9AD20774A573}">
      <dgm:prSet/>
      <dgm:spPr/>
      <dgm:t>
        <a:bodyPr/>
        <a:lstStyle/>
        <a:p>
          <a:endParaRPr lang="ru-RU"/>
        </a:p>
      </dgm:t>
    </dgm:pt>
    <dgm:pt modelId="{66689599-BCAD-40FB-ADE9-1EA03BF68A7E}">
      <dgm:prSet phldrT="[Текст]" custT="1"/>
      <dgm:spPr>
        <a:solidFill>
          <a:srgbClr val="007033"/>
        </a:solidFill>
      </dgm:spPr>
      <dgm:t>
        <a:bodyPr/>
        <a:lstStyle/>
        <a:p>
          <a:r>
            <a:rPr lang="ru-RU" sz="1600" b="1" dirty="0" smtClean="0"/>
            <a:t>5. Верхне-Печорская зона приоритетного развития (лесопромышленная)</a:t>
          </a:r>
          <a:endParaRPr lang="ru-RU" sz="1600" b="1" dirty="0"/>
        </a:p>
      </dgm:t>
    </dgm:pt>
    <dgm:pt modelId="{D4BB9141-E6A6-4C1A-A935-2F5AAD9B4701}" type="parTrans" cxnId="{02531A54-ED7E-409F-A492-CDB39029BDB7}">
      <dgm:prSet/>
      <dgm:spPr/>
      <dgm:t>
        <a:bodyPr/>
        <a:lstStyle/>
        <a:p>
          <a:endParaRPr lang="ru-RU"/>
        </a:p>
      </dgm:t>
    </dgm:pt>
    <dgm:pt modelId="{631AFB93-16DB-41D2-ABDB-203795D936A1}" type="sibTrans" cxnId="{02531A54-ED7E-409F-A492-CDB39029BDB7}">
      <dgm:prSet/>
      <dgm:spPr/>
      <dgm:t>
        <a:bodyPr/>
        <a:lstStyle/>
        <a:p>
          <a:endParaRPr lang="ru-RU"/>
        </a:p>
      </dgm:t>
    </dgm:pt>
    <dgm:pt modelId="{4B94074A-9196-42F5-85D2-EFCB625F47FD}">
      <dgm:prSet phldrT="[Текст]" custT="1"/>
      <dgm:spPr>
        <a:solidFill>
          <a:srgbClr val="007033"/>
        </a:solidFill>
      </dgm:spPr>
      <dgm:t>
        <a:bodyPr/>
        <a:lstStyle/>
        <a:p>
          <a:r>
            <a:rPr lang="ru-RU" sz="1600" b="1" dirty="0" smtClean="0"/>
            <a:t>6. </a:t>
          </a:r>
          <a:r>
            <a:rPr lang="ru-RU" sz="1600" b="1" dirty="0" err="1" smtClean="0"/>
            <a:t>Усть-Цилемско</a:t>
          </a:r>
          <a:r>
            <a:rPr lang="ru-RU" sz="1600" b="1" dirty="0" smtClean="0"/>
            <a:t> - </a:t>
          </a:r>
          <a:r>
            <a:rPr lang="ru-RU" sz="1600" b="1" dirty="0" err="1" smtClean="0"/>
            <a:t>Ижемская</a:t>
          </a:r>
          <a:r>
            <a:rPr lang="ru-RU" sz="1600" b="1" dirty="0" smtClean="0"/>
            <a:t> зона приоритетного развития (агропромышленная, туристская)</a:t>
          </a:r>
          <a:endParaRPr lang="ru-RU" sz="1600" b="1" dirty="0"/>
        </a:p>
      </dgm:t>
    </dgm:pt>
    <dgm:pt modelId="{88A5E36F-6546-4F65-9829-BA5EC642A7F2}" type="parTrans" cxnId="{275CCAB8-A839-43E4-A6BC-8D5479A8AB13}">
      <dgm:prSet/>
      <dgm:spPr/>
      <dgm:t>
        <a:bodyPr/>
        <a:lstStyle/>
        <a:p>
          <a:endParaRPr lang="ru-RU"/>
        </a:p>
      </dgm:t>
    </dgm:pt>
    <dgm:pt modelId="{3C76C986-B4A1-4CAB-A504-729FF4A9C3A3}" type="sibTrans" cxnId="{275CCAB8-A839-43E4-A6BC-8D5479A8AB13}">
      <dgm:prSet/>
      <dgm:spPr/>
      <dgm:t>
        <a:bodyPr/>
        <a:lstStyle/>
        <a:p>
          <a:endParaRPr lang="ru-RU"/>
        </a:p>
      </dgm:t>
    </dgm:pt>
    <dgm:pt modelId="{23BC41A4-C502-4883-887D-9E507FA7F7DA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b="1" dirty="0" smtClean="0"/>
            <a:t>Перспективы развития</a:t>
          </a:r>
          <a:r>
            <a:rPr lang="ru-RU" sz="1200" dirty="0" smtClean="0"/>
            <a:t> территории определяются ресурсным потенциалом для развития угольной и горнодобывающей промышленности, формирования научно-исследовательской базы изучения и освоения природных ресурсов, а также транспортно-распределительного узла. </a:t>
          </a:r>
          <a:endParaRPr lang="ru-RU" sz="1200" dirty="0"/>
        </a:p>
      </dgm:t>
    </dgm:pt>
    <dgm:pt modelId="{C8224E3F-4C5D-4100-97F6-971D8AB1C8FC}" type="parTrans" cxnId="{B443E1CD-98B3-44C3-BF60-77C3B810BC1B}">
      <dgm:prSet/>
      <dgm:spPr/>
      <dgm:t>
        <a:bodyPr/>
        <a:lstStyle/>
        <a:p>
          <a:endParaRPr lang="ru-RU"/>
        </a:p>
      </dgm:t>
    </dgm:pt>
    <dgm:pt modelId="{729DF246-6396-4822-AFE1-B6AD5C426C38}" type="sibTrans" cxnId="{B443E1CD-98B3-44C3-BF60-77C3B810BC1B}">
      <dgm:prSet/>
      <dgm:spPr/>
      <dgm:t>
        <a:bodyPr/>
        <a:lstStyle/>
        <a:p>
          <a:endParaRPr lang="ru-RU"/>
        </a:p>
      </dgm:t>
    </dgm:pt>
    <dgm:pt modelId="{703523AF-1387-4925-9067-D620819330A8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dirty="0" smtClean="0"/>
            <a:t>Включает  </a:t>
          </a:r>
          <a:r>
            <a:rPr lang="ru-RU" sz="1200" b="1" dirty="0" smtClean="0"/>
            <a:t>населенные пункты МО МР «</a:t>
          </a:r>
          <a:r>
            <a:rPr lang="ru-RU" sz="1200" b="1" dirty="0" err="1" smtClean="0"/>
            <a:t>Троицко</a:t>
          </a:r>
          <a:r>
            <a:rPr lang="ru-RU" sz="1200" b="1" dirty="0" smtClean="0"/>
            <a:t>-Печорский» и МО МР «</a:t>
          </a:r>
          <a:r>
            <a:rPr lang="ru-RU" sz="1200" b="1" dirty="0" err="1" smtClean="0"/>
            <a:t>Усть-Куломский</a:t>
          </a:r>
          <a:r>
            <a:rPr lang="ru-RU" sz="1200" b="1" dirty="0" smtClean="0"/>
            <a:t>»</a:t>
          </a:r>
          <a:r>
            <a:rPr lang="ru-RU" sz="1200" dirty="0" smtClean="0"/>
            <a:t>. </a:t>
          </a:r>
          <a:endParaRPr lang="ru-RU" sz="1200" dirty="0"/>
        </a:p>
      </dgm:t>
    </dgm:pt>
    <dgm:pt modelId="{8E027FFA-79AA-42E1-9A2B-3F250F1016BC}" type="parTrans" cxnId="{D5E44099-2CA4-4C75-8DA6-843BB6683374}">
      <dgm:prSet/>
      <dgm:spPr/>
      <dgm:t>
        <a:bodyPr/>
        <a:lstStyle/>
        <a:p>
          <a:endParaRPr lang="ru-RU"/>
        </a:p>
      </dgm:t>
    </dgm:pt>
    <dgm:pt modelId="{4849AF91-07D9-4034-AC18-098F775DF2AB}" type="sibTrans" cxnId="{D5E44099-2CA4-4C75-8DA6-843BB6683374}">
      <dgm:prSet/>
      <dgm:spPr/>
      <dgm:t>
        <a:bodyPr/>
        <a:lstStyle/>
        <a:p>
          <a:endParaRPr lang="ru-RU"/>
        </a:p>
      </dgm:t>
    </dgm:pt>
    <dgm:pt modelId="{6DE762AE-EFB7-4E6A-B029-3B1A8FBBEE52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b="1" dirty="0" smtClean="0"/>
            <a:t>Перспективы развития </a:t>
          </a:r>
          <a:r>
            <a:rPr lang="ru-RU" sz="1200" dirty="0" smtClean="0"/>
            <a:t>основаны как на развитии основных видов экономической специализации входящих в неё муниципальных районов «</a:t>
          </a:r>
          <a:r>
            <a:rPr lang="ru-RU" sz="1200" b="1" dirty="0" err="1" smtClean="0"/>
            <a:t>Усть-Цилемский</a:t>
          </a:r>
          <a:r>
            <a:rPr lang="ru-RU" sz="1200" dirty="0" smtClean="0"/>
            <a:t>» (животноводство, производство пищевых продуктов) и «</a:t>
          </a:r>
          <a:r>
            <a:rPr lang="ru-RU" sz="1200" b="1" dirty="0" err="1" smtClean="0"/>
            <a:t>Ижемский</a:t>
          </a:r>
          <a:r>
            <a:rPr lang="ru-RU" sz="1200" dirty="0" smtClean="0"/>
            <a:t>» (сельское хозяйство), так и на высоком потенциале их культурного и природного наследия (уникальные природные комплексы, экологически благоприятные и живописные ландшафты, сохранение национальных и культурных традиций создают предпосылки для развития экологического, культурно-познавательного, спортивного туризма, организации охоты и рыболовства непромыслового характера). </a:t>
          </a:r>
          <a:endParaRPr lang="ru-RU" sz="1200" dirty="0"/>
        </a:p>
      </dgm:t>
    </dgm:pt>
    <dgm:pt modelId="{15B89ED3-3302-4CA0-A917-D226216432FF}" type="parTrans" cxnId="{8C3F00D3-F831-4D3A-90FD-2E5B7FDA3511}">
      <dgm:prSet/>
      <dgm:spPr/>
      <dgm:t>
        <a:bodyPr/>
        <a:lstStyle/>
        <a:p>
          <a:endParaRPr lang="ru-RU"/>
        </a:p>
      </dgm:t>
    </dgm:pt>
    <dgm:pt modelId="{A2A8CEB9-4340-4EEC-A426-6CD416AC6AA1}" type="sibTrans" cxnId="{8C3F00D3-F831-4D3A-90FD-2E5B7FDA3511}">
      <dgm:prSet/>
      <dgm:spPr/>
      <dgm:t>
        <a:bodyPr/>
        <a:lstStyle/>
        <a:p>
          <a:endParaRPr lang="ru-RU"/>
        </a:p>
      </dgm:t>
    </dgm:pt>
    <dgm:pt modelId="{95C63CD5-9F81-4A4F-9A95-88BAE2EE49E8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dirty="0" smtClean="0"/>
            <a:t>Территория МО ГО «Воркута» отнесена к сухопутным территориям Арктической зоны РФ, что определяет перспективу создания Воркутинской опорной зоны развития Арктики и её развития как части геостратегической территории РФ. </a:t>
          </a:r>
          <a:endParaRPr lang="ru-RU" sz="1200" dirty="0"/>
        </a:p>
      </dgm:t>
    </dgm:pt>
    <dgm:pt modelId="{8934CA15-51AF-403C-BD8A-9E407387B0E8}" type="parTrans" cxnId="{360D8111-0B1B-4E2D-9EE5-CF0C71E44536}">
      <dgm:prSet/>
      <dgm:spPr/>
      <dgm:t>
        <a:bodyPr/>
        <a:lstStyle/>
        <a:p>
          <a:endParaRPr lang="ru-RU"/>
        </a:p>
      </dgm:t>
    </dgm:pt>
    <dgm:pt modelId="{6809700E-BD94-4D94-BCE9-6E7E0D2CBBC0}" type="sibTrans" cxnId="{360D8111-0B1B-4E2D-9EE5-CF0C71E44536}">
      <dgm:prSet/>
      <dgm:spPr/>
      <dgm:t>
        <a:bodyPr/>
        <a:lstStyle/>
        <a:p>
          <a:endParaRPr lang="ru-RU"/>
        </a:p>
      </dgm:t>
    </dgm:pt>
    <dgm:pt modelId="{2D90DC00-FE17-4494-A263-F1B405DA5933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dirty="0" smtClean="0"/>
            <a:t>Удаленность от водных и сухопутных границ России позволяет развивать защищенную транспортную инфраструктуру и формировать транспортно-логистический узел через строительство новой железнодорожной линии Воркута – </a:t>
          </a:r>
          <a:r>
            <a:rPr lang="ru-RU" sz="1200" dirty="0" err="1" smtClean="0"/>
            <a:t>Усть</a:t>
          </a:r>
          <a:r>
            <a:rPr lang="ru-RU" sz="1200" dirty="0" smtClean="0"/>
            <a:t>-Кара и строительство новой железнодорожной линии Сосногорск – </a:t>
          </a:r>
          <a:r>
            <a:rPr lang="ru-RU" sz="1200" dirty="0" err="1" smtClean="0"/>
            <a:t>Индига</a:t>
          </a:r>
          <a:r>
            <a:rPr lang="ru-RU" sz="1200" dirty="0" smtClean="0"/>
            <a:t>, что дополнит развитие Северного широтного хода и позволит увеличить грузопоток Северного морского пути. В рамках реализации проекта «Северо-Восток - Полярный Урал» предусматривается строительство новой автомобильной дороги федерального значения по направлению Сыктывкар – Воркута – Салехард с выходом к Нарьян-Мару.</a:t>
          </a:r>
          <a:endParaRPr lang="ru-RU" sz="1200" dirty="0"/>
        </a:p>
      </dgm:t>
    </dgm:pt>
    <dgm:pt modelId="{A3888AFD-AA5E-4752-A093-E76945CB260A}" type="parTrans" cxnId="{B993DF55-54DC-4C3D-9B21-A60784DA32C8}">
      <dgm:prSet/>
      <dgm:spPr/>
      <dgm:t>
        <a:bodyPr/>
        <a:lstStyle/>
        <a:p>
          <a:endParaRPr lang="ru-RU"/>
        </a:p>
      </dgm:t>
    </dgm:pt>
    <dgm:pt modelId="{28D54677-83C0-4E1B-93ED-EF7B4C762820}" type="sibTrans" cxnId="{B993DF55-54DC-4C3D-9B21-A60784DA32C8}">
      <dgm:prSet/>
      <dgm:spPr/>
      <dgm:t>
        <a:bodyPr/>
        <a:lstStyle/>
        <a:p>
          <a:endParaRPr lang="ru-RU"/>
        </a:p>
      </dgm:t>
    </dgm:pt>
    <dgm:pt modelId="{46F13AFE-128D-4295-B4F7-D1E7B22A50DF}">
      <dgm:prSet custT="1"/>
      <dgm:spPr>
        <a:solidFill>
          <a:srgbClr val="E6F6E6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ru-RU" sz="1200" b="1" dirty="0" smtClean="0"/>
            <a:t>Перспективы развития </a:t>
          </a:r>
          <a:r>
            <a:rPr lang="ru-RU" sz="1200" dirty="0" smtClean="0"/>
            <a:t>связаны с заготовкой и глубокой (полной) переработкой древесины, в том числе развитием биоэнергетики. Перспективными отраслями также являются производство строительных материалов, развитие сельскохозяйственного производства (производство мяса, цельномолочной продукции), промышленное освоение минерально-сырьевых ресурсов, развитие туризма. </a:t>
          </a:r>
          <a:endParaRPr lang="ru-RU" sz="1200" dirty="0"/>
        </a:p>
      </dgm:t>
    </dgm:pt>
    <dgm:pt modelId="{24EEF8D7-200A-4B08-AF5E-A582C1C3BB89}" type="parTrans" cxnId="{6F78A91F-8664-4A7D-A072-1B17926AA796}">
      <dgm:prSet/>
      <dgm:spPr/>
      <dgm:t>
        <a:bodyPr/>
        <a:lstStyle/>
        <a:p>
          <a:endParaRPr lang="ru-RU"/>
        </a:p>
      </dgm:t>
    </dgm:pt>
    <dgm:pt modelId="{382ABDF6-D306-476C-A2EC-BB6D6A4FA42A}" type="sibTrans" cxnId="{6F78A91F-8664-4A7D-A072-1B17926AA796}">
      <dgm:prSet/>
      <dgm:spPr/>
      <dgm:t>
        <a:bodyPr/>
        <a:lstStyle/>
        <a:p>
          <a:endParaRPr lang="ru-RU"/>
        </a:p>
      </dgm:t>
    </dgm:pt>
    <dgm:pt modelId="{AC9CC3DF-B273-4BA2-86E7-3A9CC6F9B5E4}" type="pres">
      <dgm:prSet presAssocID="{22E63A14-07B4-41E1-BD40-45C4154477F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1A49C5-5406-4DC7-9CE1-EB0866622578}" type="pres">
      <dgm:prSet presAssocID="{7B728A34-EF01-46E7-89C8-B21433121C3C}" presName="parentLin" presStyleCnt="0"/>
      <dgm:spPr/>
    </dgm:pt>
    <dgm:pt modelId="{ABE37A0A-2256-4E63-809F-C3EA775E05D7}" type="pres">
      <dgm:prSet presAssocID="{7B728A34-EF01-46E7-89C8-B21433121C3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3278011-A3E2-4CBB-B51E-A91E9843E167}" type="pres">
      <dgm:prSet presAssocID="{7B728A34-EF01-46E7-89C8-B21433121C3C}" presName="parentText" presStyleLbl="node1" presStyleIdx="0" presStyleCnt="3" custScaleX="125424" custScaleY="2663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9D46B-7A07-4462-B9BA-0A248C2C9431}" type="pres">
      <dgm:prSet presAssocID="{7B728A34-EF01-46E7-89C8-B21433121C3C}" presName="negativeSpace" presStyleCnt="0"/>
      <dgm:spPr/>
    </dgm:pt>
    <dgm:pt modelId="{72CFF104-3CED-4369-93AC-B7500136CD78}" type="pres">
      <dgm:prSet presAssocID="{7B728A34-EF01-46E7-89C8-B21433121C3C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702E80-1389-45CD-846E-B19AEAF0EFCE}" type="pres">
      <dgm:prSet presAssocID="{6D2ED041-2E71-4B95-B7BD-D3DE80AA5A67}" presName="spaceBetweenRectangles" presStyleCnt="0"/>
      <dgm:spPr/>
    </dgm:pt>
    <dgm:pt modelId="{3E8501B7-AF02-4AE1-A4F5-EF74B87271A6}" type="pres">
      <dgm:prSet presAssocID="{66689599-BCAD-40FB-ADE9-1EA03BF68A7E}" presName="parentLin" presStyleCnt="0"/>
      <dgm:spPr/>
    </dgm:pt>
    <dgm:pt modelId="{432D9064-C598-44A6-B43B-8736B5EDD641}" type="pres">
      <dgm:prSet presAssocID="{66689599-BCAD-40FB-ADE9-1EA03BF68A7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2B8E744-016F-45D0-95C9-E28116037322}" type="pres">
      <dgm:prSet presAssocID="{66689599-BCAD-40FB-ADE9-1EA03BF68A7E}" presName="parentText" presStyleLbl="node1" presStyleIdx="1" presStyleCnt="3" custScaleX="127845" custScaleY="2513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73024-11D1-49E1-AEBA-7CBA7F7FBCC0}" type="pres">
      <dgm:prSet presAssocID="{66689599-BCAD-40FB-ADE9-1EA03BF68A7E}" presName="negativeSpace" presStyleCnt="0"/>
      <dgm:spPr/>
    </dgm:pt>
    <dgm:pt modelId="{408E7817-B30B-428D-98F9-3702FE9B23FC}" type="pres">
      <dgm:prSet presAssocID="{66689599-BCAD-40FB-ADE9-1EA03BF68A7E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582774-7A17-4CB5-BFF2-814C63F5EC45}" type="pres">
      <dgm:prSet presAssocID="{631AFB93-16DB-41D2-ABDB-203795D936A1}" presName="spaceBetweenRectangles" presStyleCnt="0"/>
      <dgm:spPr/>
    </dgm:pt>
    <dgm:pt modelId="{FF6A402D-ED60-477E-A94D-98BE23362941}" type="pres">
      <dgm:prSet presAssocID="{4B94074A-9196-42F5-85D2-EFCB625F47FD}" presName="parentLin" presStyleCnt="0"/>
      <dgm:spPr/>
    </dgm:pt>
    <dgm:pt modelId="{38DF7347-EE79-474A-9037-A1144900FE12}" type="pres">
      <dgm:prSet presAssocID="{4B94074A-9196-42F5-85D2-EFCB625F47F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2C33E60-9D86-4CC1-878D-9DB6361BC700}" type="pres">
      <dgm:prSet presAssocID="{4B94074A-9196-42F5-85D2-EFCB625F47FD}" presName="parentText" presStyleLbl="node1" presStyleIdx="2" presStyleCnt="3" custScaleX="127924" custScaleY="2918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CBB7A5-C92D-4876-BE8B-CC2EE56A4636}" type="pres">
      <dgm:prSet presAssocID="{4B94074A-9196-42F5-85D2-EFCB625F47FD}" presName="negativeSpace" presStyleCnt="0"/>
      <dgm:spPr/>
    </dgm:pt>
    <dgm:pt modelId="{9632F16E-587F-4571-98F4-FF4C87EEC5FB}" type="pres">
      <dgm:prSet presAssocID="{4B94074A-9196-42F5-85D2-EFCB625F47FD}" presName="childText" presStyleLbl="conFgAcc1" presStyleIdx="2" presStyleCnt="3" custScaleY="1290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93DD89-96F9-47BF-B2D0-6F451739B47D}" type="presOf" srcId="{66689599-BCAD-40FB-ADE9-1EA03BF68A7E}" destId="{A2B8E744-016F-45D0-95C9-E28116037322}" srcOrd="1" destOrd="0" presId="urn:microsoft.com/office/officeart/2005/8/layout/list1"/>
    <dgm:cxn modelId="{B443E1CD-98B3-44C3-BF60-77C3B810BC1B}" srcId="{7B728A34-EF01-46E7-89C8-B21433121C3C}" destId="{23BC41A4-C502-4883-887D-9E507FA7F7DA}" srcOrd="0" destOrd="0" parTransId="{C8224E3F-4C5D-4100-97F6-971D8AB1C8FC}" sibTransId="{729DF246-6396-4822-AFE1-B6AD5C426C38}"/>
    <dgm:cxn modelId="{F4E9E6EB-6B0B-4054-82BA-2C9B797BD348}" type="presOf" srcId="{22E63A14-07B4-41E1-BD40-45C4154477FE}" destId="{AC9CC3DF-B273-4BA2-86E7-3A9CC6F9B5E4}" srcOrd="0" destOrd="0" presId="urn:microsoft.com/office/officeart/2005/8/layout/list1"/>
    <dgm:cxn modelId="{A55607DA-9277-4C1E-904E-B2C35ECD7B95}" type="presOf" srcId="{7B728A34-EF01-46E7-89C8-B21433121C3C}" destId="{E3278011-A3E2-4CBB-B51E-A91E9843E167}" srcOrd="1" destOrd="0" presId="urn:microsoft.com/office/officeart/2005/8/layout/list1"/>
    <dgm:cxn modelId="{02531A54-ED7E-409F-A492-CDB39029BDB7}" srcId="{22E63A14-07B4-41E1-BD40-45C4154477FE}" destId="{66689599-BCAD-40FB-ADE9-1EA03BF68A7E}" srcOrd="1" destOrd="0" parTransId="{D4BB9141-E6A6-4C1A-A935-2F5AAD9B4701}" sibTransId="{631AFB93-16DB-41D2-ABDB-203795D936A1}"/>
    <dgm:cxn modelId="{D5E44099-2CA4-4C75-8DA6-843BB6683374}" srcId="{66689599-BCAD-40FB-ADE9-1EA03BF68A7E}" destId="{703523AF-1387-4925-9067-D620819330A8}" srcOrd="0" destOrd="0" parTransId="{8E027FFA-79AA-42E1-9A2B-3F250F1016BC}" sibTransId="{4849AF91-07D9-4034-AC18-098F775DF2AB}"/>
    <dgm:cxn modelId="{275CCAB8-A839-43E4-A6BC-8D5479A8AB13}" srcId="{22E63A14-07B4-41E1-BD40-45C4154477FE}" destId="{4B94074A-9196-42F5-85D2-EFCB625F47FD}" srcOrd="2" destOrd="0" parTransId="{88A5E36F-6546-4F65-9829-BA5EC642A7F2}" sibTransId="{3C76C986-B4A1-4CAB-A504-729FF4A9C3A3}"/>
    <dgm:cxn modelId="{38A47172-44F1-407E-8434-320C34F3714C}" type="presOf" srcId="{7B728A34-EF01-46E7-89C8-B21433121C3C}" destId="{ABE37A0A-2256-4E63-809F-C3EA775E05D7}" srcOrd="0" destOrd="0" presId="urn:microsoft.com/office/officeart/2005/8/layout/list1"/>
    <dgm:cxn modelId="{E9536878-24A6-4BE8-AD20-D922F1B91CD2}" type="presOf" srcId="{46F13AFE-128D-4295-B4F7-D1E7B22A50DF}" destId="{408E7817-B30B-428D-98F9-3702FE9B23FC}" srcOrd="0" destOrd="1" presId="urn:microsoft.com/office/officeart/2005/8/layout/list1"/>
    <dgm:cxn modelId="{D072A80C-05AC-4981-B99C-31A9D2B9D157}" type="presOf" srcId="{95C63CD5-9F81-4A4F-9A95-88BAE2EE49E8}" destId="{72CFF104-3CED-4369-93AC-B7500136CD78}" srcOrd="0" destOrd="1" presId="urn:microsoft.com/office/officeart/2005/8/layout/list1"/>
    <dgm:cxn modelId="{6F78A91F-8664-4A7D-A072-1B17926AA796}" srcId="{66689599-BCAD-40FB-ADE9-1EA03BF68A7E}" destId="{46F13AFE-128D-4295-B4F7-D1E7B22A50DF}" srcOrd="1" destOrd="0" parTransId="{24EEF8D7-200A-4B08-AF5E-A582C1C3BB89}" sibTransId="{382ABDF6-D306-476C-A2EC-BB6D6A4FA42A}"/>
    <dgm:cxn modelId="{882E09D1-9FCD-45C9-8E82-B5458F5214DA}" type="presOf" srcId="{703523AF-1387-4925-9067-D620819330A8}" destId="{408E7817-B30B-428D-98F9-3702FE9B23FC}" srcOrd="0" destOrd="0" presId="urn:microsoft.com/office/officeart/2005/8/layout/list1"/>
    <dgm:cxn modelId="{7268F716-F93E-415D-B732-47D24DA90BA7}" type="presOf" srcId="{6DE762AE-EFB7-4E6A-B029-3B1A8FBBEE52}" destId="{9632F16E-587F-4571-98F4-FF4C87EEC5FB}" srcOrd="0" destOrd="0" presId="urn:microsoft.com/office/officeart/2005/8/layout/list1"/>
    <dgm:cxn modelId="{360D8111-0B1B-4E2D-9EE5-CF0C71E44536}" srcId="{7B728A34-EF01-46E7-89C8-B21433121C3C}" destId="{95C63CD5-9F81-4A4F-9A95-88BAE2EE49E8}" srcOrd="1" destOrd="0" parTransId="{8934CA15-51AF-403C-BD8A-9E407387B0E8}" sibTransId="{6809700E-BD94-4D94-BCE9-6E7E0D2CBBC0}"/>
    <dgm:cxn modelId="{D61365B9-9FEA-4033-A5BC-689C707DD60F}" type="presOf" srcId="{2D90DC00-FE17-4494-A263-F1B405DA5933}" destId="{72CFF104-3CED-4369-93AC-B7500136CD78}" srcOrd="0" destOrd="2" presId="urn:microsoft.com/office/officeart/2005/8/layout/list1"/>
    <dgm:cxn modelId="{F4743BD4-2FAB-4DD1-9241-9D92C79BE5B2}" type="presOf" srcId="{4B94074A-9196-42F5-85D2-EFCB625F47FD}" destId="{38DF7347-EE79-474A-9037-A1144900FE12}" srcOrd="0" destOrd="0" presId="urn:microsoft.com/office/officeart/2005/8/layout/list1"/>
    <dgm:cxn modelId="{5477E34D-C2FB-4688-BC5E-9AD20774A573}" srcId="{22E63A14-07B4-41E1-BD40-45C4154477FE}" destId="{7B728A34-EF01-46E7-89C8-B21433121C3C}" srcOrd="0" destOrd="0" parTransId="{71FEF647-32B5-4F1B-AC45-33439F6CF949}" sibTransId="{6D2ED041-2E71-4B95-B7BD-D3DE80AA5A67}"/>
    <dgm:cxn modelId="{8C3F00D3-F831-4D3A-90FD-2E5B7FDA3511}" srcId="{4B94074A-9196-42F5-85D2-EFCB625F47FD}" destId="{6DE762AE-EFB7-4E6A-B029-3B1A8FBBEE52}" srcOrd="0" destOrd="0" parTransId="{15B89ED3-3302-4CA0-A917-D226216432FF}" sibTransId="{A2A8CEB9-4340-4EEC-A426-6CD416AC6AA1}"/>
    <dgm:cxn modelId="{FC8E8FD9-2A50-4A95-8625-9D2DD93280FA}" type="presOf" srcId="{23BC41A4-C502-4883-887D-9E507FA7F7DA}" destId="{72CFF104-3CED-4369-93AC-B7500136CD78}" srcOrd="0" destOrd="0" presId="urn:microsoft.com/office/officeart/2005/8/layout/list1"/>
    <dgm:cxn modelId="{98B5BC27-491F-48BE-B1FB-E5F05F5158AE}" type="presOf" srcId="{4B94074A-9196-42F5-85D2-EFCB625F47FD}" destId="{42C33E60-9D86-4CC1-878D-9DB6361BC700}" srcOrd="1" destOrd="0" presId="urn:microsoft.com/office/officeart/2005/8/layout/list1"/>
    <dgm:cxn modelId="{B993DF55-54DC-4C3D-9B21-A60784DA32C8}" srcId="{7B728A34-EF01-46E7-89C8-B21433121C3C}" destId="{2D90DC00-FE17-4494-A263-F1B405DA5933}" srcOrd="2" destOrd="0" parTransId="{A3888AFD-AA5E-4752-A093-E76945CB260A}" sibTransId="{28D54677-83C0-4E1B-93ED-EF7B4C762820}"/>
    <dgm:cxn modelId="{40D44388-7D67-4554-8EB9-03FEB15A033E}" type="presOf" srcId="{66689599-BCAD-40FB-ADE9-1EA03BF68A7E}" destId="{432D9064-C598-44A6-B43B-8736B5EDD641}" srcOrd="0" destOrd="0" presId="urn:microsoft.com/office/officeart/2005/8/layout/list1"/>
    <dgm:cxn modelId="{96B3C643-3074-424B-AE56-D11DD556EB5E}" type="presParOf" srcId="{AC9CC3DF-B273-4BA2-86E7-3A9CC6F9B5E4}" destId="{C51A49C5-5406-4DC7-9CE1-EB0866622578}" srcOrd="0" destOrd="0" presId="urn:microsoft.com/office/officeart/2005/8/layout/list1"/>
    <dgm:cxn modelId="{FE0EF7B7-2CA7-467C-A45B-6C12E26A9AD5}" type="presParOf" srcId="{C51A49C5-5406-4DC7-9CE1-EB0866622578}" destId="{ABE37A0A-2256-4E63-809F-C3EA775E05D7}" srcOrd="0" destOrd="0" presId="urn:microsoft.com/office/officeart/2005/8/layout/list1"/>
    <dgm:cxn modelId="{EBA55F78-7C43-40C1-9EBE-3936CAD9D8AD}" type="presParOf" srcId="{C51A49C5-5406-4DC7-9CE1-EB0866622578}" destId="{E3278011-A3E2-4CBB-B51E-A91E9843E167}" srcOrd="1" destOrd="0" presId="urn:microsoft.com/office/officeart/2005/8/layout/list1"/>
    <dgm:cxn modelId="{56437133-45D9-4E81-A2C1-550BDCF023B7}" type="presParOf" srcId="{AC9CC3DF-B273-4BA2-86E7-3A9CC6F9B5E4}" destId="{8839D46B-7A07-4462-B9BA-0A248C2C9431}" srcOrd="1" destOrd="0" presId="urn:microsoft.com/office/officeart/2005/8/layout/list1"/>
    <dgm:cxn modelId="{F98A294F-DF41-4DA6-8313-98A42201F95C}" type="presParOf" srcId="{AC9CC3DF-B273-4BA2-86E7-3A9CC6F9B5E4}" destId="{72CFF104-3CED-4369-93AC-B7500136CD78}" srcOrd="2" destOrd="0" presId="urn:microsoft.com/office/officeart/2005/8/layout/list1"/>
    <dgm:cxn modelId="{6DB21700-160E-443A-A097-5FB014647A19}" type="presParOf" srcId="{AC9CC3DF-B273-4BA2-86E7-3A9CC6F9B5E4}" destId="{EA702E80-1389-45CD-846E-B19AEAF0EFCE}" srcOrd="3" destOrd="0" presId="urn:microsoft.com/office/officeart/2005/8/layout/list1"/>
    <dgm:cxn modelId="{B53C58B8-43E6-4DB0-9BD0-EA8561EA33D7}" type="presParOf" srcId="{AC9CC3DF-B273-4BA2-86E7-3A9CC6F9B5E4}" destId="{3E8501B7-AF02-4AE1-A4F5-EF74B87271A6}" srcOrd="4" destOrd="0" presId="urn:microsoft.com/office/officeart/2005/8/layout/list1"/>
    <dgm:cxn modelId="{58E0BD88-3D34-4C61-BB48-D815541C88C1}" type="presParOf" srcId="{3E8501B7-AF02-4AE1-A4F5-EF74B87271A6}" destId="{432D9064-C598-44A6-B43B-8736B5EDD641}" srcOrd="0" destOrd="0" presId="urn:microsoft.com/office/officeart/2005/8/layout/list1"/>
    <dgm:cxn modelId="{6A851161-E039-4E65-A7FE-12206BB1C4C7}" type="presParOf" srcId="{3E8501B7-AF02-4AE1-A4F5-EF74B87271A6}" destId="{A2B8E744-016F-45D0-95C9-E28116037322}" srcOrd="1" destOrd="0" presId="urn:microsoft.com/office/officeart/2005/8/layout/list1"/>
    <dgm:cxn modelId="{3BA64BE7-9E8C-49C5-AA13-DC1FB4A27760}" type="presParOf" srcId="{AC9CC3DF-B273-4BA2-86E7-3A9CC6F9B5E4}" destId="{EEA73024-11D1-49E1-AEBA-7CBA7F7FBCC0}" srcOrd="5" destOrd="0" presId="urn:microsoft.com/office/officeart/2005/8/layout/list1"/>
    <dgm:cxn modelId="{4BFC2F8C-7929-4E2A-8973-56F90CE44E02}" type="presParOf" srcId="{AC9CC3DF-B273-4BA2-86E7-3A9CC6F9B5E4}" destId="{408E7817-B30B-428D-98F9-3702FE9B23FC}" srcOrd="6" destOrd="0" presId="urn:microsoft.com/office/officeart/2005/8/layout/list1"/>
    <dgm:cxn modelId="{002B93C0-F423-4471-9DFA-C1A2DE25EE68}" type="presParOf" srcId="{AC9CC3DF-B273-4BA2-86E7-3A9CC6F9B5E4}" destId="{9A582774-7A17-4CB5-BFF2-814C63F5EC45}" srcOrd="7" destOrd="0" presId="urn:microsoft.com/office/officeart/2005/8/layout/list1"/>
    <dgm:cxn modelId="{AD931B75-3D27-46A3-BFEA-0CB353AB3D3F}" type="presParOf" srcId="{AC9CC3DF-B273-4BA2-86E7-3A9CC6F9B5E4}" destId="{FF6A402D-ED60-477E-A94D-98BE23362941}" srcOrd="8" destOrd="0" presId="urn:microsoft.com/office/officeart/2005/8/layout/list1"/>
    <dgm:cxn modelId="{3930CBC3-931C-4AEB-B379-1BC9EC43E247}" type="presParOf" srcId="{FF6A402D-ED60-477E-A94D-98BE23362941}" destId="{38DF7347-EE79-474A-9037-A1144900FE12}" srcOrd="0" destOrd="0" presId="urn:microsoft.com/office/officeart/2005/8/layout/list1"/>
    <dgm:cxn modelId="{E2BC12EE-1494-48DE-816F-8D97BEB2FD1D}" type="presParOf" srcId="{FF6A402D-ED60-477E-A94D-98BE23362941}" destId="{42C33E60-9D86-4CC1-878D-9DB6361BC700}" srcOrd="1" destOrd="0" presId="urn:microsoft.com/office/officeart/2005/8/layout/list1"/>
    <dgm:cxn modelId="{90AB9E73-DBAB-46B5-B0B3-27C4D4E5BDD1}" type="presParOf" srcId="{AC9CC3DF-B273-4BA2-86E7-3A9CC6F9B5E4}" destId="{14CBB7A5-C92D-4876-BE8B-CC2EE56A4636}" srcOrd="9" destOrd="0" presId="urn:microsoft.com/office/officeart/2005/8/layout/list1"/>
    <dgm:cxn modelId="{34E199C8-CE3D-48D8-B5BC-36CECDC7B4EF}" type="presParOf" srcId="{AC9CC3DF-B273-4BA2-86E7-3A9CC6F9B5E4}" destId="{9632F16E-587F-4571-98F4-FF4C87EEC5F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06F2A3-D744-4DB5-85E0-128C9B026D28}" type="doc">
      <dgm:prSet loTypeId="urn:microsoft.com/office/officeart/2008/layout/LinedList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8327F8FC-D8D3-42E0-8C6E-19BF8E1ED97E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1. Оптимистичный сценарий</a:t>
          </a:r>
          <a:endParaRPr lang="ru-RU" sz="1600" dirty="0">
            <a:solidFill>
              <a:schemeClr val="tx1"/>
            </a:solidFill>
          </a:endParaRPr>
        </a:p>
      </dgm:t>
    </dgm:pt>
    <dgm:pt modelId="{5D8D9D51-DAA6-4C3A-BB47-B106375DF32B}" type="parTrans" cxnId="{7D00C9E6-6A57-4F09-8775-075F36E0D62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EDA896E-3AEC-4F31-AC9F-C2DEAD9602FE}" type="sibTrans" cxnId="{7D00C9E6-6A57-4F09-8775-075F36E0D62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3886E58-2EA9-4473-965B-8ADB74010947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2. Целевой сценарий</a:t>
          </a:r>
          <a:endParaRPr lang="ru-RU" sz="1600" dirty="0" smtClean="0">
            <a:solidFill>
              <a:schemeClr val="tx1"/>
            </a:solidFill>
          </a:endParaRPr>
        </a:p>
      </dgm:t>
    </dgm:pt>
    <dgm:pt modelId="{C785693B-2199-4ECD-BFE5-54D73C5C085E}" type="parTrans" cxnId="{E37DB749-56A4-449A-BFA7-7CB2856602C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539939D-D000-408A-92D9-02EF7E3B0B55}" type="sibTrans" cxnId="{E37DB749-56A4-449A-BFA7-7CB2856602C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06D30A8-9C08-41C9-8AB7-7CD8B170B59E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3. Инерционный сценарий</a:t>
          </a:r>
          <a:endParaRPr lang="ru-RU" sz="1600" dirty="0">
            <a:solidFill>
              <a:schemeClr val="tx1"/>
            </a:solidFill>
          </a:endParaRPr>
        </a:p>
      </dgm:t>
    </dgm:pt>
    <dgm:pt modelId="{5F1FF478-FD5E-4F59-9B8E-976A746458B8}" type="parTrans" cxnId="{F4300420-0DB0-4D02-8592-916A8446630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A11D0DB-2B10-4B3D-A9A3-638E525BDD99}" type="sibTrans" cxnId="{F4300420-0DB0-4D02-8592-916A8446630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80CDB0C-310F-4AC1-9D29-82F6A026DCC2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Максимальная реализация потенциала республики </a:t>
          </a:r>
        </a:p>
        <a:p>
          <a:r>
            <a:rPr lang="ru-RU" sz="1400" b="1" dirty="0" smtClean="0">
              <a:solidFill>
                <a:schemeClr val="tx1"/>
              </a:solidFill>
            </a:rPr>
            <a:t>К уровню 2017 года: </a:t>
          </a:r>
          <a:r>
            <a:rPr lang="ru-RU" sz="1400" dirty="0" smtClean="0">
              <a:solidFill>
                <a:schemeClr val="tx1"/>
              </a:solidFill>
            </a:rPr>
            <a:t>рост ВРП на 1 жителя (</a:t>
          </a:r>
          <a:r>
            <a:rPr lang="ru-RU" sz="1400" b="1" dirty="0" smtClean="0">
              <a:solidFill>
                <a:schemeClr val="tx1"/>
              </a:solidFill>
            </a:rPr>
            <a:t>в 2,1 раза</a:t>
          </a:r>
          <a:r>
            <a:rPr lang="ru-RU" sz="1400" dirty="0" smtClean="0">
              <a:solidFill>
                <a:schemeClr val="tx1"/>
              </a:solidFill>
            </a:rPr>
            <a:t>), увеличение ожидаемой продолжительности жизни (</a:t>
          </a:r>
          <a:r>
            <a:rPr lang="ru-RU" sz="1400" b="1" dirty="0" smtClean="0">
              <a:solidFill>
                <a:schemeClr val="tx1"/>
              </a:solidFill>
            </a:rPr>
            <a:t>на 10,4 года)</a:t>
          </a:r>
          <a:r>
            <a:rPr lang="ru-RU" sz="1400" dirty="0" smtClean="0">
              <a:solidFill>
                <a:schemeClr val="tx1"/>
              </a:solidFill>
            </a:rPr>
            <a:t>, стабилизация численности населения (незначительное снижение - </a:t>
          </a:r>
          <a:r>
            <a:rPr lang="ru-RU" sz="1400" b="1" dirty="0" smtClean="0">
              <a:solidFill>
                <a:schemeClr val="tx1"/>
              </a:solidFill>
            </a:rPr>
            <a:t>на 17,5 тыс. человек</a:t>
          </a:r>
          <a:r>
            <a:rPr lang="ru-RU" sz="1400" dirty="0" smtClean="0">
              <a:solidFill>
                <a:schemeClr val="tx1"/>
              </a:solidFill>
            </a:rPr>
            <a:t>), рост реальных располагаемых доходов населения (</a:t>
          </a:r>
          <a:r>
            <a:rPr lang="ru-RU" sz="1400" b="1" dirty="0" smtClean="0">
              <a:solidFill>
                <a:schemeClr val="tx1"/>
              </a:solidFill>
            </a:rPr>
            <a:t>в 1,5 раза</a:t>
          </a:r>
          <a:r>
            <a:rPr lang="ru-RU" sz="1400" dirty="0" smtClean="0">
              <a:solidFill>
                <a:schemeClr val="tx1"/>
              </a:solidFill>
            </a:rPr>
            <a:t>), рост производительности труда (</a:t>
          </a:r>
          <a:r>
            <a:rPr lang="ru-RU" sz="1400" b="1" dirty="0" smtClean="0">
              <a:solidFill>
                <a:schemeClr val="tx1"/>
              </a:solidFill>
            </a:rPr>
            <a:t>в 1,5 раза</a:t>
          </a:r>
          <a:r>
            <a:rPr lang="ru-RU" sz="1400" dirty="0" smtClean="0">
              <a:solidFill>
                <a:schemeClr val="tx1"/>
              </a:solidFill>
            </a:rPr>
            <a:t>)</a:t>
          </a:r>
          <a:endParaRPr lang="ru-RU" sz="1400" dirty="0">
            <a:solidFill>
              <a:schemeClr val="tx1"/>
            </a:solidFill>
          </a:endParaRPr>
        </a:p>
      </dgm:t>
    </dgm:pt>
    <dgm:pt modelId="{D163922A-8150-49B0-AB86-E12C90BCA47F}" type="parTrans" cxnId="{A8CA6C37-9CB5-4765-8DD2-3EECD0B2B97A}">
      <dgm:prSet/>
      <dgm:spPr/>
      <dgm:t>
        <a:bodyPr/>
        <a:lstStyle/>
        <a:p>
          <a:endParaRPr lang="ru-RU"/>
        </a:p>
      </dgm:t>
    </dgm:pt>
    <dgm:pt modelId="{9EFF4F0A-7F55-4218-A5D4-817541943130}" type="sibTrans" cxnId="{A8CA6C37-9CB5-4765-8DD2-3EECD0B2B97A}">
      <dgm:prSet/>
      <dgm:spPr/>
      <dgm:t>
        <a:bodyPr/>
        <a:lstStyle/>
        <a:p>
          <a:endParaRPr lang="ru-RU"/>
        </a:p>
      </dgm:t>
    </dgm:pt>
    <dgm:pt modelId="{BF7CCFFE-C371-471E-A317-2A00F8C6E864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Создание условий для устойчивого долгосрочного роста</a:t>
          </a:r>
        </a:p>
        <a:p>
          <a:r>
            <a:rPr lang="ru-RU" sz="1400" b="1" dirty="0" smtClean="0">
              <a:solidFill>
                <a:schemeClr val="tx1"/>
              </a:solidFill>
            </a:rPr>
            <a:t>К уровню 2017 года: </a:t>
          </a:r>
          <a:r>
            <a:rPr lang="ru-RU" sz="1400" dirty="0" smtClean="0">
              <a:solidFill>
                <a:schemeClr val="tx1"/>
              </a:solidFill>
            </a:rPr>
            <a:t>рост ВРП на 1 жителя </a:t>
          </a:r>
          <a:r>
            <a:rPr lang="ru-RU" sz="1400" b="1" dirty="0" smtClean="0">
              <a:solidFill>
                <a:schemeClr val="tx1"/>
              </a:solidFill>
            </a:rPr>
            <a:t>(в 1,6 раза)</a:t>
          </a:r>
          <a:r>
            <a:rPr lang="ru-RU" sz="1400" dirty="0" smtClean="0">
              <a:solidFill>
                <a:schemeClr val="tx1"/>
              </a:solidFill>
            </a:rPr>
            <a:t>, увеличение ожидаемой продолжительности жизни (</a:t>
          </a:r>
          <a:r>
            <a:rPr lang="ru-RU" sz="1400" b="1" dirty="0" smtClean="0">
              <a:solidFill>
                <a:schemeClr val="tx1"/>
              </a:solidFill>
            </a:rPr>
            <a:t>на 7,0 года</a:t>
          </a:r>
          <a:r>
            <a:rPr lang="ru-RU" sz="1400" dirty="0" smtClean="0">
              <a:solidFill>
                <a:schemeClr val="tx1"/>
              </a:solidFill>
            </a:rPr>
            <a:t>), стабилизация численности населения (снижение </a:t>
          </a:r>
          <a:r>
            <a:rPr lang="ru-RU" sz="1400" b="1" dirty="0" smtClean="0">
              <a:solidFill>
                <a:schemeClr val="tx1"/>
              </a:solidFill>
            </a:rPr>
            <a:t>на 60,8 тыс. человек</a:t>
          </a:r>
          <a:r>
            <a:rPr lang="ru-RU" sz="1400" dirty="0" smtClean="0">
              <a:solidFill>
                <a:schemeClr val="tx1"/>
              </a:solidFill>
            </a:rPr>
            <a:t>), рост реальных располагаемых доходов населения (</a:t>
          </a:r>
          <a:r>
            <a:rPr lang="ru-RU" sz="1400" b="1" dirty="0" smtClean="0">
              <a:solidFill>
                <a:schemeClr val="tx1"/>
              </a:solidFill>
            </a:rPr>
            <a:t>в 1,3 раза</a:t>
          </a:r>
          <a:r>
            <a:rPr lang="ru-RU" sz="1400" dirty="0" smtClean="0">
              <a:solidFill>
                <a:schemeClr val="tx1"/>
              </a:solidFill>
            </a:rPr>
            <a:t>), рост производительности труда (</a:t>
          </a:r>
          <a:r>
            <a:rPr lang="ru-RU" sz="1400" b="1" dirty="0" smtClean="0">
              <a:solidFill>
                <a:schemeClr val="tx1"/>
              </a:solidFill>
            </a:rPr>
            <a:t>в 1,4 раза</a:t>
          </a:r>
          <a:r>
            <a:rPr lang="ru-RU" sz="1400" dirty="0" smtClean="0">
              <a:solidFill>
                <a:schemeClr val="tx1"/>
              </a:solidFill>
            </a:rPr>
            <a:t>)</a:t>
          </a:r>
        </a:p>
      </dgm:t>
    </dgm:pt>
    <dgm:pt modelId="{AB718CAB-7DF8-4DB0-83AF-D73C7DCD8571}" type="parTrans" cxnId="{DE250CDB-7AB4-4ADD-8F36-366EB86747D0}">
      <dgm:prSet/>
      <dgm:spPr/>
      <dgm:t>
        <a:bodyPr/>
        <a:lstStyle/>
        <a:p>
          <a:endParaRPr lang="ru-RU"/>
        </a:p>
      </dgm:t>
    </dgm:pt>
    <dgm:pt modelId="{E4527CFB-5FB6-49F6-B404-4236187E14BD}" type="sibTrans" cxnId="{DE250CDB-7AB4-4ADD-8F36-366EB86747D0}">
      <dgm:prSet/>
      <dgm:spPr/>
      <dgm:t>
        <a:bodyPr/>
        <a:lstStyle/>
        <a:p>
          <a:endParaRPr lang="ru-RU"/>
        </a:p>
      </dgm:t>
    </dgm:pt>
    <dgm:pt modelId="{1C600D8E-7511-471A-8F39-CA9413F81B2A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Продолжение инерционных трендов</a:t>
          </a:r>
        </a:p>
        <a:p>
          <a:r>
            <a:rPr lang="ru-RU" sz="1400" b="1" dirty="0" smtClean="0">
              <a:solidFill>
                <a:schemeClr val="tx1"/>
              </a:solidFill>
            </a:rPr>
            <a:t>К уровню 2017 года: </a:t>
          </a:r>
          <a:r>
            <a:rPr lang="ru-RU" sz="1400" dirty="0" smtClean="0">
              <a:solidFill>
                <a:schemeClr val="tx1"/>
              </a:solidFill>
            </a:rPr>
            <a:t>рост ВРП на 1 жителя (</a:t>
          </a:r>
          <a:r>
            <a:rPr lang="ru-RU" sz="1400" b="1" dirty="0" smtClean="0">
              <a:solidFill>
                <a:schemeClr val="tx1"/>
              </a:solidFill>
            </a:rPr>
            <a:t>в 1,3 раза</a:t>
          </a:r>
          <a:r>
            <a:rPr lang="ru-RU" sz="1400" dirty="0" smtClean="0">
              <a:solidFill>
                <a:schemeClr val="tx1"/>
              </a:solidFill>
            </a:rPr>
            <a:t>), увеличение ожидаемой продолжительности жизни (</a:t>
          </a:r>
          <a:r>
            <a:rPr lang="ru-RU" sz="1400" b="1" dirty="0" smtClean="0">
              <a:solidFill>
                <a:schemeClr val="tx1"/>
              </a:solidFill>
            </a:rPr>
            <a:t>на 3,6 года</a:t>
          </a:r>
          <a:r>
            <a:rPr lang="ru-RU" sz="1400" dirty="0" smtClean="0">
              <a:solidFill>
                <a:schemeClr val="tx1"/>
              </a:solidFill>
            </a:rPr>
            <a:t>), сокращение оттока численности населения (снижение </a:t>
          </a:r>
          <a:r>
            <a:rPr lang="ru-RU" sz="1400" b="1" dirty="0" smtClean="0">
              <a:solidFill>
                <a:schemeClr val="tx1"/>
              </a:solidFill>
            </a:rPr>
            <a:t>на 142 тыс. человек</a:t>
          </a:r>
          <a:r>
            <a:rPr lang="ru-RU" sz="1400" dirty="0" smtClean="0">
              <a:solidFill>
                <a:schemeClr val="tx1"/>
              </a:solidFill>
            </a:rPr>
            <a:t>), рост реальных располагаемых доходов населения (</a:t>
          </a:r>
          <a:r>
            <a:rPr lang="ru-RU" sz="1400" b="1" dirty="0" smtClean="0">
              <a:solidFill>
                <a:schemeClr val="tx1"/>
              </a:solidFill>
            </a:rPr>
            <a:t>в 1,1 раза</a:t>
          </a:r>
          <a:r>
            <a:rPr lang="ru-RU" sz="1400" dirty="0" smtClean="0">
              <a:solidFill>
                <a:schemeClr val="tx1"/>
              </a:solidFill>
            </a:rPr>
            <a:t>), рост производительности труда (</a:t>
          </a:r>
          <a:r>
            <a:rPr lang="ru-RU" sz="1400" b="1" dirty="0" smtClean="0">
              <a:solidFill>
                <a:schemeClr val="tx1"/>
              </a:solidFill>
            </a:rPr>
            <a:t>в 1,2 раза</a:t>
          </a:r>
          <a:r>
            <a:rPr lang="ru-RU" sz="1400" dirty="0" smtClean="0">
              <a:solidFill>
                <a:schemeClr val="tx1"/>
              </a:solidFill>
            </a:rPr>
            <a:t>)</a:t>
          </a:r>
          <a:endParaRPr lang="ru-RU" sz="1400" b="1" dirty="0">
            <a:solidFill>
              <a:schemeClr val="tx1"/>
            </a:solidFill>
          </a:endParaRPr>
        </a:p>
      </dgm:t>
    </dgm:pt>
    <dgm:pt modelId="{7332B331-B5F6-4F72-A452-08412400A78D}" type="parTrans" cxnId="{2BFD0686-DF6E-4794-B879-90F1ED188AA5}">
      <dgm:prSet/>
      <dgm:spPr/>
      <dgm:t>
        <a:bodyPr/>
        <a:lstStyle/>
        <a:p>
          <a:endParaRPr lang="ru-RU"/>
        </a:p>
      </dgm:t>
    </dgm:pt>
    <dgm:pt modelId="{ED868078-D906-44CB-A18C-88A71B606A8A}" type="sibTrans" cxnId="{2BFD0686-DF6E-4794-B879-90F1ED188AA5}">
      <dgm:prSet/>
      <dgm:spPr/>
      <dgm:t>
        <a:bodyPr/>
        <a:lstStyle/>
        <a:p>
          <a:endParaRPr lang="ru-RU"/>
        </a:p>
      </dgm:t>
    </dgm:pt>
    <dgm:pt modelId="{D8EA95E0-8724-40D5-A393-F1F61C5725CE}" type="pres">
      <dgm:prSet presAssocID="{7706F2A3-D744-4DB5-85E0-128C9B026D2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DE7A217-EEBF-4CB1-BDE3-997DBDD69C75}" type="pres">
      <dgm:prSet presAssocID="{8327F8FC-D8D3-42E0-8C6E-19BF8E1ED97E}" presName="thickLine" presStyleLbl="alignNode1" presStyleIdx="0" presStyleCnt="3"/>
      <dgm:spPr/>
    </dgm:pt>
    <dgm:pt modelId="{13B0DFA3-D0D4-44A0-8718-3048BF1D0548}" type="pres">
      <dgm:prSet presAssocID="{8327F8FC-D8D3-42E0-8C6E-19BF8E1ED97E}" presName="horz1" presStyleCnt="0"/>
      <dgm:spPr/>
    </dgm:pt>
    <dgm:pt modelId="{F40959C4-6864-4989-9939-CE4C66090B7A}" type="pres">
      <dgm:prSet presAssocID="{8327F8FC-D8D3-42E0-8C6E-19BF8E1ED97E}" presName="tx1" presStyleLbl="revTx" presStyleIdx="0" presStyleCnt="6" custScaleX="114876" custScaleY="80352"/>
      <dgm:spPr/>
      <dgm:t>
        <a:bodyPr/>
        <a:lstStyle/>
        <a:p>
          <a:endParaRPr lang="ru-RU"/>
        </a:p>
      </dgm:t>
    </dgm:pt>
    <dgm:pt modelId="{B89E7652-B9E0-437C-A22F-2ED88FA92AAE}" type="pres">
      <dgm:prSet presAssocID="{8327F8FC-D8D3-42E0-8C6E-19BF8E1ED97E}" presName="vert1" presStyleCnt="0"/>
      <dgm:spPr/>
    </dgm:pt>
    <dgm:pt modelId="{59D5829D-A766-4093-8666-E5770CE3634C}" type="pres">
      <dgm:prSet presAssocID="{D80CDB0C-310F-4AC1-9D29-82F6A026DCC2}" presName="vertSpace2a" presStyleCnt="0"/>
      <dgm:spPr/>
    </dgm:pt>
    <dgm:pt modelId="{57042F66-0983-4C37-8BAC-71152EF039CD}" type="pres">
      <dgm:prSet presAssocID="{D80CDB0C-310F-4AC1-9D29-82F6A026DCC2}" presName="horz2" presStyleCnt="0"/>
      <dgm:spPr/>
    </dgm:pt>
    <dgm:pt modelId="{2F0607E8-F4D9-4E5C-BDC5-50B238AAD91A}" type="pres">
      <dgm:prSet presAssocID="{D80CDB0C-310F-4AC1-9D29-82F6A026DCC2}" presName="horzSpace2" presStyleCnt="0"/>
      <dgm:spPr/>
    </dgm:pt>
    <dgm:pt modelId="{86972E36-4021-47F3-8404-DC70899B4B8E}" type="pres">
      <dgm:prSet presAssocID="{D80CDB0C-310F-4AC1-9D29-82F6A026DCC2}" presName="tx2" presStyleLbl="revTx" presStyleIdx="1" presStyleCnt="6" custScaleY="72402"/>
      <dgm:spPr/>
      <dgm:t>
        <a:bodyPr/>
        <a:lstStyle/>
        <a:p>
          <a:endParaRPr lang="ru-RU"/>
        </a:p>
      </dgm:t>
    </dgm:pt>
    <dgm:pt modelId="{D0EEB6AB-26BC-4922-A9E0-8C4C7A8A3388}" type="pres">
      <dgm:prSet presAssocID="{D80CDB0C-310F-4AC1-9D29-82F6A026DCC2}" presName="vert2" presStyleCnt="0"/>
      <dgm:spPr/>
    </dgm:pt>
    <dgm:pt modelId="{897F7E32-3EB9-4C30-86D7-1C738788B6F4}" type="pres">
      <dgm:prSet presAssocID="{D80CDB0C-310F-4AC1-9D29-82F6A026DCC2}" presName="thinLine2b" presStyleLbl="callout" presStyleIdx="0" presStyleCnt="3"/>
      <dgm:spPr/>
    </dgm:pt>
    <dgm:pt modelId="{B02FF1E1-E7B5-42A8-8AD2-184663E9B823}" type="pres">
      <dgm:prSet presAssocID="{D80CDB0C-310F-4AC1-9D29-82F6A026DCC2}" presName="vertSpace2b" presStyleCnt="0"/>
      <dgm:spPr/>
    </dgm:pt>
    <dgm:pt modelId="{4B0DC287-674A-425D-8368-EE18E744A047}" type="pres">
      <dgm:prSet presAssocID="{73886E58-2EA9-4473-965B-8ADB74010947}" presName="thickLine" presStyleLbl="alignNode1" presStyleIdx="1" presStyleCnt="3"/>
      <dgm:spPr/>
    </dgm:pt>
    <dgm:pt modelId="{DC4A252C-121A-4C73-A64F-9F3612F86702}" type="pres">
      <dgm:prSet presAssocID="{73886E58-2EA9-4473-965B-8ADB74010947}" presName="horz1" presStyleCnt="0"/>
      <dgm:spPr/>
    </dgm:pt>
    <dgm:pt modelId="{042172CC-3CE5-4E38-AD7C-8506982CEB6A}" type="pres">
      <dgm:prSet presAssocID="{73886E58-2EA9-4473-965B-8ADB74010947}" presName="tx1" presStyleLbl="revTx" presStyleIdx="2" presStyleCnt="6" custScaleX="114876" custScaleY="81030"/>
      <dgm:spPr/>
      <dgm:t>
        <a:bodyPr/>
        <a:lstStyle/>
        <a:p>
          <a:endParaRPr lang="ru-RU"/>
        </a:p>
      </dgm:t>
    </dgm:pt>
    <dgm:pt modelId="{979820EA-64F0-44E5-8001-305DE691A79F}" type="pres">
      <dgm:prSet presAssocID="{73886E58-2EA9-4473-965B-8ADB74010947}" presName="vert1" presStyleCnt="0"/>
      <dgm:spPr/>
    </dgm:pt>
    <dgm:pt modelId="{A66DBDFB-A60D-48EF-854C-724F88668C50}" type="pres">
      <dgm:prSet presAssocID="{BF7CCFFE-C371-471E-A317-2A00F8C6E864}" presName="vertSpace2a" presStyleCnt="0"/>
      <dgm:spPr/>
    </dgm:pt>
    <dgm:pt modelId="{3BD535D1-0DA1-432A-86B0-9ACF01EA65F9}" type="pres">
      <dgm:prSet presAssocID="{BF7CCFFE-C371-471E-A317-2A00F8C6E864}" presName="horz2" presStyleCnt="0"/>
      <dgm:spPr/>
    </dgm:pt>
    <dgm:pt modelId="{9264D8D6-1663-4ADE-B470-725717F393BF}" type="pres">
      <dgm:prSet presAssocID="{BF7CCFFE-C371-471E-A317-2A00F8C6E864}" presName="horzSpace2" presStyleCnt="0"/>
      <dgm:spPr/>
    </dgm:pt>
    <dgm:pt modelId="{D41FA5C3-3F7B-4D6A-B0CE-74E1C11DD348}" type="pres">
      <dgm:prSet presAssocID="{BF7CCFFE-C371-471E-A317-2A00F8C6E864}" presName="tx2" presStyleLbl="revTx" presStyleIdx="3" presStyleCnt="6" custScaleY="76399"/>
      <dgm:spPr/>
      <dgm:t>
        <a:bodyPr/>
        <a:lstStyle/>
        <a:p>
          <a:endParaRPr lang="ru-RU"/>
        </a:p>
      </dgm:t>
    </dgm:pt>
    <dgm:pt modelId="{81336792-68AB-45F2-8C8D-D261BEA8C6E4}" type="pres">
      <dgm:prSet presAssocID="{BF7CCFFE-C371-471E-A317-2A00F8C6E864}" presName="vert2" presStyleCnt="0"/>
      <dgm:spPr/>
    </dgm:pt>
    <dgm:pt modelId="{235BD804-D191-4AAB-AEEA-3F176032FE09}" type="pres">
      <dgm:prSet presAssocID="{BF7CCFFE-C371-471E-A317-2A00F8C6E864}" presName="thinLine2b" presStyleLbl="callout" presStyleIdx="1" presStyleCnt="3"/>
      <dgm:spPr/>
    </dgm:pt>
    <dgm:pt modelId="{A12B0256-ECDA-4FBC-8F1A-7A059BAEFC68}" type="pres">
      <dgm:prSet presAssocID="{BF7CCFFE-C371-471E-A317-2A00F8C6E864}" presName="vertSpace2b" presStyleCnt="0"/>
      <dgm:spPr/>
    </dgm:pt>
    <dgm:pt modelId="{D524C504-83AA-403D-8C6B-4D3117A3BCCF}" type="pres">
      <dgm:prSet presAssocID="{F06D30A8-9C08-41C9-8AB7-7CD8B170B59E}" presName="thickLine" presStyleLbl="alignNode1" presStyleIdx="2" presStyleCnt="3"/>
      <dgm:spPr/>
    </dgm:pt>
    <dgm:pt modelId="{408FAF9B-B2DF-492A-A922-6EFFDFD2106A}" type="pres">
      <dgm:prSet presAssocID="{F06D30A8-9C08-41C9-8AB7-7CD8B170B59E}" presName="horz1" presStyleCnt="0"/>
      <dgm:spPr/>
    </dgm:pt>
    <dgm:pt modelId="{A1F9D4F1-FD0D-4C13-A50B-1A30BD2A8F65}" type="pres">
      <dgm:prSet presAssocID="{F06D30A8-9C08-41C9-8AB7-7CD8B170B59E}" presName="tx1" presStyleLbl="revTx" presStyleIdx="4" presStyleCnt="6" custScaleX="114876" custScaleY="80501"/>
      <dgm:spPr/>
      <dgm:t>
        <a:bodyPr/>
        <a:lstStyle/>
        <a:p>
          <a:endParaRPr lang="ru-RU"/>
        </a:p>
      </dgm:t>
    </dgm:pt>
    <dgm:pt modelId="{3C938B96-22A2-4F35-8DD2-63A44CAFB880}" type="pres">
      <dgm:prSet presAssocID="{F06D30A8-9C08-41C9-8AB7-7CD8B170B59E}" presName="vert1" presStyleCnt="0"/>
      <dgm:spPr/>
    </dgm:pt>
    <dgm:pt modelId="{F8EE466E-B298-4CF4-BD41-510762D7FDCA}" type="pres">
      <dgm:prSet presAssocID="{1C600D8E-7511-471A-8F39-CA9413F81B2A}" presName="vertSpace2a" presStyleCnt="0"/>
      <dgm:spPr/>
    </dgm:pt>
    <dgm:pt modelId="{D3DBBC52-6BAB-49D7-8D44-B72AC5B15F45}" type="pres">
      <dgm:prSet presAssocID="{1C600D8E-7511-471A-8F39-CA9413F81B2A}" presName="horz2" presStyleCnt="0"/>
      <dgm:spPr/>
    </dgm:pt>
    <dgm:pt modelId="{9EECCD0A-7277-41E6-8BAB-D5033D27387A}" type="pres">
      <dgm:prSet presAssocID="{1C600D8E-7511-471A-8F39-CA9413F81B2A}" presName="horzSpace2" presStyleCnt="0"/>
      <dgm:spPr/>
    </dgm:pt>
    <dgm:pt modelId="{BCDB34D7-696A-44E9-B3E0-67F560D7209B}" type="pres">
      <dgm:prSet presAssocID="{1C600D8E-7511-471A-8F39-CA9413F81B2A}" presName="tx2" presStyleLbl="revTx" presStyleIdx="5" presStyleCnt="6" custScaleY="75733"/>
      <dgm:spPr/>
      <dgm:t>
        <a:bodyPr/>
        <a:lstStyle/>
        <a:p>
          <a:endParaRPr lang="ru-RU"/>
        </a:p>
      </dgm:t>
    </dgm:pt>
    <dgm:pt modelId="{F04851AD-3267-4294-8391-CCF4D001E8F9}" type="pres">
      <dgm:prSet presAssocID="{1C600D8E-7511-471A-8F39-CA9413F81B2A}" presName="vert2" presStyleCnt="0"/>
      <dgm:spPr/>
    </dgm:pt>
    <dgm:pt modelId="{49AE75D0-0271-4443-B011-3ADA17658B29}" type="pres">
      <dgm:prSet presAssocID="{1C600D8E-7511-471A-8F39-CA9413F81B2A}" presName="thinLine2b" presStyleLbl="callout" presStyleIdx="2" presStyleCnt="3"/>
      <dgm:spPr/>
    </dgm:pt>
    <dgm:pt modelId="{1C778ABB-7903-4BEB-98A2-17A88449FA4C}" type="pres">
      <dgm:prSet presAssocID="{1C600D8E-7511-471A-8F39-CA9413F81B2A}" presName="vertSpace2b" presStyleCnt="0"/>
      <dgm:spPr/>
    </dgm:pt>
  </dgm:ptLst>
  <dgm:cxnLst>
    <dgm:cxn modelId="{7D00C9E6-6A57-4F09-8775-075F36E0D62A}" srcId="{7706F2A3-D744-4DB5-85E0-128C9B026D28}" destId="{8327F8FC-D8D3-42E0-8C6E-19BF8E1ED97E}" srcOrd="0" destOrd="0" parTransId="{5D8D9D51-DAA6-4C3A-BB47-B106375DF32B}" sibTransId="{0EDA896E-3AEC-4F31-AC9F-C2DEAD9602FE}"/>
    <dgm:cxn modelId="{F4300420-0DB0-4D02-8592-916A84466308}" srcId="{7706F2A3-D744-4DB5-85E0-128C9B026D28}" destId="{F06D30A8-9C08-41C9-8AB7-7CD8B170B59E}" srcOrd="2" destOrd="0" parTransId="{5F1FF478-FD5E-4F59-9B8E-976A746458B8}" sibTransId="{9A11D0DB-2B10-4B3D-A9A3-638E525BDD99}"/>
    <dgm:cxn modelId="{FC647E83-6883-4E58-8554-74A2747861E2}" type="presOf" srcId="{1C600D8E-7511-471A-8F39-CA9413F81B2A}" destId="{BCDB34D7-696A-44E9-B3E0-67F560D7209B}" srcOrd="0" destOrd="0" presId="urn:microsoft.com/office/officeart/2008/layout/LinedList"/>
    <dgm:cxn modelId="{DE250CDB-7AB4-4ADD-8F36-366EB86747D0}" srcId="{73886E58-2EA9-4473-965B-8ADB74010947}" destId="{BF7CCFFE-C371-471E-A317-2A00F8C6E864}" srcOrd="0" destOrd="0" parTransId="{AB718CAB-7DF8-4DB0-83AF-D73C7DCD8571}" sibTransId="{E4527CFB-5FB6-49F6-B404-4236187E14BD}"/>
    <dgm:cxn modelId="{2BFD0686-DF6E-4794-B879-90F1ED188AA5}" srcId="{F06D30A8-9C08-41C9-8AB7-7CD8B170B59E}" destId="{1C600D8E-7511-471A-8F39-CA9413F81B2A}" srcOrd="0" destOrd="0" parTransId="{7332B331-B5F6-4F72-A452-08412400A78D}" sibTransId="{ED868078-D906-44CB-A18C-88A71B606A8A}"/>
    <dgm:cxn modelId="{E37DB749-56A4-449A-BFA7-7CB2856602C9}" srcId="{7706F2A3-D744-4DB5-85E0-128C9B026D28}" destId="{73886E58-2EA9-4473-965B-8ADB74010947}" srcOrd="1" destOrd="0" parTransId="{C785693B-2199-4ECD-BFE5-54D73C5C085E}" sibTransId="{4539939D-D000-408A-92D9-02EF7E3B0B55}"/>
    <dgm:cxn modelId="{093D8BF8-BECE-4FDA-AD1A-338BD6E6C14D}" type="presOf" srcId="{8327F8FC-D8D3-42E0-8C6E-19BF8E1ED97E}" destId="{F40959C4-6864-4989-9939-CE4C66090B7A}" srcOrd="0" destOrd="0" presId="urn:microsoft.com/office/officeart/2008/layout/LinedList"/>
    <dgm:cxn modelId="{8120DE2B-C490-43AC-A49A-A76AB243F0C0}" type="presOf" srcId="{BF7CCFFE-C371-471E-A317-2A00F8C6E864}" destId="{D41FA5C3-3F7B-4D6A-B0CE-74E1C11DD348}" srcOrd="0" destOrd="0" presId="urn:microsoft.com/office/officeart/2008/layout/LinedList"/>
    <dgm:cxn modelId="{FFD9553C-74D7-4012-8B67-C62DAB7A468C}" type="presOf" srcId="{F06D30A8-9C08-41C9-8AB7-7CD8B170B59E}" destId="{A1F9D4F1-FD0D-4C13-A50B-1A30BD2A8F65}" srcOrd="0" destOrd="0" presId="urn:microsoft.com/office/officeart/2008/layout/LinedList"/>
    <dgm:cxn modelId="{5B90655A-D76E-40B0-B288-9763E6F0B1AC}" type="presOf" srcId="{7706F2A3-D744-4DB5-85E0-128C9B026D28}" destId="{D8EA95E0-8724-40D5-A393-F1F61C5725CE}" srcOrd="0" destOrd="0" presId="urn:microsoft.com/office/officeart/2008/layout/LinedList"/>
    <dgm:cxn modelId="{7BB35C08-F860-43B1-AB47-0EF4739083E3}" type="presOf" srcId="{D80CDB0C-310F-4AC1-9D29-82F6A026DCC2}" destId="{86972E36-4021-47F3-8404-DC70899B4B8E}" srcOrd="0" destOrd="0" presId="urn:microsoft.com/office/officeart/2008/layout/LinedList"/>
    <dgm:cxn modelId="{43CBEEF6-165C-4CCD-934C-342BC4024D0A}" type="presOf" srcId="{73886E58-2EA9-4473-965B-8ADB74010947}" destId="{042172CC-3CE5-4E38-AD7C-8506982CEB6A}" srcOrd="0" destOrd="0" presId="urn:microsoft.com/office/officeart/2008/layout/LinedList"/>
    <dgm:cxn modelId="{A8CA6C37-9CB5-4765-8DD2-3EECD0B2B97A}" srcId="{8327F8FC-D8D3-42E0-8C6E-19BF8E1ED97E}" destId="{D80CDB0C-310F-4AC1-9D29-82F6A026DCC2}" srcOrd="0" destOrd="0" parTransId="{D163922A-8150-49B0-AB86-E12C90BCA47F}" sibTransId="{9EFF4F0A-7F55-4218-A5D4-817541943130}"/>
    <dgm:cxn modelId="{AA666879-BCA8-40A7-BA11-4510EC8A0A28}" type="presParOf" srcId="{D8EA95E0-8724-40D5-A393-F1F61C5725CE}" destId="{8DE7A217-EEBF-4CB1-BDE3-997DBDD69C75}" srcOrd="0" destOrd="0" presId="urn:microsoft.com/office/officeart/2008/layout/LinedList"/>
    <dgm:cxn modelId="{9DF76738-40F0-485C-B5E5-868635083384}" type="presParOf" srcId="{D8EA95E0-8724-40D5-A393-F1F61C5725CE}" destId="{13B0DFA3-D0D4-44A0-8718-3048BF1D0548}" srcOrd="1" destOrd="0" presId="urn:microsoft.com/office/officeart/2008/layout/LinedList"/>
    <dgm:cxn modelId="{15A612AA-8C96-4E75-8074-CBDED1148458}" type="presParOf" srcId="{13B0DFA3-D0D4-44A0-8718-3048BF1D0548}" destId="{F40959C4-6864-4989-9939-CE4C66090B7A}" srcOrd="0" destOrd="0" presId="urn:microsoft.com/office/officeart/2008/layout/LinedList"/>
    <dgm:cxn modelId="{9B6325AB-3B46-4110-8720-C1CDA4B2C936}" type="presParOf" srcId="{13B0DFA3-D0D4-44A0-8718-3048BF1D0548}" destId="{B89E7652-B9E0-437C-A22F-2ED88FA92AAE}" srcOrd="1" destOrd="0" presId="urn:microsoft.com/office/officeart/2008/layout/LinedList"/>
    <dgm:cxn modelId="{6485923C-E190-4BC4-B954-B68F1E426769}" type="presParOf" srcId="{B89E7652-B9E0-437C-A22F-2ED88FA92AAE}" destId="{59D5829D-A766-4093-8666-E5770CE3634C}" srcOrd="0" destOrd="0" presId="urn:microsoft.com/office/officeart/2008/layout/LinedList"/>
    <dgm:cxn modelId="{813583E3-D9FE-4FCF-BA8E-A10226D8B4CD}" type="presParOf" srcId="{B89E7652-B9E0-437C-A22F-2ED88FA92AAE}" destId="{57042F66-0983-4C37-8BAC-71152EF039CD}" srcOrd="1" destOrd="0" presId="urn:microsoft.com/office/officeart/2008/layout/LinedList"/>
    <dgm:cxn modelId="{0E1093E0-6BFC-4E37-B662-310C3CF8F1A5}" type="presParOf" srcId="{57042F66-0983-4C37-8BAC-71152EF039CD}" destId="{2F0607E8-F4D9-4E5C-BDC5-50B238AAD91A}" srcOrd="0" destOrd="0" presId="urn:microsoft.com/office/officeart/2008/layout/LinedList"/>
    <dgm:cxn modelId="{A90D6753-04A8-42E8-B610-0B2DE7024B2C}" type="presParOf" srcId="{57042F66-0983-4C37-8BAC-71152EF039CD}" destId="{86972E36-4021-47F3-8404-DC70899B4B8E}" srcOrd="1" destOrd="0" presId="urn:microsoft.com/office/officeart/2008/layout/LinedList"/>
    <dgm:cxn modelId="{B0E3A558-F465-4D4E-8CAB-8B01421BAC5E}" type="presParOf" srcId="{57042F66-0983-4C37-8BAC-71152EF039CD}" destId="{D0EEB6AB-26BC-4922-A9E0-8C4C7A8A3388}" srcOrd="2" destOrd="0" presId="urn:microsoft.com/office/officeart/2008/layout/LinedList"/>
    <dgm:cxn modelId="{3427C581-55E1-4A5D-ABD5-19C6DE55358F}" type="presParOf" srcId="{B89E7652-B9E0-437C-A22F-2ED88FA92AAE}" destId="{897F7E32-3EB9-4C30-86D7-1C738788B6F4}" srcOrd="2" destOrd="0" presId="urn:microsoft.com/office/officeart/2008/layout/LinedList"/>
    <dgm:cxn modelId="{A3159C83-6BEF-4CB1-ABEE-AF7B5F01027E}" type="presParOf" srcId="{B89E7652-B9E0-437C-A22F-2ED88FA92AAE}" destId="{B02FF1E1-E7B5-42A8-8AD2-184663E9B823}" srcOrd="3" destOrd="0" presId="urn:microsoft.com/office/officeart/2008/layout/LinedList"/>
    <dgm:cxn modelId="{5F86E09D-9D70-4E62-8A83-1FB6BACB7CA9}" type="presParOf" srcId="{D8EA95E0-8724-40D5-A393-F1F61C5725CE}" destId="{4B0DC287-674A-425D-8368-EE18E744A047}" srcOrd="2" destOrd="0" presId="urn:microsoft.com/office/officeart/2008/layout/LinedList"/>
    <dgm:cxn modelId="{878CA580-56B3-4E81-B780-E5AC1F23CF07}" type="presParOf" srcId="{D8EA95E0-8724-40D5-A393-F1F61C5725CE}" destId="{DC4A252C-121A-4C73-A64F-9F3612F86702}" srcOrd="3" destOrd="0" presId="urn:microsoft.com/office/officeart/2008/layout/LinedList"/>
    <dgm:cxn modelId="{9FE7B479-40B0-4464-84DD-CCA877AE7D26}" type="presParOf" srcId="{DC4A252C-121A-4C73-A64F-9F3612F86702}" destId="{042172CC-3CE5-4E38-AD7C-8506982CEB6A}" srcOrd="0" destOrd="0" presId="urn:microsoft.com/office/officeart/2008/layout/LinedList"/>
    <dgm:cxn modelId="{53117230-B4F9-48DB-BF48-2051E7F89FC3}" type="presParOf" srcId="{DC4A252C-121A-4C73-A64F-9F3612F86702}" destId="{979820EA-64F0-44E5-8001-305DE691A79F}" srcOrd="1" destOrd="0" presId="urn:microsoft.com/office/officeart/2008/layout/LinedList"/>
    <dgm:cxn modelId="{76211446-D134-4449-9618-4BC5A29E4982}" type="presParOf" srcId="{979820EA-64F0-44E5-8001-305DE691A79F}" destId="{A66DBDFB-A60D-48EF-854C-724F88668C50}" srcOrd="0" destOrd="0" presId="urn:microsoft.com/office/officeart/2008/layout/LinedList"/>
    <dgm:cxn modelId="{36FC5144-F827-4911-AF86-3244F9341480}" type="presParOf" srcId="{979820EA-64F0-44E5-8001-305DE691A79F}" destId="{3BD535D1-0DA1-432A-86B0-9ACF01EA65F9}" srcOrd="1" destOrd="0" presId="urn:microsoft.com/office/officeart/2008/layout/LinedList"/>
    <dgm:cxn modelId="{3236CDD2-FBFC-4C0B-B0B1-61E3BBCB21CC}" type="presParOf" srcId="{3BD535D1-0DA1-432A-86B0-9ACF01EA65F9}" destId="{9264D8D6-1663-4ADE-B470-725717F393BF}" srcOrd="0" destOrd="0" presId="urn:microsoft.com/office/officeart/2008/layout/LinedList"/>
    <dgm:cxn modelId="{6122036B-A564-480B-8934-052B8C78D16E}" type="presParOf" srcId="{3BD535D1-0DA1-432A-86B0-9ACF01EA65F9}" destId="{D41FA5C3-3F7B-4D6A-B0CE-74E1C11DD348}" srcOrd="1" destOrd="0" presId="urn:microsoft.com/office/officeart/2008/layout/LinedList"/>
    <dgm:cxn modelId="{6229E50E-9D2A-40FA-B82A-E094960014F0}" type="presParOf" srcId="{3BD535D1-0DA1-432A-86B0-9ACF01EA65F9}" destId="{81336792-68AB-45F2-8C8D-D261BEA8C6E4}" srcOrd="2" destOrd="0" presId="urn:microsoft.com/office/officeart/2008/layout/LinedList"/>
    <dgm:cxn modelId="{8E8EED88-9F9D-425B-84C4-CC8955485558}" type="presParOf" srcId="{979820EA-64F0-44E5-8001-305DE691A79F}" destId="{235BD804-D191-4AAB-AEEA-3F176032FE09}" srcOrd="2" destOrd="0" presId="urn:microsoft.com/office/officeart/2008/layout/LinedList"/>
    <dgm:cxn modelId="{0DDA4AB7-A221-41A5-9ED5-3D4679974C82}" type="presParOf" srcId="{979820EA-64F0-44E5-8001-305DE691A79F}" destId="{A12B0256-ECDA-4FBC-8F1A-7A059BAEFC68}" srcOrd="3" destOrd="0" presId="urn:microsoft.com/office/officeart/2008/layout/LinedList"/>
    <dgm:cxn modelId="{AAAAE515-C53E-4FB8-9516-5724FF989284}" type="presParOf" srcId="{D8EA95E0-8724-40D5-A393-F1F61C5725CE}" destId="{D524C504-83AA-403D-8C6B-4D3117A3BCCF}" srcOrd="4" destOrd="0" presId="urn:microsoft.com/office/officeart/2008/layout/LinedList"/>
    <dgm:cxn modelId="{4F26E4F6-64D5-4353-887B-2085C7EDC4E3}" type="presParOf" srcId="{D8EA95E0-8724-40D5-A393-F1F61C5725CE}" destId="{408FAF9B-B2DF-492A-A922-6EFFDFD2106A}" srcOrd="5" destOrd="0" presId="urn:microsoft.com/office/officeart/2008/layout/LinedList"/>
    <dgm:cxn modelId="{A2BC00E4-D7A1-439C-AB59-6C02D27FF395}" type="presParOf" srcId="{408FAF9B-B2DF-492A-A922-6EFFDFD2106A}" destId="{A1F9D4F1-FD0D-4C13-A50B-1A30BD2A8F65}" srcOrd="0" destOrd="0" presId="urn:microsoft.com/office/officeart/2008/layout/LinedList"/>
    <dgm:cxn modelId="{D83F478B-83CA-46B0-9D5F-B8C7EB679E29}" type="presParOf" srcId="{408FAF9B-B2DF-492A-A922-6EFFDFD2106A}" destId="{3C938B96-22A2-4F35-8DD2-63A44CAFB880}" srcOrd="1" destOrd="0" presId="urn:microsoft.com/office/officeart/2008/layout/LinedList"/>
    <dgm:cxn modelId="{C3660816-2AD0-4DA7-8165-EFA18D2187C3}" type="presParOf" srcId="{3C938B96-22A2-4F35-8DD2-63A44CAFB880}" destId="{F8EE466E-B298-4CF4-BD41-510762D7FDCA}" srcOrd="0" destOrd="0" presId="urn:microsoft.com/office/officeart/2008/layout/LinedList"/>
    <dgm:cxn modelId="{99B9A536-D5D7-4EB4-B091-38D83AFFC568}" type="presParOf" srcId="{3C938B96-22A2-4F35-8DD2-63A44CAFB880}" destId="{D3DBBC52-6BAB-49D7-8D44-B72AC5B15F45}" srcOrd="1" destOrd="0" presId="urn:microsoft.com/office/officeart/2008/layout/LinedList"/>
    <dgm:cxn modelId="{29B01DD7-8802-40F2-9AB0-959815651D29}" type="presParOf" srcId="{D3DBBC52-6BAB-49D7-8D44-B72AC5B15F45}" destId="{9EECCD0A-7277-41E6-8BAB-D5033D27387A}" srcOrd="0" destOrd="0" presId="urn:microsoft.com/office/officeart/2008/layout/LinedList"/>
    <dgm:cxn modelId="{AFA33A6C-5687-43DD-AD38-0DBC1509776D}" type="presParOf" srcId="{D3DBBC52-6BAB-49D7-8D44-B72AC5B15F45}" destId="{BCDB34D7-696A-44E9-B3E0-67F560D7209B}" srcOrd="1" destOrd="0" presId="urn:microsoft.com/office/officeart/2008/layout/LinedList"/>
    <dgm:cxn modelId="{C30B4B59-7732-47FE-9C8D-1ED667C06843}" type="presParOf" srcId="{D3DBBC52-6BAB-49D7-8D44-B72AC5B15F45}" destId="{F04851AD-3267-4294-8391-CCF4D001E8F9}" srcOrd="2" destOrd="0" presId="urn:microsoft.com/office/officeart/2008/layout/LinedList"/>
    <dgm:cxn modelId="{4F8D4DE7-A0BC-455D-B250-E311CB17D93F}" type="presParOf" srcId="{3C938B96-22A2-4F35-8DD2-63A44CAFB880}" destId="{49AE75D0-0271-4443-B011-3ADA17658B29}" srcOrd="2" destOrd="0" presId="urn:microsoft.com/office/officeart/2008/layout/LinedList"/>
    <dgm:cxn modelId="{FE2B716E-C749-471E-9E99-E9194D8EDC46}" type="presParOf" srcId="{3C938B96-22A2-4F35-8DD2-63A44CAFB880}" destId="{1C778ABB-7903-4BEB-98A2-17A88449FA4C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AAD3D69-9B04-4F21-B16A-57E896523AD2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2080F8D9-59DF-4215-8F83-B038ED87E13C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ДЛЯ НАСЕЛЕНИЯ </a:t>
          </a:r>
          <a:endParaRPr lang="ru-RU" sz="1600" dirty="0">
            <a:solidFill>
              <a:schemeClr val="tx1"/>
            </a:solidFill>
          </a:endParaRPr>
        </a:p>
      </dgm:t>
    </dgm:pt>
    <dgm:pt modelId="{6B96E987-6B7F-46B6-A009-E9BDF86BB9BC}" type="parTrans" cxnId="{CCE396C9-CF14-444B-8717-97B16AAAAE4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EF33F62-C52C-4284-9FBE-25FD1D8207F3}" type="sibTrans" cxnId="{CCE396C9-CF14-444B-8717-97B16AAAAE4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6123FF6-3E72-4613-A99A-82B33D40863D}">
      <dgm:prSet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ДЛЯ ЭКОНОМИКИ</a:t>
          </a:r>
          <a:endParaRPr lang="ru-RU" sz="1600" dirty="0">
            <a:solidFill>
              <a:schemeClr val="tx1"/>
            </a:solidFill>
          </a:endParaRPr>
        </a:p>
      </dgm:t>
    </dgm:pt>
    <dgm:pt modelId="{9512DBBF-EAC4-4DF1-9225-CCB356216CEC}" type="parTrans" cxnId="{C7A7042A-C7F5-4C8B-919A-AD91380E12A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72452A7-190A-4B4E-8EA4-6FA17655CB57}" type="sibTrans" cxnId="{C7A7042A-C7F5-4C8B-919A-AD91380E12A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FFE94C9-E3E4-459D-A64E-7699E9D2C895}">
      <dgm:prSet custT="1"/>
      <dgm:spPr>
        <a:solidFill>
          <a:schemeClr val="accent6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ДЛЯ ТЕРРИТОРИИ</a:t>
          </a:r>
          <a:endParaRPr lang="ru-RU" sz="1600" dirty="0">
            <a:solidFill>
              <a:schemeClr val="tx1"/>
            </a:solidFill>
          </a:endParaRPr>
        </a:p>
      </dgm:t>
    </dgm:pt>
    <dgm:pt modelId="{25D7D6C4-F528-4363-9272-46216AFA72D3}" type="parTrans" cxnId="{75DDF394-EDD2-4C1B-94BD-D1A6CEAE5EA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0D2C0E-BDE0-40E3-AA06-A48ACB55A137}" type="sibTrans" cxnId="{75DDF394-EDD2-4C1B-94BD-D1A6CEAE5EA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B465B6F-0E09-42B1-822A-B498E6FAB98F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П</a:t>
          </a:r>
          <a:r>
            <a:rPr lang="x-none" sz="1600" smtClean="0">
              <a:solidFill>
                <a:schemeClr val="tx1"/>
              </a:solidFill>
            </a:rPr>
            <a:t>овышен уров</a:t>
          </a:r>
          <a:r>
            <a:rPr lang="ru-RU" sz="1600" dirty="0" err="1" smtClean="0">
              <a:solidFill>
                <a:schemeClr val="tx1"/>
              </a:solidFill>
            </a:rPr>
            <a:t>ень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dirty="0" smtClean="0">
              <a:solidFill>
                <a:schemeClr val="tx1"/>
              </a:solidFill>
            </a:rPr>
            <a:t>благосостояния</a:t>
          </a:r>
          <a:r>
            <a:rPr lang="x-none" sz="1600" dirty="0" smtClean="0">
              <a:solidFill>
                <a:schemeClr val="tx1"/>
              </a:solidFill>
            </a:rPr>
            <a:t> и </a:t>
          </a:r>
          <a:r>
            <a:rPr lang="x-none" sz="1600" smtClean="0">
              <a:solidFill>
                <a:schemeClr val="tx1"/>
              </a:solidFill>
            </a:rPr>
            <a:t>комфортности проживания</a:t>
          </a:r>
          <a:r>
            <a:rPr lang="ru-RU" sz="1600" dirty="0" smtClean="0">
              <a:solidFill>
                <a:schemeClr val="tx1"/>
              </a:solidFill>
            </a:rPr>
            <a:t> людей.</a:t>
          </a:r>
          <a:r>
            <a:rPr lang="x-none" sz="1600" smtClean="0">
              <a:solidFill>
                <a:schemeClr val="tx1"/>
              </a:solidFill>
            </a:rPr>
            <a:t> </a:t>
          </a:r>
          <a:endParaRPr lang="ru-RU" sz="1600" dirty="0">
            <a:solidFill>
              <a:schemeClr val="tx1"/>
            </a:solidFill>
          </a:endParaRPr>
        </a:p>
      </dgm:t>
    </dgm:pt>
    <dgm:pt modelId="{59AD4B4B-FEC2-4601-896C-13CC56764CBF}" type="parTrans" cxnId="{FC42104B-4782-45C4-B2A8-B4BF892E784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054F088-C8A0-46AA-8F7F-D32F2736DC41}" type="sibTrans" cxnId="{FC42104B-4782-45C4-B2A8-B4BF892E784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3454502-8794-4624-B700-804537888329}">
      <dgm:prSet custT="1"/>
      <dgm:spPr>
        <a:solidFill>
          <a:srgbClr val="F2F0E6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У</a:t>
          </a:r>
          <a:r>
            <a:rPr lang="x-none" sz="1600" smtClean="0">
              <a:solidFill>
                <a:schemeClr val="tx1"/>
              </a:solidFill>
            </a:rPr>
            <a:t>стойчиво функционир</a:t>
          </a:r>
          <a:r>
            <a:rPr lang="ru-RU" sz="1600" dirty="0" smtClean="0">
              <a:solidFill>
                <a:schemeClr val="tx1"/>
              </a:solidFill>
            </a:rPr>
            <a:t>уют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ru-RU" sz="1600" b="1" dirty="0" smtClean="0">
              <a:solidFill>
                <a:schemeClr val="tx1"/>
              </a:solidFill>
            </a:rPr>
            <a:t>добывающие</a:t>
          </a:r>
          <a:r>
            <a:rPr lang="x-none" sz="1600" b="1" smtClean="0">
              <a:solidFill>
                <a:schemeClr val="tx1"/>
              </a:solidFill>
            </a:rPr>
            <a:t> отрасл</a:t>
          </a:r>
          <a:r>
            <a:rPr lang="ru-RU" sz="1600" b="1" dirty="0" smtClean="0">
              <a:solidFill>
                <a:schemeClr val="tx1"/>
              </a:solidFill>
            </a:rPr>
            <a:t>и экономики</a:t>
          </a:r>
          <a:r>
            <a:rPr lang="x-none" sz="1600" b="1" smtClean="0">
              <a:solidFill>
                <a:schemeClr val="tx1"/>
              </a:solidFill>
            </a:rPr>
            <a:t> </a:t>
          </a:r>
          <a:r>
            <a:rPr lang="x-none" sz="1600" smtClean="0">
              <a:solidFill>
                <a:schemeClr val="tx1"/>
              </a:solidFill>
            </a:rPr>
            <a:t>и </a:t>
          </a:r>
          <a:r>
            <a:rPr lang="x-none" sz="1600" b="1" smtClean="0">
              <a:solidFill>
                <a:schemeClr val="tx1"/>
              </a:solidFill>
            </a:rPr>
            <a:t>лесопромышленн</a:t>
          </a:r>
          <a:r>
            <a:rPr lang="ru-RU" sz="1600" b="1" dirty="0" err="1" smtClean="0">
              <a:solidFill>
                <a:schemeClr val="tx1"/>
              </a:solidFill>
            </a:rPr>
            <a:t>ый</a:t>
          </a:r>
          <a:r>
            <a:rPr lang="ru-RU" sz="1600" b="1" dirty="0" smtClean="0">
              <a:solidFill>
                <a:schemeClr val="tx1"/>
              </a:solidFill>
            </a:rPr>
            <a:t> </a:t>
          </a:r>
          <a:r>
            <a:rPr lang="x-none" sz="1600" b="1" smtClean="0">
              <a:solidFill>
                <a:schemeClr val="tx1"/>
              </a:solidFill>
            </a:rPr>
            <a:t> комплекс</a:t>
          </a:r>
          <a:r>
            <a:rPr lang="ru-RU" sz="1600" dirty="0" smtClean="0">
              <a:solidFill>
                <a:schemeClr val="tx1"/>
              </a:solidFill>
            </a:rPr>
            <a:t>.</a:t>
          </a:r>
          <a:r>
            <a:rPr lang="x-none" sz="1600" smtClean="0">
              <a:solidFill>
                <a:schemeClr val="tx1"/>
              </a:solidFill>
            </a:rPr>
            <a:t> </a:t>
          </a:r>
          <a:endParaRPr lang="ru-RU" sz="1600" dirty="0">
            <a:solidFill>
              <a:schemeClr val="tx1"/>
            </a:solidFill>
          </a:endParaRPr>
        </a:p>
      </dgm:t>
    </dgm:pt>
    <dgm:pt modelId="{7566D685-7112-4E79-AACB-9378E685E5E5}" type="parTrans" cxnId="{F0C81702-A32D-44A4-9809-9E2B7725268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46B8412-C511-41DC-9412-8B5E42A8B1E8}" type="sibTrans" cxnId="{F0C81702-A32D-44A4-9809-9E2B7725268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933A437-DD17-454B-8480-5EFA7504DB0B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Р</a:t>
          </a:r>
          <a:r>
            <a:rPr lang="x-none" sz="1600" smtClean="0">
              <a:solidFill>
                <a:schemeClr val="tx1"/>
              </a:solidFill>
            </a:rPr>
            <a:t>азвит</a:t>
          </a:r>
          <a:r>
            <a:rPr lang="ru-RU" sz="1600" dirty="0" smtClean="0">
              <a:solidFill>
                <a:schemeClr val="tx1"/>
              </a:solidFill>
            </a:rPr>
            <a:t>а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smtClean="0">
              <a:solidFill>
                <a:schemeClr val="tx1"/>
              </a:solidFill>
            </a:rPr>
            <a:t>транспортн</a:t>
          </a:r>
          <a:r>
            <a:rPr lang="ru-RU" sz="1600" b="1" dirty="0" err="1" smtClean="0">
              <a:solidFill>
                <a:schemeClr val="tx1"/>
              </a:solidFill>
            </a:rPr>
            <a:t>ая</a:t>
          </a:r>
          <a:r>
            <a:rPr lang="x-none" sz="1600" b="1" smtClean="0">
              <a:solidFill>
                <a:schemeClr val="tx1"/>
              </a:solidFill>
            </a:rPr>
            <a:t>, энергетическ</a:t>
          </a:r>
          <a:r>
            <a:rPr lang="ru-RU" sz="1600" b="1" dirty="0" err="1" smtClean="0">
              <a:solidFill>
                <a:schemeClr val="tx1"/>
              </a:solidFill>
            </a:rPr>
            <a:t>ая</a:t>
          </a:r>
          <a:r>
            <a:rPr lang="x-none" sz="1600" b="1" smtClean="0">
              <a:solidFill>
                <a:schemeClr val="tx1"/>
              </a:solidFill>
            </a:rPr>
            <a:t>, информационно-коммуникационн</a:t>
          </a:r>
          <a:r>
            <a:rPr lang="ru-RU" sz="1600" b="1" dirty="0" err="1" smtClean="0">
              <a:solidFill>
                <a:schemeClr val="tx1"/>
              </a:solidFill>
            </a:rPr>
            <a:t>ая</a:t>
          </a:r>
          <a:r>
            <a:rPr lang="x-none" sz="1600" b="1" smtClean="0">
              <a:solidFill>
                <a:schemeClr val="tx1"/>
              </a:solidFill>
            </a:rPr>
            <a:t> сет</a:t>
          </a:r>
          <a:r>
            <a:rPr lang="ru-RU" sz="1600" b="1" dirty="0" smtClean="0">
              <a:solidFill>
                <a:schemeClr val="tx1"/>
              </a:solidFill>
            </a:rPr>
            <a:t>ь</a:t>
          </a:r>
          <a:r>
            <a:rPr lang="ru-RU" sz="1600" dirty="0" smtClean="0">
              <a:solidFill>
                <a:schemeClr val="tx1"/>
              </a:solidFill>
            </a:rPr>
            <a:t>. </a:t>
          </a:r>
          <a:endParaRPr lang="ru-RU" sz="1600" dirty="0">
            <a:solidFill>
              <a:schemeClr val="tx1"/>
            </a:solidFill>
          </a:endParaRPr>
        </a:p>
      </dgm:t>
    </dgm:pt>
    <dgm:pt modelId="{1428239F-6589-4E5A-8D61-A1CFC88E71BD}" type="parTrans" cxnId="{4943C53C-E93C-4D21-980A-2FE17512C4F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751CCAF-81D5-4352-846E-06CA0359E907}" type="sibTrans" cxnId="{4943C53C-E93C-4D21-980A-2FE17512C4F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AEBDCCD-3DCF-42E6-BD64-11D8EE5365B8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Возросла привлекательность Республики Коми, с</a:t>
          </a:r>
          <a:r>
            <a:rPr lang="x-none" sz="1600" smtClean="0">
              <a:solidFill>
                <a:schemeClr val="tx1"/>
              </a:solidFill>
            </a:rPr>
            <a:t>нижен </a:t>
          </a:r>
          <a:r>
            <a:rPr lang="x-none" sz="1600" b="1" smtClean="0">
              <a:solidFill>
                <a:schemeClr val="tx1"/>
              </a:solidFill>
            </a:rPr>
            <a:t>миграционн</a:t>
          </a:r>
          <a:r>
            <a:rPr lang="ru-RU" sz="1600" b="1" dirty="0" err="1" smtClean="0">
              <a:solidFill>
                <a:schemeClr val="tx1"/>
              </a:solidFill>
            </a:rPr>
            <a:t>ый</a:t>
          </a:r>
          <a:r>
            <a:rPr lang="x-none" sz="1600" smtClean="0">
              <a:solidFill>
                <a:schemeClr val="tx1"/>
              </a:solidFill>
            </a:rPr>
            <a:t> отток</a:t>
          </a:r>
          <a:r>
            <a:rPr lang="ru-RU" sz="1600" dirty="0" smtClean="0">
              <a:solidFill>
                <a:schemeClr val="tx1"/>
              </a:solidFill>
            </a:rPr>
            <a:t>. </a:t>
          </a:r>
          <a:endParaRPr lang="ru-RU" sz="1600" dirty="0">
            <a:solidFill>
              <a:schemeClr val="tx1"/>
            </a:solidFill>
          </a:endParaRPr>
        </a:p>
      </dgm:t>
    </dgm:pt>
    <dgm:pt modelId="{BF2EA042-862B-4EDF-8504-506718FDC710}" type="parTrans" cxnId="{2A189742-DD88-4BBD-BE5C-F3688BB585C4}">
      <dgm:prSet/>
      <dgm:spPr/>
      <dgm:t>
        <a:bodyPr/>
        <a:lstStyle/>
        <a:p>
          <a:endParaRPr lang="ru-RU"/>
        </a:p>
      </dgm:t>
    </dgm:pt>
    <dgm:pt modelId="{BBA7E6C3-1D35-4747-8AB2-2499FB648777}" type="sibTrans" cxnId="{2A189742-DD88-4BBD-BE5C-F3688BB585C4}">
      <dgm:prSet/>
      <dgm:spPr/>
      <dgm:t>
        <a:bodyPr/>
        <a:lstStyle/>
        <a:p>
          <a:endParaRPr lang="ru-RU"/>
        </a:p>
      </dgm:t>
    </dgm:pt>
    <dgm:pt modelId="{A89F6FF5-8616-4C73-95B2-FE62AFA2FD0A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Р</a:t>
          </a:r>
          <a:r>
            <a:rPr lang="x-none" sz="1600" smtClean="0">
              <a:solidFill>
                <a:schemeClr val="tx1"/>
              </a:solidFill>
            </a:rPr>
            <a:t>еализ</a:t>
          </a:r>
          <a:r>
            <a:rPr lang="ru-RU" sz="1600" dirty="0" err="1" smtClean="0">
              <a:solidFill>
                <a:schemeClr val="tx1"/>
              </a:solidFill>
            </a:rPr>
            <a:t>уется</a:t>
          </a:r>
          <a:r>
            <a:rPr lang="ru-RU" sz="1600" dirty="0" smtClean="0">
              <a:solidFill>
                <a:schemeClr val="tx1"/>
              </a:solidFill>
            </a:rPr>
            <a:t> </a:t>
          </a:r>
          <a:r>
            <a:rPr lang="x-none" sz="1600" smtClean="0">
              <a:solidFill>
                <a:schemeClr val="tx1"/>
              </a:solidFill>
            </a:rPr>
            <a:t>трудово</a:t>
          </a:r>
          <a:r>
            <a:rPr lang="ru-RU" sz="1600" dirty="0" smtClean="0">
              <a:solidFill>
                <a:schemeClr val="tx1"/>
              </a:solidFill>
            </a:rPr>
            <a:t>й</a:t>
          </a:r>
          <a:r>
            <a:rPr lang="x-none" sz="1600" smtClean="0">
              <a:solidFill>
                <a:schemeClr val="tx1"/>
              </a:solidFill>
            </a:rPr>
            <a:t> и </a:t>
          </a:r>
          <a:r>
            <a:rPr lang="x-none" sz="1600" b="1" smtClean="0">
              <a:solidFill>
                <a:schemeClr val="tx1"/>
              </a:solidFill>
            </a:rPr>
            <a:t>творческ</a:t>
          </a:r>
          <a:r>
            <a:rPr lang="ru-RU" sz="1600" b="1" dirty="0" err="1" smtClean="0">
              <a:solidFill>
                <a:schemeClr val="tx1"/>
              </a:solidFill>
            </a:rPr>
            <a:t>ий</a:t>
          </a:r>
          <a:r>
            <a:rPr lang="x-none" sz="1600" b="1" smtClean="0">
              <a:solidFill>
                <a:schemeClr val="tx1"/>
              </a:solidFill>
            </a:rPr>
            <a:t> потенциал </a:t>
          </a:r>
          <a:r>
            <a:rPr lang="x-none" sz="1600" dirty="0" smtClean="0">
              <a:solidFill>
                <a:schemeClr val="tx1"/>
              </a:solidFill>
            </a:rPr>
            <a:t>каждого человека</a:t>
          </a:r>
          <a:r>
            <a:rPr lang="ru-RU" sz="1600" dirty="0" smtClean="0">
              <a:solidFill>
                <a:schemeClr val="tx1"/>
              </a:solidFill>
            </a:rPr>
            <a:t>.</a:t>
          </a:r>
          <a:endParaRPr lang="ru-RU" sz="1600" dirty="0">
            <a:solidFill>
              <a:schemeClr val="tx1"/>
            </a:solidFill>
          </a:endParaRPr>
        </a:p>
      </dgm:t>
    </dgm:pt>
    <dgm:pt modelId="{EFAD0D5C-087B-4049-86E5-4F5D2A005F7D}" type="parTrans" cxnId="{316ADA0B-D834-41B7-8E48-04AD24AA7AD7}">
      <dgm:prSet/>
      <dgm:spPr/>
      <dgm:t>
        <a:bodyPr/>
        <a:lstStyle/>
        <a:p>
          <a:endParaRPr lang="ru-RU"/>
        </a:p>
      </dgm:t>
    </dgm:pt>
    <dgm:pt modelId="{B65CCACC-4CBA-4DCA-9FCA-A456EB708C93}" type="sibTrans" cxnId="{316ADA0B-D834-41B7-8E48-04AD24AA7AD7}">
      <dgm:prSet/>
      <dgm:spPr/>
      <dgm:t>
        <a:bodyPr/>
        <a:lstStyle/>
        <a:p>
          <a:endParaRPr lang="ru-RU"/>
        </a:p>
      </dgm:t>
    </dgm:pt>
    <dgm:pt modelId="{4F012E1D-D487-4297-A521-FA2AC2B568BA}">
      <dgm:prSet phldrT="[Текст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С</a:t>
          </a:r>
          <a:r>
            <a:rPr lang="x-none" sz="1600" smtClean="0">
              <a:solidFill>
                <a:schemeClr val="tx1"/>
              </a:solidFill>
            </a:rPr>
            <a:t>охране</a:t>
          </a:r>
          <a:r>
            <a:rPr lang="ru-RU" sz="1600" dirty="0" smtClean="0">
              <a:solidFill>
                <a:schemeClr val="tx1"/>
              </a:solidFill>
            </a:rPr>
            <a:t>но</a:t>
          </a:r>
          <a:r>
            <a:rPr lang="x-none" sz="1600" smtClean="0">
              <a:solidFill>
                <a:schemeClr val="tx1"/>
              </a:solidFill>
            </a:rPr>
            <a:t> и укрепл</a:t>
          </a:r>
          <a:r>
            <a:rPr lang="ru-RU" sz="1600" dirty="0" err="1" smtClean="0">
              <a:solidFill>
                <a:schemeClr val="tx1"/>
              </a:solidFill>
            </a:rPr>
            <a:t>яется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smtClean="0">
              <a:solidFill>
                <a:schemeClr val="tx1"/>
              </a:solidFill>
            </a:rPr>
            <a:t>здоровь</a:t>
          </a:r>
          <a:r>
            <a:rPr lang="ru-RU" sz="1600" b="1" dirty="0" smtClean="0">
              <a:solidFill>
                <a:schemeClr val="tx1"/>
              </a:solidFill>
            </a:rPr>
            <a:t>е</a:t>
          </a:r>
          <a:r>
            <a:rPr lang="x-none" sz="1600" b="1" smtClean="0">
              <a:solidFill>
                <a:schemeClr val="tx1"/>
              </a:solidFill>
            </a:rPr>
            <a:t> </a:t>
          </a:r>
          <a:r>
            <a:rPr lang="x-none" sz="1600" b="1" dirty="0" smtClean="0">
              <a:solidFill>
                <a:schemeClr val="tx1"/>
              </a:solidFill>
            </a:rPr>
            <a:t>населения</a:t>
          </a:r>
          <a:r>
            <a:rPr lang="ru-RU" sz="1600" b="0" dirty="0" smtClean="0">
              <a:solidFill>
                <a:schemeClr val="tx1"/>
              </a:solidFill>
            </a:rPr>
            <a:t>.</a:t>
          </a:r>
          <a:r>
            <a:rPr lang="x-none" sz="1600" dirty="0" smtClean="0">
              <a:solidFill>
                <a:schemeClr val="tx1"/>
              </a:solidFill>
            </a:rPr>
            <a:t> </a:t>
          </a:r>
          <a:endParaRPr lang="ru-RU" sz="1600" dirty="0">
            <a:solidFill>
              <a:schemeClr val="tx1"/>
            </a:solidFill>
          </a:endParaRPr>
        </a:p>
      </dgm:t>
    </dgm:pt>
    <dgm:pt modelId="{511E390D-3F72-4B1E-BB83-EDD869E91164}" type="parTrans" cxnId="{4BC00ABD-FA83-464B-81F1-14D0FF53177B}">
      <dgm:prSet/>
      <dgm:spPr/>
      <dgm:t>
        <a:bodyPr/>
        <a:lstStyle/>
        <a:p>
          <a:endParaRPr lang="ru-RU"/>
        </a:p>
      </dgm:t>
    </dgm:pt>
    <dgm:pt modelId="{76C38191-999A-486B-8BD2-DE37EB81483D}" type="sibTrans" cxnId="{4BC00ABD-FA83-464B-81F1-14D0FF53177B}">
      <dgm:prSet/>
      <dgm:spPr/>
      <dgm:t>
        <a:bodyPr/>
        <a:lstStyle/>
        <a:p>
          <a:endParaRPr lang="ru-RU"/>
        </a:p>
      </dgm:t>
    </dgm:pt>
    <dgm:pt modelId="{7A03B7B6-9BD5-47C3-B1AA-BC7C66162083}">
      <dgm:prSet custT="1"/>
      <dgm:spPr>
        <a:solidFill>
          <a:srgbClr val="F2F0E6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У</a:t>
          </a:r>
          <a:r>
            <a:rPr lang="x-none" sz="1600" smtClean="0">
              <a:solidFill>
                <a:schemeClr val="tx1"/>
              </a:solidFill>
            </a:rPr>
            <a:t>величен</a:t>
          </a:r>
          <a:r>
            <a:rPr lang="ru-RU" sz="1600" dirty="0" smtClean="0">
              <a:solidFill>
                <a:schemeClr val="tx1"/>
              </a:solidFill>
            </a:rPr>
            <a:t>а</a:t>
          </a:r>
          <a:r>
            <a:rPr lang="x-none" sz="1600" smtClean="0">
              <a:solidFill>
                <a:schemeClr val="tx1"/>
              </a:solidFill>
            </a:rPr>
            <a:t> дол</a:t>
          </a:r>
          <a:r>
            <a:rPr lang="ru-RU" sz="1600" dirty="0" smtClean="0">
              <a:solidFill>
                <a:schemeClr val="tx1"/>
              </a:solidFill>
            </a:rPr>
            <a:t>я в экономике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dirty="0" smtClean="0">
              <a:solidFill>
                <a:schemeClr val="tx1"/>
              </a:solidFill>
            </a:rPr>
            <a:t>обрабатывающего сектора</a:t>
          </a:r>
          <a:r>
            <a:rPr lang="ru-RU" sz="1600" dirty="0" smtClean="0">
              <a:solidFill>
                <a:schemeClr val="tx1"/>
              </a:solidFill>
            </a:rPr>
            <a:t>. </a:t>
          </a:r>
          <a:endParaRPr lang="ru-RU" sz="1600" dirty="0">
            <a:solidFill>
              <a:schemeClr val="tx1"/>
            </a:solidFill>
          </a:endParaRPr>
        </a:p>
      </dgm:t>
    </dgm:pt>
    <dgm:pt modelId="{8114F8DC-F4FC-42B6-AE99-1D837DD77C2A}" type="parTrans" cxnId="{A0D10FD4-C79F-46ED-BB3C-7F86C8A24B17}">
      <dgm:prSet/>
      <dgm:spPr/>
      <dgm:t>
        <a:bodyPr/>
        <a:lstStyle/>
        <a:p>
          <a:endParaRPr lang="ru-RU"/>
        </a:p>
      </dgm:t>
    </dgm:pt>
    <dgm:pt modelId="{CA59C880-ACE9-4960-A2EA-9E9E616619C9}" type="sibTrans" cxnId="{A0D10FD4-C79F-46ED-BB3C-7F86C8A24B17}">
      <dgm:prSet/>
      <dgm:spPr/>
      <dgm:t>
        <a:bodyPr/>
        <a:lstStyle/>
        <a:p>
          <a:endParaRPr lang="ru-RU"/>
        </a:p>
      </dgm:t>
    </dgm:pt>
    <dgm:pt modelId="{71A20114-81F3-4B8C-8132-CA32EC2B5986}">
      <dgm:prSet custT="1"/>
      <dgm:spPr>
        <a:solidFill>
          <a:srgbClr val="F2F0E6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П</a:t>
          </a:r>
          <a:r>
            <a:rPr lang="x-none" sz="1600" smtClean="0">
              <a:solidFill>
                <a:schemeClr val="tx1"/>
              </a:solidFill>
            </a:rPr>
            <a:t>ояв</a:t>
          </a:r>
          <a:r>
            <a:rPr lang="ru-RU" sz="1600" dirty="0" err="1" smtClean="0">
              <a:solidFill>
                <a:schemeClr val="tx1"/>
              </a:solidFill>
            </a:rPr>
            <a:t>ились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smtClean="0">
              <a:solidFill>
                <a:schemeClr val="tx1"/>
              </a:solidFill>
            </a:rPr>
            <a:t>новы</a:t>
          </a:r>
          <a:r>
            <a:rPr lang="ru-RU" sz="1600" b="1" dirty="0" smtClean="0">
              <a:solidFill>
                <a:schemeClr val="tx1"/>
              </a:solidFill>
            </a:rPr>
            <a:t>е эффективные</a:t>
          </a:r>
          <a:r>
            <a:rPr lang="x-none" sz="1600" b="1" smtClean="0">
              <a:solidFill>
                <a:schemeClr val="tx1"/>
              </a:solidFill>
            </a:rPr>
            <a:t> производств</a:t>
          </a:r>
          <a:r>
            <a:rPr lang="ru-RU" sz="1600" b="1" dirty="0" smtClean="0">
              <a:solidFill>
                <a:schemeClr val="tx1"/>
              </a:solidFill>
            </a:rPr>
            <a:t>а</a:t>
          </a:r>
          <a:r>
            <a:rPr lang="en-US" sz="1600" dirty="0" smtClean="0">
              <a:solidFill>
                <a:schemeClr val="tx1"/>
              </a:solidFill>
            </a:rPr>
            <a:t>.</a:t>
          </a:r>
          <a:r>
            <a:rPr lang="ru-RU" sz="1600" dirty="0" smtClean="0">
              <a:solidFill>
                <a:schemeClr val="tx1"/>
              </a:solidFill>
            </a:rPr>
            <a:t> </a:t>
          </a:r>
          <a:endParaRPr lang="ru-RU" sz="1600" dirty="0">
            <a:solidFill>
              <a:schemeClr val="tx1"/>
            </a:solidFill>
          </a:endParaRPr>
        </a:p>
      </dgm:t>
    </dgm:pt>
    <dgm:pt modelId="{F1039900-CB6A-4F35-BBA7-ECF7542E73A3}" type="parTrans" cxnId="{A72B4E24-159B-4B00-9F9B-FB3950A09B33}">
      <dgm:prSet/>
      <dgm:spPr/>
      <dgm:t>
        <a:bodyPr/>
        <a:lstStyle/>
        <a:p>
          <a:endParaRPr lang="ru-RU"/>
        </a:p>
      </dgm:t>
    </dgm:pt>
    <dgm:pt modelId="{6F4E9E63-1B9E-4242-BEC6-A802B27155B5}" type="sibTrans" cxnId="{A72B4E24-159B-4B00-9F9B-FB3950A09B33}">
      <dgm:prSet/>
      <dgm:spPr/>
      <dgm:t>
        <a:bodyPr/>
        <a:lstStyle/>
        <a:p>
          <a:endParaRPr lang="ru-RU"/>
        </a:p>
      </dgm:t>
    </dgm:pt>
    <dgm:pt modelId="{257FFEB9-825F-4B6A-B59B-190ED6E42DFC}">
      <dgm:prSet custT="1"/>
      <dgm:spPr>
        <a:solidFill>
          <a:srgbClr val="F2F0E6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В экономике п</a:t>
          </a:r>
          <a:r>
            <a:rPr lang="x-none" sz="1600" smtClean="0">
              <a:solidFill>
                <a:schemeClr val="tx1"/>
              </a:solidFill>
            </a:rPr>
            <a:t>римен</a:t>
          </a:r>
          <a:r>
            <a:rPr lang="ru-RU" sz="1600" dirty="0" err="1" smtClean="0">
              <a:solidFill>
                <a:schemeClr val="tx1"/>
              </a:solidFill>
            </a:rPr>
            <a:t>яются</a:t>
          </a:r>
          <a:r>
            <a:rPr lang="x-none" sz="1600" smtClean="0">
              <a:solidFill>
                <a:schemeClr val="tx1"/>
              </a:solidFill>
            </a:rPr>
            <a:t> результат</a:t>
          </a:r>
          <a:r>
            <a:rPr lang="ru-RU" sz="1600" dirty="0" smtClean="0">
              <a:solidFill>
                <a:schemeClr val="tx1"/>
              </a:solidFill>
            </a:rPr>
            <a:t>ы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dirty="0" smtClean="0">
              <a:solidFill>
                <a:schemeClr val="tx1"/>
              </a:solidFill>
            </a:rPr>
            <a:t>научных разработок</a:t>
          </a:r>
          <a:r>
            <a:rPr lang="ru-RU" sz="1600" dirty="0" smtClean="0">
              <a:solidFill>
                <a:schemeClr val="tx1"/>
              </a:solidFill>
            </a:rPr>
            <a:t>. </a:t>
          </a:r>
          <a:endParaRPr lang="ru-RU" sz="1600" dirty="0">
            <a:solidFill>
              <a:schemeClr val="tx1"/>
            </a:solidFill>
          </a:endParaRPr>
        </a:p>
      </dgm:t>
    </dgm:pt>
    <dgm:pt modelId="{7860F8A5-8171-415A-BC19-889B60932B73}" type="parTrans" cxnId="{E5304BC1-EF86-4691-BB7F-50057175ABCA}">
      <dgm:prSet/>
      <dgm:spPr/>
      <dgm:t>
        <a:bodyPr/>
        <a:lstStyle/>
        <a:p>
          <a:endParaRPr lang="ru-RU"/>
        </a:p>
      </dgm:t>
    </dgm:pt>
    <dgm:pt modelId="{C4899AE4-0F05-4568-8539-0FA8312FC216}" type="sibTrans" cxnId="{E5304BC1-EF86-4691-BB7F-50057175ABCA}">
      <dgm:prSet/>
      <dgm:spPr/>
      <dgm:t>
        <a:bodyPr/>
        <a:lstStyle/>
        <a:p>
          <a:endParaRPr lang="ru-RU"/>
        </a:p>
      </dgm:t>
    </dgm:pt>
    <dgm:pt modelId="{CE53995B-B9D4-4890-8F40-EED4AA9C07FF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Доступны </a:t>
          </a:r>
          <a:r>
            <a:rPr lang="x-none" sz="1600" b="1" smtClean="0">
              <a:solidFill>
                <a:schemeClr val="tx1"/>
              </a:solidFill>
            </a:rPr>
            <a:t>качественны</a:t>
          </a:r>
          <a:r>
            <a:rPr lang="ru-RU" sz="1600" b="1" dirty="0" smtClean="0">
              <a:solidFill>
                <a:schemeClr val="tx1"/>
              </a:solidFill>
            </a:rPr>
            <a:t>е</a:t>
          </a:r>
          <a:r>
            <a:rPr lang="x-none" sz="1600" b="1" smtClean="0">
              <a:solidFill>
                <a:schemeClr val="tx1"/>
              </a:solidFill>
            </a:rPr>
            <a:t> услуг</a:t>
          </a:r>
          <a:r>
            <a:rPr lang="ru-RU" sz="1600" b="1" dirty="0" smtClean="0">
              <a:solidFill>
                <a:schemeClr val="tx1"/>
              </a:solidFill>
            </a:rPr>
            <a:t>и </a:t>
          </a:r>
          <a:r>
            <a:rPr lang="ru-RU" sz="1600" b="0" dirty="0" smtClean="0">
              <a:solidFill>
                <a:schemeClr val="tx1"/>
              </a:solidFill>
            </a:rPr>
            <a:t>для</a:t>
          </a:r>
          <a:r>
            <a:rPr lang="ru-RU" sz="1600" b="1" dirty="0" smtClean="0">
              <a:solidFill>
                <a:schemeClr val="tx1"/>
              </a:solidFill>
            </a:rPr>
            <a:t> </a:t>
          </a:r>
          <a:r>
            <a:rPr lang="x-none" sz="1600" smtClean="0">
              <a:solidFill>
                <a:schemeClr val="tx1"/>
              </a:solidFill>
            </a:rPr>
            <a:t>населения</a:t>
          </a:r>
          <a:r>
            <a:rPr lang="ru-RU" sz="1600" dirty="0" smtClean="0">
              <a:solidFill>
                <a:schemeClr val="tx1"/>
              </a:solidFill>
            </a:rPr>
            <a:t> и </a:t>
          </a:r>
          <a:r>
            <a:rPr lang="x-none" sz="1600" smtClean="0">
              <a:solidFill>
                <a:schemeClr val="tx1"/>
              </a:solidFill>
            </a:rPr>
            <a:t>экономики</a:t>
          </a:r>
          <a:r>
            <a:rPr lang="ru-RU" sz="1600" dirty="0" smtClean="0">
              <a:solidFill>
                <a:schemeClr val="tx1"/>
              </a:solidFill>
            </a:rPr>
            <a:t>. </a:t>
          </a:r>
          <a:endParaRPr lang="ru-RU" sz="1600" dirty="0">
            <a:solidFill>
              <a:schemeClr val="tx1"/>
            </a:solidFill>
          </a:endParaRPr>
        </a:p>
      </dgm:t>
    </dgm:pt>
    <dgm:pt modelId="{1C43AF20-1CD2-4AAB-AF5C-3AA4A25320E2}" type="parTrans" cxnId="{0926C1E7-CAC2-427D-A52A-579F792A0A8E}">
      <dgm:prSet/>
      <dgm:spPr/>
      <dgm:t>
        <a:bodyPr/>
        <a:lstStyle/>
        <a:p>
          <a:endParaRPr lang="ru-RU"/>
        </a:p>
      </dgm:t>
    </dgm:pt>
    <dgm:pt modelId="{0420DB01-E085-4493-BFA6-161C27505DF0}" type="sibTrans" cxnId="{0926C1E7-CAC2-427D-A52A-579F792A0A8E}">
      <dgm:prSet/>
      <dgm:spPr/>
      <dgm:t>
        <a:bodyPr/>
        <a:lstStyle/>
        <a:p>
          <a:endParaRPr lang="ru-RU"/>
        </a:p>
      </dgm:t>
    </dgm:pt>
    <dgm:pt modelId="{F541FAE7-F38D-411E-9166-3171029D4E01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Территория республики экологически безопасна</a:t>
          </a:r>
          <a:r>
            <a:rPr lang="ru-RU" sz="1600" b="0" dirty="0" smtClean="0">
              <a:solidFill>
                <a:schemeClr val="tx1"/>
              </a:solidFill>
            </a:rPr>
            <a:t>, ведётся </a:t>
          </a:r>
          <a:r>
            <a:rPr lang="ru-RU" sz="1600" b="1" dirty="0" smtClean="0">
              <a:solidFill>
                <a:schemeClr val="tx1"/>
              </a:solidFill>
            </a:rPr>
            <a:t>рациональное природопользование.</a:t>
          </a:r>
          <a:endParaRPr lang="ru-RU" sz="1600" b="1" dirty="0">
            <a:solidFill>
              <a:schemeClr val="tx1"/>
            </a:solidFill>
          </a:endParaRPr>
        </a:p>
      </dgm:t>
    </dgm:pt>
    <dgm:pt modelId="{D94F6C91-2D96-43CD-A77C-FC3FB14CDD4F}" type="parTrans" cxnId="{15380C3B-FFD9-402D-BB9C-609A97DB386F}">
      <dgm:prSet/>
      <dgm:spPr/>
      <dgm:t>
        <a:bodyPr/>
        <a:lstStyle/>
        <a:p>
          <a:endParaRPr lang="ru-RU"/>
        </a:p>
      </dgm:t>
    </dgm:pt>
    <dgm:pt modelId="{16222449-3357-4D6F-AB20-FA2258D00BE0}" type="sibTrans" cxnId="{15380C3B-FFD9-402D-BB9C-609A97DB386F}">
      <dgm:prSet/>
      <dgm:spPr/>
      <dgm:t>
        <a:bodyPr/>
        <a:lstStyle/>
        <a:p>
          <a:endParaRPr lang="ru-RU"/>
        </a:p>
      </dgm:t>
    </dgm:pt>
    <dgm:pt modelId="{F867482B-678C-479D-B2A2-F518E77588C4}">
      <dgm:prSet custT="1"/>
      <dgm:spPr>
        <a:solidFill>
          <a:srgbClr val="F2F0E6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Выросло число</a:t>
          </a:r>
          <a:r>
            <a:rPr lang="ru-RU" sz="1600" dirty="0" smtClean="0">
              <a:solidFill>
                <a:schemeClr val="tx1"/>
              </a:solidFill>
            </a:rPr>
            <a:t> субъектов МСП и </a:t>
          </a:r>
          <a:r>
            <a:rPr lang="ru-RU" sz="1600" b="1" dirty="0" smtClean="0">
              <a:solidFill>
                <a:schemeClr val="tx1"/>
              </a:solidFill>
            </a:rPr>
            <a:t>доля предпринимательства</a:t>
          </a:r>
          <a:r>
            <a:rPr lang="ru-RU" sz="1600" dirty="0" smtClean="0">
              <a:solidFill>
                <a:schemeClr val="tx1"/>
              </a:solidFill>
            </a:rPr>
            <a:t> в ВРП региона.</a:t>
          </a:r>
          <a:endParaRPr lang="ru-RU" sz="1600" dirty="0">
            <a:solidFill>
              <a:schemeClr val="tx1"/>
            </a:solidFill>
          </a:endParaRPr>
        </a:p>
      </dgm:t>
    </dgm:pt>
    <dgm:pt modelId="{EDDBC653-310F-40A6-BABF-EC08039691BB}" type="parTrans" cxnId="{A8022AA5-3570-4242-B3D4-C7AE54241A14}">
      <dgm:prSet/>
      <dgm:spPr/>
      <dgm:t>
        <a:bodyPr/>
        <a:lstStyle/>
        <a:p>
          <a:endParaRPr lang="ru-RU"/>
        </a:p>
      </dgm:t>
    </dgm:pt>
    <dgm:pt modelId="{D72814A4-E55F-46C2-87AA-A400EFAE6654}" type="sibTrans" cxnId="{A8022AA5-3570-4242-B3D4-C7AE54241A14}">
      <dgm:prSet/>
      <dgm:spPr/>
      <dgm:t>
        <a:bodyPr/>
        <a:lstStyle/>
        <a:p>
          <a:endParaRPr lang="ru-RU"/>
        </a:p>
      </dgm:t>
    </dgm:pt>
    <dgm:pt modelId="{ED93BA1D-2E4E-4516-842C-F124CEA63D10}">
      <dgm:prSet custT="1"/>
      <dgm:spPr>
        <a:solidFill>
          <a:srgbClr val="F2F0E6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Выросла</a:t>
          </a:r>
          <a:r>
            <a:rPr lang="x-none" sz="1600" smtClean="0">
              <a:solidFill>
                <a:schemeClr val="tx1"/>
              </a:solidFill>
            </a:rPr>
            <a:t> </a:t>
          </a:r>
          <a:r>
            <a:rPr lang="x-none" sz="1600" b="1" smtClean="0">
              <a:solidFill>
                <a:schemeClr val="tx1"/>
              </a:solidFill>
            </a:rPr>
            <a:t>производительност</a:t>
          </a:r>
          <a:r>
            <a:rPr lang="ru-RU" sz="1600" b="1" dirty="0" smtClean="0">
              <a:solidFill>
                <a:schemeClr val="tx1"/>
              </a:solidFill>
            </a:rPr>
            <a:t>ь</a:t>
          </a:r>
          <a:r>
            <a:rPr lang="x-none" sz="1600" b="1" smtClean="0">
              <a:solidFill>
                <a:schemeClr val="tx1"/>
              </a:solidFill>
            </a:rPr>
            <a:t> </a:t>
          </a:r>
          <a:r>
            <a:rPr lang="x-none" sz="1600" b="1" dirty="0" smtClean="0">
              <a:solidFill>
                <a:schemeClr val="tx1"/>
              </a:solidFill>
            </a:rPr>
            <a:t>труд</a:t>
          </a:r>
          <a:r>
            <a:rPr lang="ru-RU" sz="1600" b="1" dirty="0" smtClean="0">
              <a:solidFill>
                <a:schemeClr val="tx1"/>
              </a:solidFill>
            </a:rPr>
            <a:t>а</a:t>
          </a:r>
          <a:r>
            <a:rPr lang="ru-RU" sz="1600" b="0" dirty="0" smtClean="0">
              <a:solidFill>
                <a:schemeClr val="tx1"/>
              </a:solidFill>
            </a:rPr>
            <a:t>.</a:t>
          </a:r>
          <a:endParaRPr lang="ru-RU" sz="1600" b="0" dirty="0">
            <a:solidFill>
              <a:schemeClr val="tx1"/>
            </a:solidFill>
          </a:endParaRPr>
        </a:p>
      </dgm:t>
    </dgm:pt>
    <dgm:pt modelId="{7BD1F625-A92B-46A9-971E-FD02A9532AE2}" type="parTrans" cxnId="{BB13B4B1-C7B1-4B38-B397-138916CA97B4}">
      <dgm:prSet/>
      <dgm:spPr/>
      <dgm:t>
        <a:bodyPr/>
        <a:lstStyle/>
        <a:p>
          <a:endParaRPr lang="ru-RU"/>
        </a:p>
      </dgm:t>
    </dgm:pt>
    <dgm:pt modelId="{A1F0F952-8C0B-4986-95F3-298BE82DE498}" type="sibTrans" cxnId="{BB13B4B1-C7B1-4B38-B397-138916CA97B4}">
      <dgm:prSet/>
      <dgm:spPr/>
      <dgm:t>
        <a:bodyPr/>
        <a:lstStyle/>
        <a:p>
          <a:endParaRPr lang="ru-RU"/>
        </a:p>
      </dgm:t>
    </dgm:pt>
    <dgm:pt modelId="{B81CFB23-C597-4F22-9D54-B7E392DBC01B}" type="pres">
      <dgm:prSet presAssocID="{8AAD3D69-9B04-4F21-B16A-57E896523AD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BE4EC5-B636-4855-9860-284DBC693774}" type="pres">
      <dgm:prSet presAssocID="{2080F8D9-59DF-4215-8F83-B038ED87E13C}" presName="parentLin" presStyleCnt="0"/>
      <dgm:spPr/>
    </dgm:pt>
    <dgm:pt modelId="{2CF5E6DC-24F3-48CE-B96A-D1878384382E}" type="pres">
      <dgm:prSet presAssocID="{2080F8D9-59DF-4215-8F83-B038ED87E13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A681AB0-1BE8-4F56-A1AA-B7C393DD2E29}" type="pres">
      <dgm:prSet presAssocID="{2080F8D9-59DF-4215-8F83-B038ED87E13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7EDDD-4E9F-44EF-99FC-B756AD6CA51D}" type="pres">
      <dgm:prSet presAssocID="{2080F8D9-59DF-4215-8F83-B038ED87E13C}" presName="negativeSpace" presStyleCnt="0"/>
      <dgm:spPr/>
    </dgm:pt>
    <dgm:pt modelId="{489AC4AF-0AE1-4A1C-A8DD-F48132D85427}" type="pres">
      <dgm:prSet presAssocID="{2080F8D9-59DF-4215-8F83-B038ED87E13C}" presName="childText" presStyleLbl="conFgAcc1" presStyleIdx="0" presStyleCnt="3" custScaleY="103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68214E-2706-43D6-820E-644373D3D711}" type="pres">
      <dgm:prSet presAssocID="{3EF33F62-C52C-4284-9FBE-25FD1D8207F3}" presName="spaceBetweenRectangles" presStyleCnt="0"/>
      <dgm:spPr/>
    </dgm:pt>
    <dgm:pt modelId="{7C8F7908-3A62-4739-9194-3559123A864F}" type="pres">
      <dgm:prSet presAssocID="{46123FF6-3E72-4613-A99A-82B33D40863D}" presName="parentLin" presStyleCnt="0"/>
      <dgm:spPr/>
    </dgm:pt>
    <dgm:pt modelId="{B8535E25-F355-4B38-9464-B0D80371DA0D}" type="pres">
      <dgm:prSet presAssocID="{46123FF6-3E72-4613-A99A-82B33D40863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ACF8518-7A49-4A04-8786-995E9CDBC484}" type="pres">
      <dgm:prSet presAssocID="{46123FF6-3E72-4613-A99A-82B33D40863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DA6BF9-53F3-41F0-AED3-2235F568AADB}" type="pres">
      <dgm:prSet presAssocID="{46123FF6-3E72-4613-A99A-82B33D40863D}" presName="negativeSpace" presStyleCnt="0"/>
      <dgm:spPr/>
    </dgm:pt>
    <dgm:pt modelId="{BCBE7F3B-FD6A-47DC-BBB5-0526BCBE8F90}" type="pres">
      <dgm:prSet presAssocID="{46123FF6-3E72-4613-A99A-82B33D40863D}" presName="childText" presStyleLbl="conFgAcc1" presStyleIdx="1" presStyleCnt="3" custScaleY="108146" custLinFactNeighborX="-109" custLinFactNeighborY="54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AF5886-A8B8-4F93-8CAF-8740A5DB83AF}" type="pres">
      <dgm:prSet presAssocID="{872452A7-190A-4B4E-8EA4-6FA17655CB57}" presName="spaceBetweenRectangles" presStyleCnt="0"/>
      <dgm:spPr/>
    </dgm:pt>
    <dgm:pt modelId="{08F26267-8B84-4567-B93F-099FFC0C2E7C}" type="pres">
      <dgm:prSet presAssocID="{FFFE94C9-E3E4-459D-A64E-7699E9D2C895}" presName="parentLin" presStyleCnt="0"/>
      <dgm:spPr/>
    </dgm:pt>
    <dgm:pt modelId="{A62B68FC-A8C8-49E9-9387-7C1B81EEE707}" type="pres">
      <dgm:prSet presAssocID="{FFFE94C9-E3E4-459D-A64E-7699E9D2C89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46CB461-F9A8-4CA5-9CFE-69A258BAFC4D}" type="pres">
      <dgm:prSet presAssocID="{FFFE94C9-E3E4-459D-A64E-7699E9D2C89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FA5641-C5D1-4D20-BAFA-B1E8456046BE}" type="pres">
      <dgm:prSet presAssocID="{FFFE94C9-E3E4-459D-A64E-7699E9D2C895}" presName="negativeSpace" presStyleCnt="0"/>
      <dgm:spPr/>
    </dgm:pt>
    <dgm:pt modelId="{50E45E46-5AE3-4420-B87C-F2BB9688B690}" type="pres">
      <dgm:prSet presAssocID="{FFFE94C9-E3E4-459D-A64E-7699E9D2C895}" presName="childText" presStyleLbl="conFgAcc1" presStyleIdx="2" presStyleCnt="3" custScaleY="1316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12F36E-06BA-4069-9B6E-C35CDB53DBE2}" type="presOf" srcId="{F541FAE7-F38D-411E-9166-3171029D4E01}" destId="{50E45E46-5AE3-4420-B87C-F2BB9688B690}" srcOrd="0" destOrd="2" presId="urn:microsoft.com/office/officeart/2005/8/layout/list1"/>
    <dgm:cxn modelId="{7A285E6A-599C-42EA-B57E-40F8E784E957}" type="presOf" srcId="{9AEBDCCD-3DCF-42E6-BD64-11D8EE5365B8}" destId="{489AC4AF-0AE1-4A1C-A8DD-F48132D85427}" srcOrd="0" destOrd="2" presId="urn:microsoft.com/office/officeart/2005/8/layout/list1"/>
    <dgm:cxn modelId="{A72B4E24-159B-4B00-9F9B-FB3950A09B33}" srcId="{46123FF6-3E72-4613-A99A-82B33D40863D}" destId="{71A20114-81F3-4B8C-8132-CA32EC2B5986}" srcOrd="2" destOrd="0" parTransId="{F1039900-CB6A-4F35-BBA7-ECF7542E73A3}" sibTransId="{6F4E9E63-1B9E-4242-BEC6-A802B27155B5}"/>
    <dgm:cxn modelId="{BB13B4B1-C7B1-4B38-B397-138916CA97B4}" srcId="{46123FF6-3E72-4613-A99A-82B33D40863D}" destId="{ED93BA1D-2E4E-4516-842C-F124CEA63D10}" srcOrd="4" destOrd="0" parTransId="{7BD1F625-A92B-46A9-971E-FD02A9532AE2}" sibTransId="{A1F0F952-8C0B-4986-95F3-298BE82DE498}"/>
    <dgm:cxn modelId="{E5304BC1-EF86-4691-BB7F-50057175ABCA}" srcId="{46123FF6-3E72-4613-A99A-82B33D40863D}" destId="{257FFEB9-825F-4B6A-B59B-190ED6E42DFC}" srcOrd="3" destOrd="0" parTransId="{7860F8A5-8171-415A-BC19-889B60932B73}" sibTransId="{C4899AE4-0F05-4568-8539-0FA8312FC216}"/>
    <dgm:cxn modelId="{0EAC62AC-8369-439A-9485-1888AF54A2DE}" type="presOf" srcId="{F867482B-678C-479D-B2A2-F518E77588C4}" destId="{BCBE7F3B-FD6A-47DC-BBB5-0526BCBE8F90}" srcOrd="0" destOrd="5" presId="urn:microsoft.com/office/officeart/2005/8/layout/list1"/>
    <dgm:cxn modelId="{316ADA0B-D834-41B7-8E48-04AD24AA7AD7}" srcId="{2080F8D9-59DF-4215-8F83-B038ED87E13C}" destId="{A89F6FF5-8616-4C73-95B2-FE62AFA2FD0A}" srcOrd="3" destOrd="0" parTransId="{EFAD0D5C-087B-4049-86E5-4F5D2A005F7D}" sibTransId="{B65CCACC-4CBA-4DCA-9FCA-A456EB708C93}"/>
    <dgm:cxn modelId="{31ABCDB3-AC69-440B-BB01-1F944E135317}" type="presOf" srcId="{FFFE94C9-E3E4-459D-A64E-7699E9D2C895}" destId="{E46CB461-F9A8-4CA5-9CFE-69A258BAFC4D}" srcOrd="1" destOrd="0" presId="urn:microsoft.com/office/officeart/2005/8/layout/list1"/>
    <dgm:cxn modelId="{C7A7042A-C7F5-4C8B-919A-AD91380E12AF}" srcId="{8AAD3D69-9B04-4F21-B16A-57E896523AD2}" destId="{46123FF6-3E72-4613-A99A-82B33D40863D}" srcOrd="1" destOrd="0" parTransId="{9512DBBF-EAC4-4DF1-9225-CCB356216CEC}" sibTransId="{872452A7-190A-4B4E-8EA4-6FA17655CB57}"/>
    <dgm:cxn modelId="{4943C53C-E93C-4D21-980A-2FE17512C4F5}" srcId="{FFFE94C9-E3E4-459D-A64E-7699E9D2C895}" destId="{9933A437-DD17-454B-8480-5EFA7504DB0B}" srcOrd="0" destOrd="0" parTransId="{1428239F-6589-4E5A-8D61-A1CFC88E71BD}" sibTransId="{3751CCAF-81D5-4352-846E-06CA0359E907}"/>
    <dgm:cxn modelId="{2A189742-DD88-4BBD-BE5C-F3688BB585C4}" srcId="{2080F8D9-59DF-4215-8F83-B038ED87E13C}" destId="{9AEBDCCD-3DCF-42E6-BD64-11D8EE5365B8}" srcOrd="2" destOrd="0" parTransId="{BF2EA042-862B-4EDF-8504-506718FDC710}" sibTransId="{BBA7E6C3-1D35-4747-8AB2-2499FB648777}"/>
    <dgm:cxn modelId="{0926C1E7-CAC2-427D-A52A-579F792A0A8E}" srcId="{FFFE94C9-E3E4-459D-A64E-7699E9D2C895}" destId="{CE53995B-B9D4-4890-8F40-EED4AA9C07FF}" srcOrd="1" destOrd="0" parTransId="{1C43AF20-1CD2-4AAB-AF5C-3AA4A25320E2}" sibTransId="{0420DB01-E085-4493-BFA6-161C27505DF0}"/>
    <dgm:cxn modelId="{AFEF2393-6A5B-42CD-A706-3EE63473CD6F}" type="presOf" srcId="{71A20114-81F3-4B8C-8132-CA32EC2B5986}" destId="{BCBE7F3B-FD6A-47DC-BBB5-0526BCBE8F90}" srcOrd="0" destOrd="2" presId="urn:microsoft.com/office/officeart/2005/8/layout/list1"/>
    <dgm:cxn modelId="{CEBC82CA-6406-4235-A774-4A70B0C4CDA0}" type="presOf" srcId="{4F012E1D-D487-4297-A521-FA2AC2B568BA}" destId="{489AC4AF-0AE1-4A1C-A8DD-F48132D85427}" srcOrd="0" destOrd="1" presId="urn:microsoft.com/office/officeart/2005/8/layout/list1"/>
    <dgm:cxn modelId="{75DDF394-EDD2-4C1B-94BD-D1A6CEAE5EAD}" srcId="{8AAD3D69-9B04-4F21-B16A-57E896523AD2}" destId="{FFFE94C9-E3E4-459D-A64E-7699E9D2C895}" srcOrd="2" destOrd="0" parTransId="{25D7D6C4-F528-4363-9272-46216AFA72D3}" sibTransId="{660D2C0E-BDE0-40E3-AA06-A48ACB55A137}"/>
    <dgm:cxn modelId="{E0904C99-7596-46D3-A0D6-9C9CF7C966CB}" type="presOf" srcId="{8AAD3D69-9B04-4F21-B16A-57E896523AD2}" destId="{B81CFB23-C597-4F22-9D54-B7E392DBC01B}" srcOrd="0" destOrd="0" presId="urn:microsoft.com/office/officeart/2005/8/layout/list1"/>
    <dgm:cxn modelId="{E361A3B7-89BC-4D5A-87AD-E8B20D21A04E}" type="presOf" srcId="{FFFE94C9-E3E4-459D-A64E-7699E9D2C895}" destId="{A62B68FC-A8C8-49E9-9387-7C1B81EEE707}" srcOrd="0" destOrd="0" presId="urn:microsoft.com/office/officeart/2005/8/layout/list1"/>
    <dgm:cxn modelId="{A8022AA5-3570-4242-B3D4-C7AE54241A14}" srcId="{46123FF6-3E72-4613-A99A-82B33D40863D}" destId="{F867482B-678C-479D-B2A2-F518E77588C4}" srcOrd="5" destOrd="0" parTransId="{EDDBC653-310F-40A6-BABF-EC08039691BB}" sibTransId="{D72814A4-E55F-46C2-87AA-A400EFAE6654}"/>
    <dgm:cxn modelId="{B76F43D3-C06B-4D1E-83AE-DE88D2C8FB81}" type="presOf" srcId="{CE53995B-B9D4-4890-8F40-EED4AA9C07FF}" destId="{50E45E46-5AE3-4420-B87C-F2BB9688B690}" srcOrd="0" destOrd="1" presId="urn:microsoft.com/office/officeart/2005/8/layout/list1"/>
    <dgm:cxn modelId="{4EBED0F9-DA34-4B77-BC18-2E3D91551051}" type="presOf" srcId="{46123FF6-3E72-4613-A99A-82B33D40863D}" destId="{EACF8518-7A49-4A04-8786-995E9CDBC484}" srcOrd="1" destOrd="0" presId="urn:microsoft.com/office/officeart/2005/8/layout/list1"/>
    <dgm:cxn modelId="{83FC887D-B99B-43B1-BB3A-443041643C47}" type="presOf" srcId="{2080F8D9-59DF-4215-8F83-B038ED87E13C}" destId="{2CF5E6DC-24F3-48CE-B96A-D1878384382E}" srcOrd="0" destOrd="0" presId="urn:microsoft.com/office/officeart/2005/8/layout/list1"/>
    <dgm:cxn modelId="{CA505973-3176-4549-846B-45159D177AA8}" type="presOf" srcId="{A89F6FF5-8616-4C73-95B2-FE62AFA2FD0A}" destId="{489AC4AF-0AE1-4A1C-A8DD-F48132D85427}" srcOrd="0" destOrd="3" presId="urn:microsoft.com/office/officeart/2005/8/layout/list1"/>
    <dgm:cxn modelId="{447284A4-15DB-4F5D-A81E-FFCCCADBCCAB}" type="presOf" srcId="{D3454502-8794-4624-B700-804537888329}" destId="{BCBE7F3B-FD6A-47DC-BBB5-0526BCBE8F90}" srcOrd="0" destOrd="0" presId="urn:microsoft.com/office/officeart/2005/8/layout/list1"/>
    <dgm:cxn modelId="{EF88230E-121F-4813-99FA-38FA0F4120AD}" type="presOf" srcId="{3B465B6F-0E09-42B1-822A-B498E6FAB98F}" destId="{489AC4AF-0AE1-4A1C-A8DD-F48132D85427}" srcOrd="0" destOrd="0" presId="urn:microsoft.com/office/officeart/2005/8/layout/list1"/>
    <dgm:cxn modelId="{FC42104B-4782-45C4-B2A8-B4BF892E7841}" srcId="{2080F8D9-59DF-4215-8F83-B038ED87E13C}" destId="{3B465B6F-0E09-42B1-822A-B498E6FAB98F}" srcOrd="0" destOrd="0" parTransId="{59AD4B4B-FEC2-4601-896C-13CC56764CBF}" sibTransId="{C054F088-C8A0-46AA-8F7F-D32F2736DC41}"/>
    <dgm:cxn modelId="{CCE396C9-CF14-444B-8717-97B16AAAAE4C}" srcId="{8AAD3D69-9B04-4F21-B16A-57E896523AD2}" destId="{2080F8D9-59DF-4215-8F83-B038ED87E13C}" srcOrd="0" destOrd="0" parTransId="{6B96E987-6B7F-46B6-A009-E9BDF86BB9BC}" sibTransId="{3EF33F62-C52C-4284-9FBE-25FD1D8207F3}"/>
    <dgm:cxn modelId="{985AE8D3-C111-4BC8-8208-B39829463522}" type="presOf" srcId="{46123FF6-3E72-4613-A99A-82B33D40863D}" destId="{B8535E25-F355-4B38-9464-B0D80371DA0D}" srcOrd="0" destOrd="0" presId="urn:microsoft.com/office/officeart/2005/8/layout/list1"/>
    <dgm:cxn modelId="{D8A366D5-A74E-4B3B-924F-6F74672A3D9E}" type="presOf" srcId="{2080F8D9-59DF-4215-8F83-B038ED87E13C}" destId="{8A681AB0-1BE8-4F56-A1AA-B7C393DD2E29}" srcOrd="1" destOrd="0" presId="urn:microsoft.com/office/officeart/2005/8/layout/list1"/>
    <dgm:cxn modelId="{15380C3B-FFD9-402D-BB9C-609A97DB386F}" srcId="{FFFE94C9-E3E4-459D-A64E-7699E9D2C895}" destId="{F541FAE7-F38D-411E-9166-3171029D4E01}" srcOrd="2" destOrd="0" parTransId="{D94F6C91-2D96-43CD-A77C-FC3FB14CDD4F}" sibTransId="{16222449-3357-4D6F-AB20-FA2258D00BE0}"/>
    <dgm:cxn modelId="{4E13775E-7538-4570-BA1A-BE74D311C50D}" type="presOf" srcId="{7A03B7B6-9BD5-47C3-B1AA-BC7C66162083}" destId="{BCBE7F3B-FD6A-47DC-BBB5-0526BCBE8F90}" srcOrd="0" destOrd="1" presId="urn:microsoft.com/office/officeart/2005/8/layout/list1"/>
    <dgm:cxn modelId="{6AF9D6B8-07F5-4881-A5DD-92D563C38815}" type="presOf" srcId="{257FFEB9-825F-4B6A-B59B-190ED6E42DFC}" destId="{BCBE7F3B-FD6A-47DC-BBB5-0526BCBE8F90}" srcOrd="0" destOrd="3" presId="urn:microsoft.com/office/officeart/2005/8/layout/list1"/>
    <dgm:cxn modelId="{4BC00ABD-FA83-464B-81F1-14D0FF53177B}" srcId="{2080F8D9-59DF-4215-8F83-B038ED87E13C}" destId="{4F012E1D-D487-4297-A521-FA2AC2B568BA}" srcOrd="1" destOrd="0" parTransId="{511E390D-3F72-4B1E-BB83-EDD869E91164}" sibTransId="{76C38191-999A-486B-8BD2-DE37EB81483D}"/>
    <dgm:cxn modelId="{CCF23C8C-3841-435D-8472-5BAFB9DD17A7}" type="presOf" srcId="{ED93BA1D-2E4E-4516-842C-F124CEA63D10}" destId="{BCBE7F3B-FD6A-47DC-BBB5-0526BCBE8F90}" srcOrd="0" destOrd="4" presId="urn:microsoft.com/office/officeart/2005/8/layout/list1"/>
    <dgm:cxn modelId="{F0C81702-A32D-44A4-9809-9E2B7725268C}" srcId="{46123FF6-3E72-4613-A99A-82B33D40863D}" destId="{D3454502-8794-4624-B700-804537888329}" srcOrd="0" destOrd="0" parTransId="{7566D685-7112-4E79-AACB-9378E685E5E5}" sibTransId="{A46B8412-C511-41DC-9412-8B5E42A8B1E8}"/>
    <dgm:cxn modelId="{7D73B505-1CF5-459D-A58F-267C62837AE5}" type="presOf" srcId="{9933A437-DD17-454B-8480-5EFA7504DB0B}" destId="{50E45E46-5AE3-4420-B87C-F2BB9688B690}" srcOrd="0" destOrd="0" presId="urn:microsoft.com/office/officeart/2005/8/layout/list1"/>
    <dgm:cxn modelId="{A0D10FD4-C79F-46ED-BB3C-7F86C8A24B17}" srcId="{46123FF6-3E72-4613-A99A-82B33D40863D}" destId="{7A03B7B6-9BD5-47C3-B1AA-BC7C66162083}" srcOrd="1" destOrd="0" parTransId="{8114F8DC-F4FC-42B6-AE99-1D837DD77C2A}" sibTransId="{CA59C880-ACE9-4960-A2EA-9E9E616619C9}"/>
    <dgm:cxn modelId="{05F6B73D-125C-4371-9453-392657377AFF}" type="presParOf" srcId="{B81CFB23-C597-4F22-9D54-B7E392DBC01B}" destId="{6FBE4EC5-B636-4855-9860-284DBC693774}" srcOrd="0" destOrd="0" presId="urn:microsoft.com/office/officeart/2005/8/layout/list1"/>
    <dgm:cxn modelId="{E22EACD8-7054-431E-BCBE-750495708A8F}" type="presParOf" srcId="{6FBE4EC5-B636-4855-9860-284DBC693774}" destId="{2CF5E6DC-24F3-48CE-B96A-D1878384382E}" srcOrd="0" destOrd="0" presId="urn:microsoft.com/office/officeart/2005/8/layout/list1"/>
    <dgm:cxn modelId="{22FCA965-45DD-49B1-AC01-142947A5DB3A}" type="presParOf" srcId="{6FBE4EC5-B636-4855-9860-284DBC693774}" destId="{8A681AB0-1BE8-4F56-A1AA-B7C393DD2E29}" srcOrd="1" destOrd="0" presId="urn:microsoft.com/office/officeart/2005/8/layout/list1"/>
    <dgm:cxn modelId="{C8022321-4F65-4865-91A0-15F8F75D6BAD}" type="presParOf" srcId="{B81CFB23-C597-4F22-9D54-B7E392DBC01B}" destId="{F687EDDD-4E9F-44EF-99FC-B756AD6CA51D}" srcOrd="1" destOrd="0" presId="urn:microsoft.com/office/officeart/2005/8/layout/list1"/>
    <dgm:cxn modelId="{8B7D1384-01F7-47F6-8C36-F4AF8039DBBB}" type="presParOf" srcId="{B81CFB23-C597-4F22-9D54-B7E392DBC01B}" destId="{489AC4AF-0AE1-4A1C-A8DD-F48132D85427}" srcOrd="2" destOrd="0" presId="urn:microsoft.com/office/officeart/2005/8/layout/list1"/>
    <dgm:cxn modelId="{78ADED57-EA50-454A-9264-C6CE91912420}" type="presParOf" srcId="{B81CFB23-C597-4F22-9D54-B7E392DBC01B}" destId="{E268214E-2706-43D6-820E-644373D3D711}" srcOrd="3" destOrd="0" presId="urn:microsoft.com/office/officeart/2005/8/layout/list1"/>
    <dgm:cxn modelId="{38E5CA16-01B4-49E8-9566-F615704F1C07}" type="presParOf" srcId="{B81CFB23-C597-4F22-9D54-B7E392DBC01B}" destId="{7C8F7908-3A62-4739-9194-3559123A864F}" srcOrd="4" destOrd="0" presId="urn:microsoft.com/office/officeart/2005/8/layout/list1"/>
    <dgm:cxn modelId="{58DDF6C0-9973-4A5F-8ECF-C8324DBC2C16}" type="presParOf" srcId="{7C8F7908-3A62-4739-9194-3559123A864F}" destId="{B8535E25-F355-4B38-9464-B0D80371DA0D}" srcOrd="0" destOrd="0" presId="urn:microsoft.com/office/officeart/2005/8/layout/list1"/>
    <dgm:cxn modelId="{BCE98BDD-CDB5-4F5F-AFBF-15DF34B38638}" type="presParOf" srcId="{7C8F7908-3A62-4739-9194-3559123A864F}" destId="{EACF8518-7A49-4A04-8786-995E9CDBC484}" srcOrd="1" destOrd="0" presId="urn:microsoft.com/office/officeart/2005/8/layout/list1"/>
    <dgm:cxn modelId="{126564BE-42EA-4185-B7FC-2CCF7D45B9B2}" type="presParOf" srcId="{B81CFB23-C597-4F22-9D54-B7E392DBC01B}" destId="{17DA6BF9-53F3-41F0-AED3-2235F568AADB}" srcOrd="5" destOrd="0" presId="urn:microsoft.com/office/officeart/2005/8/layout/list1"/>
    <dgm:cxn modelId="{7FA4BB8E-CDDE-4EC2-AE7C-436F9FC72D9E}" type="presParOf" srcId="{B81CFB23-C597-4F22-9D54-B7E392DBC01B}" destId="{BCBE7F3B-FD6A-47DC-BBB5-0526BCBE8F90}" srcOrd="6" destOrd="0" presId="urn:microsoft.com/office/officeart/2005/8/layout/list1"/>
    <dgm:cxn modelId="{29CF5118-CDB5-4E3B-A25F-1C1AE435D1A9}" type="presParOf" srcId="{B81CFB23-C597-4F22-9D54-B7E392DBC01B}" destId="{F2AF5886-A8B8-4F93-8CAF-8740A5DB83AF}" srcOrd="7" destOrd="0" presId="urn:microsoft.com/office/officeart/2005/8/layout/list1"/>
    <dgm:cxn modelId="{753F1639-18AD-473A-A48B-6B586AC38A9A}" type="presParOf" srcId="{B81CFB23-C597-4F22-9D54-B7E392DBC01B}" destId="{08F26267-8B84-4567-B93F-099FFC0C2E7C}" srcOrd="8" destOrd="0" presId="urn:microsoft.com/office/officeart/2005/8/layout/list1"/>
    <dgm:cxn modelId="{AA00E039-6D53-4697-985D-F4A6AD46E3FD}" type="presParOf" srcId="{08F26267-8B84-4567-B93F-099FFC0C2E7C}" destId="{A62B68FC-A8C8-49E9-9387-7C1B81EEE707}" srcOrd="0" destOrd="0" presId="urn:microsoft.com/office/officeart/2005/8/layout/list1"/>
    <dgm:cxn modelId="{A003D2E0-897C-4D02-84B2-251C7CE539EA}" type="presParOf" srcId="{08F26267-8B84-4567-B93F-099FFC0C2E7C}" destId="{E46CB461-F9A8-4CA5-9CFE-69A258BAFC4D}" srcOrd="1" destOrd="0" presId="urn:microsoft.com/office/officeart/2005/8/layout/list1"/>
    <dgm:cxn modelId="{A5B1D79F-C5F4-4B37-8965-5CC2153CCF9D}" type="presParOf" srcId="{B81CFB23-C597-4F22-9D54-B7E392DBC01B}" destId="{6EFA5641-C5D1-4D20-BAFA-B1E8456046BE}" srcOrd="9" destOrd="0" presId="urn:microsoft.com/office/officeart/2005/8/layout/list1"/>
    <dgm:cxn modelId="{4210F15D-756C-4610-B5D7-B47C142458A6}" type="presParOf" srcId="{B81CFB23-C597-4F22-9D54-B7E392DBC01B}" destId="{50E45E46-5AE3-4420-B87C-F2BB9688B690}" srcOrd="10" destOrd="0" presId="urn:microsoft.com/office/officeart/2005/8/layout/lis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C546E8C-BEA7-4E4F-8AF1-5024CB67C0FB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F7B1F67-7505-44D9-8936-9A1BBA5E6DAF}">
      <dgm:prSet custT="1"/>
      <dgm:spPr/>
      <dgm:t>
        <a:bodyPr/>
        <a:lstStyle/>
        <a:p>
          <a:pPr rtl="0"/>
          <a:r>
            <a:rPr lang="ru-RU" sz="1600" dirty="0" smtClean="0"/>
            <a:t>Реализация </a:t>
          </a:r>
          <a:r>
            <a:rPr lang="ru-RU" sz="1600" b="1" dirty="0" smtClean="0"/>
            <a:t>государственных программ </a:t>
          </a:r>
          <a:r>
            <a:rPr lang="ru-RU" sz="1600" dirty="0" smtClean="0"/>
            <a:t>Республики Коми</a:t>
          </a:r>
          <a:endParaRPr lang="ru-RU" sz="1600" dirty="0"/>
        </a:p>
      </dgm:t>
    </dgm:pt>
    <dgm:pt modelId="{8106B707-E770-44F8-9824-C30DE6E17D42}" type="parTrans" cxnId="{DA60FFC0-8865-4B86-AC4B-3C8E2C0DD3DC}">
      <dgm:prSet/>
      <dgm:spPr/>
      <dgm:t>
        <a:bodyPr/>
        <a:lstStyle/>
        <a:p>
          <a:endParaRPr lang="ru-RU" sz="2000"/>
        </a:p>
      </dgm:t>
    </dgm:pt>
    <dgm:pt modelId="{0A11C422-2977-432F-AED1-2DFEC354BB48}" type="sibTrans" cxnId="{DA60FFC0-8865-4B86-AC4B-3C8E2C0DD3DC}">
      <dgm:prSet/>
      <dgm:spPr/>
      <dgm:t>
        <a:bodyPr/>
        <a:lstStyle/>
        <a:p>
          <a:endParaRPr lang="ru-RU" sz="2000"/>
        </a:p>
      </dgm:t>
    </dgm:pt>
    <dgm:pt modelId="{4298E485-E12E-4C96-8281-103BDF7D0D50}">
      <dgm:prSet custT="1"/>
      <dgm:spPr/>
      <dgm:t>
        <a:bodyPr/>
        <a:lstStyle/>
        <a:p>
          <a:pPr rtl="0"/>
          <a:r>
            <a:rPr lang="ru-RU" sz="1600" dirty="0" smtClean="0"/>
            <a:t>Развитие </a:t>
          </a:r>
          <a:r>
            <a:rPr lang="ru-RU" sz="1600" b="1" dirty="0" smtClean="0"/>
            <a:t>кластерной политики </a:t>
          </a:r>
          <a:r>
            <a:rPr lang="ru-RU" sz="1600" dirty="0" smtClean="0"/>
            <a:t>и формирование кластеров в приоритетных видах экономической деятельности и территориях</a:t>
          </a:r>
          <a:endParaRPr lang="ru-RU" sz="1600" dirty="0"/>
        </a:p>
      </dgm:t>
    </dgm:pt>
    <dgm:pt modelId="{2C030E3F-BAE9-426B-AA4B-4A9C47460946}" type="parTrans" cxnId="{77323837-6E4B-4C83-BDE8-A981271F4F8F}">
      <dgm:prSet/>
      <dgm:spPr/>
      <dgm:t>
        <a:bodyPr/>
        <a:lstStyle/>
        <a:p>
          <a:endParaRPr lang="ru-RU" sz="2000"/>
        </a:p>
      </dgm:t>
    </dgm:pt>
    <dgm:pt modelId="{4213DD80-E91E-4CBC-8A4A-1A5E83768438}" type="sibTrans" cxnId="{77323837-6E4B-4C83-BDE8-A981271F4F8F}">
      <dgm:prSet/>
      <dgm:spPr/>
      <dgm:t>
        <a:bodyPr/>
        <a:lstStyle/>
        <a:p>
          <a:endParaRPr lang="ru-RU" sz="2000"/>
        </a:p>
      </dgm:t>
    </dgm:pt>
    <dgm:pt modelId="{47BE777D-CE04-4CBA-9479-5155D69CC09C}">
      <dgm:prSet custT="1"/>
      <dgm:spPr/>
      <dgm:t>
        <a:bodyPr/>
        <a:lstStyle/>
        <a:p>
          <a:pPr rtl="0"/>
          <a:r>
            <a:rPr lang="ru-RU" sz="1600" dirty="0" smtClean="0"/>
            <a:t>Развитие </a:t>
          </a:r>
          <a:r>
            <a:rPr lang="ru-RU" sz="1600" b="1" dirty="0" smtClean="0"/>
            <a:t>промышленных площадок</a:t>
          </a:r>
          <a:r>
            <a:rPr lang="ru-RU" sz="1600" dirty="0" smtClean="0"/>
            <a:t>, индустриальных (промышленных) парков, промышленных технопарков</a:t>
          </a:r>
          <a:endParaRPr lang="ru-RU" sz="1600" b="1" dirty="0"/>
        </a:p>
      </dgm:t>
    </dgm:pt>
    <dgm:pt modelId="{40417274-E328-4166-B560-3007B83D201E}" type="parTrans" cxnId="{2C6C2DD6-F578-4153-AF7A-78BA81179504}">
      <dgm:prSet/>
      <dgm:spPr/>
      <dgm:t>
        <a:bodyPr/>
        <a:lstStyle/>
        <a:p>
          <a:endParaRPr lang="ru-RU" sz="2000"/>
        </a:p>
      </dgm:t>
    </dgm:pt>
    <dgm:pt modelId="{2E963631-A140-4A7F-BCA6-5155956A5239}" type="sibTrans" cxnId="{2C6C2DD6-F578-4153-AF7A-78BA81179504}">
      <dgm:prSet/>
      <dgm:spPr/>
      <dgm:t>
        <a:bodyPr/>
        <a:lstStyle/>
        <a:p>
          <a:endParaRPr lang="ru-RU" sz="2000"/>
        </a:p>
      </dgm:t>
    </dgm:pt>
    <dgm:pt modelId="{F1716088-3452-46A0-8B64-4AB83F8F6C43}">
      <dgm:prSet custT="1"/>
      <dgm:spPr/>
      <dgm:t>
        <a:bodyPr/>
        <a:lstStyle/>
        <a:p>
          <a:pPr rtl="0"/>
          <a:r>
            <a:rPr lang="ru-RU" sz="1600" dirty="0" smtClean="0"/>
            <a:t>Внедрение технологических и организационно-управленческих </a:t>
          </a:r>
          <a:r>
            <a:rPr lang="ru-RU" sz="1600" b="1" dirty="0" smtClean="0"/>
            <a:t>инноваций</a:t>
          </a:r>
          <a:endParaRPr lang="ru-RU" sz="1600" b="1" dirty="0"/>
        </a:p>
      </dgm:t>
    </dgm:pt>
    <dgm:pt modelId="{B4450AA6-1CC7-4324-B44B-5109C0CD08B8}" type="parTrans" cxnId="{BDC5BC0C-226B-441E-8870-9D52AEE6EE73}">
      <dgm:prSet/>
      <dgm:spPr/>
      <dgm:t>
        <a:bodyPr/>
        <a:lstStyle/>
        <a:p>
          <a:endParaRPr lang="ru-RU" sz="2000"/>
        </a:p>
      </dgm:t>
    </dgm:pt>
    <dgm:pt modelId="{3162F261-0359-41BB-B9BD-7047EEBC0B90}" type="sibTrans" cxnId="{BDC5BC0C-226B-441E-8870-9D52AEE6EE73}">
      <dgm:prSet/>
      <dgm:spPr/>
      <dgm:t>
        <a:bodyPr/>
        <a:lstStyle/>
        <a:p>
          <a:endParaRPr lang="ru-RU" sz="2000"/>
        </a:p>
      </dgm:t>
    </dgm:pt>
    <dgm:pt modelId="{350A086B-9235-48F1-ACFE-DE55D0454C24}">
      <dgm:prSet custT="1"/>
      <dgm:spPr/>
      <dgm:t>
        <a:bodyPr/>
        <a:lstStyle/>
        <a:p>
          <a:pPr rtl="0"/>
          <a:r>
            <a:rPr lang="ru-RU" sz="1600" dirty="0" smtClean="0"/>
            <a:t>Использование принципов </a:t>
          </a:r>
          <a:r>
            <a:rPr lang="ru-RU" sz="1600" b="1" dirty="0" smtClean="0"/>
            <a:t>проектного управления</a:t>
          </a:r>
          <a:endParaRPr lang="ru-RU" sz="1600" b="1" dirty="0"/>
        </a:p>
      </dgm:t>
    </dgm:pt>
    <dgm:pt modelId="{CE5D582F-CCB5-48AF-B37F-D7EFB291003C}" type="parTrans" cxnId="{B3BB962D-FEBD-4038-9FF0-4C7886A689F2}">
      <dgm:prSet/>
      <dgm:spPr/>
      <dgm:t>
        <a:bodyPr/>
        <a:lstStyle/>
        <a:p>
          <a:endParaRPr lang="ru-RU" sz="2000"/>
        </a:p>
      </dgm:t>
    </dgm:pt>
    <dgm:pt modelId="{43DDD218-823B-49F2-B024-F63133F03706}" type="sibTrans" cxnId="{B3BB962D-FEBD-4038-9FF0-4C7886A689F2}">
      <dgm:prSet/>
      <dgm:spPr/>
      <dgm:t>
        <a:bodyPr/>
        <a:lstStyle/>
        <a:p>
          <a:endParaRPr lang="ru-RU" sz="2000"/>
        </a:p>
      </dgm:t>
    </dgm:pt>
    <dgm:pt modelId="{AD05C651-155F-4095-BD93-A05C0F5FACA2}">
      <dgm:prSet custT="1"/>
      <dgm:spPr/>
      <dgm:t>
        <a:bodyPr/>
        <a:lstStyle/>
        <a:p>
          <a:pPr rtl="0"/>
          <a:r>
            <a:rPr lang="ru-RU" sz="1600" dirty="0" smtClean="0"/>
            <a:t>Создание в Республике Коми </a:t>
          </a:r>
          <a:r>
            <a:rPr lang="ru-RU" sz="1600" b="1" dirty="0" smtClean="0"/>
            <a:t>территорий опережающего развития</a:t>
          </a:r>
          <a:endParaRPr lang="ru-RU" sz="1600" b="1" dirty="0"/>
        </a:p>
      </dgm:t>
    </dgm:pt>
    <dgm:pt modelId="{80D29841-A855-47DE-B89D-DCAC69F632DF}" type="parTrans" cxnId="{DA2B2DB5-660C-4481-8A8A-2B4575FD43B7}">
      <dgm:prSet/>
      <dgm:spPr/>
      <dgm:t>
        <a:bodyPr/>
        <a:lstStyle/>
        <a:p>
          <a:endParaRPr lang="ru-RU" sz="2000"/>
        </a:p>
      </dgm:t>
    </dgm:pt>
    <dgm:pt modelId="{F7F2D36A-C37B-4178-A7C7-13C255077C9D}" type="sibTrans" cxnId="{DA2B2DB5-660C-4481-8A8A-2B4575FD43B7}">
      <dgm:prSet/>
      <dgm:spPr/>
      <dgm:t>
        <a:bodyPr/>
        <a:lstStyle/>
        <a:p>
          <a:endParaRPr lang="ru-RU" sz="2000"/>
        </a:p>
      </dgm:t>
    </dgm:pt>
    <dgm:pt modelId="{C7CE52A8-997E-4196-AA7E-63FC5FF882F1}">
      <dgm:prSet custT="1"/>
      <dgm:spPr/>
      <dgm:t>
        <a:bodyPr/>
        <a:lstStyle/>
        <a:p>
          <a:pPr rtl="0"/>
          <a:r>
            <a:rPr lang="ru-RU" sz="1600" dirty="0" smtClean="0"/>
            <a:t>Реализация </a:t>
          </a:r>
          <a:r>
            <a:rPr lang="ru-RU" sz="1600" b="1" dirty="0" smtClean="0"/>
            <a:t>высокоэффективных инвестиционных проектов</a:t>
          </a:r>
          <a:endParaRPr lang="ru-RU" sz="1600" dirty="0"/>
        </a:p>
      </dgm:t>
    </dgm:pt>
    <dgm:pt modelId="{C766CAF3-C23B-41A1-AE43-26A446D62928}" type="parTrans" cxnId="{EE226D89-A194-4ABF-B6E1-4BB8DBECFAE9}">
      <dgm:prSet/>
      <dgm:spPr/>
      <dgm:t>
        <a:bodyPr/>
        <a:lstStyle/>
        <a:p>
          <a:endParaRPr lang="ru-RU" sz="2000"/>
        </a:p>
      </dgm:t>
    </dgm:pt>
    <dgm:pt modelId="{5CD1A961-A1CB-4B02-AC03-BB9E800EA937}" type="sibTrans" cxnId="{EE226D89-A194-4ABF-B6E1-4BB8DBECFAE9}">
      <dgm:prSet/>
      <dgm:spPr/>
      <dgm:t>
        <a:bodyPr/>
        <a:lstStyle/>
        <a:p>
          <a:endParaRPr lang="ru-RU" sz="2000"/>
        </a:p>
      </dgm:t>
    </dgm:pt>
    <dgm:pt modelId="{AC194BA8-619A-41BC-BACB-78DC2EDB7159}">
      <dgm:prSet custT="1"/>
      <dgm:spPr/>
      <dgm:t>
        <a:bodyPr/>
        <a:lstStyle/>
        <a:p>
          <a:pPr rtl="0"/>
          <a:r>
            <a:rPr lang="ru-RU" sz="1600" dirty="0" smtClean="0"/>
            <a:t>Актуализация документов стратегического планирования </a:t>
          </a:r>
          <a:r>
            <a:rPr lang="ru-RU" sz="1600" b="1" dirty="0" smtClean="0"/>
            <a:t>на уровне муниципальных образований</a:t>
          </a:r>
          <a:endParaRPr lang="ru-RU" sz="1600" b="1" dirty="0"/>
        </a:p>
      </dgm:t>
    </dgm:pt>
    <dgm:pt modelId="{443B8382-95A7-4C1D-BD81-4B116BB70587}" type="parTrans" cxnId="{BCC8B858-2B3C-4655-AA96-D694B304CD3E}">
      <dgm:prSet/>
      <dgm:spPr/>
      <dgm:t>
        <a:bodyPr/>
        <a:lstStyle/>
        <a:p>
          <a:endParaRPr lang="ru-RU" sz="2000"/>
        </a:p>
      </dgm:t>
    </dgm:pt>
    <dgm:pt modelId="{BF7F1A77-6393-4BCB-99C0-314710936590}" type="sibTrans" cxnId="{BCC8B858-2B3C-4655-AA96-D694B304CD3E}">
      <dgm:prSet/>
      <dgm:spPr/>
      <dgm:t>
        <a:bodyPr/>
        <a:lstStyle/>
        <a:p>
          <a:endParaRPr lang="ru-RU" sz="2000"/>
        </a:p>
      </dgm:t>
    </dgm:pt>
    <dgm:pt modelId="{5E1399BF-37EE-4CC5-A3A3-A739AA9136AC}">
      <dgm:prSet custT="1"/>
      <dgm:spPr/>
      <dgm:t>
        <a:bodyPr/>
        <a:lstStyle/>
        <a:p>
          <a:pPr rtl="0"/>
          <a:r>
            <a:rPr lang="ru-RU" sz="1600" dirty="0" smtClean="0"/>
            <a:t>Выстраивание </a:t>
          </a:r>
          <a:r>
            <a:rPr lang="ru-RU" sz="1600" b="1" dirty="0" smtClean="0"/>
            <a:t>эффективных взаимоотношений </a:t>
          </a:r>
          <a:r>
            <a:rPr lang="ru-RU" sz="1600" dirty="0" smtClean="0"/>
            <a:t>между всеми участниками социально-экономических процессов</a:t>
          </a:r>
          <a:endParaRPr lang="ru-RU" sz="1600" dirty="0"/>
        </a:p>
      </dgm:t>
    </dgm:pt>
    <dgm:pt modelId="{AE115B32-4356-41CE-A111-E38E53DBA161}" type="parTrans" cxnId="{BD10A1A1-A4B0-401D-8B67-81BC979C6D56}">
      <dgm:prSet/>
      <dgm:spPr/>
      <dgm:t>
        <a:bodyPr/>
        <a:lstStyle/>
        <a:p>
          <a:endParaRPr lang="ru-RU" sz="2000"/>
        </a:p>
      </dgm:t>
    </dgm:pt>
    <dgm:pt modelId="{5DAFC661-D1D7-412F-98F1-C3FFDA773D58}" type="sibTrans" cxnId="{BD10A1A1-A4B0-401D-8B67-81BC979C6D56}">
      <dgm:prSet/>
      <dgm:spPr/>
      <dgm:t>
        <a:bodyPr/>
        <a:lstStyle/>
        <a:p>
          <a:endParaRPr lang="ru-RU" sz="2000"/>
        </a:p>
      </dgm:t>
    </dgm:pt>
    <dgm:pt modelId="{9D1A2473-90A3-4E60-A0AA-9DC3A7390CE1}">
      <dgm:prSet custT="1"/>
      <dgm:spPr/>
      <dgm:t>
        <a:bodyPr/>
        <a:lstStyle/>
        <a:p>
          <a:pPr rtl="0"/>
          <a:r>
            <a:rPr lang="ru-RU" sz="1600" b="1" dirty="0" smtClean="0"/>
            <a:t>Участие бизнес-сообщества, институтов гражданского общества, общественных организаций в развитии региона</a:t>
          </a:r>
          <a:endParaRPr lang="ru-RU" sz="1600" b="1" dirty="0"/>
        </a:p>
      </dgm:t>
    </dgm:pt>
    <dgm:pt modelId="{3098D01E-E07C-4317-B660-EF8F24E613DB}" type="parTrans" cxnId="{AF44CA50-4A6C-46D6-AEA3-33CAFB01531F}">
      <dgm:prSet/>
      <dgm:spPr/>
      <dgm:t>
        <a:bodyPr/>
        <a:lstStyle/>
        <a:p>
          <a:endParaRPr lang="ru-RU" sz="2000"/>
        </a:p>
      </dgm:t>
    </dgm:pt>
    <dgm:pt modelId="{9721304C-CD9E-4269-A541-71EA2B0A9429}" type="sibTrans" cxnId="{AF44CA50-4A6C-46D6-AEA3-33CAFB01531F}">
      <dgm:prSet/>
      <dgm:spPr/>
      <dgm:t>
        <a:bodyPr/>
        <a:lstStyle/>
        <a:p>
          <a:endParaRPr lang="ru-RU" sz="2000"/>
        </a:p>
      </dgm:t>
    </dgm:pt>
    <dgm:pt modelId="{6E465EC4-8AF6-4136-9C16-2AE41FB6C447}" type="pres">
      <dgm:prSet presAssocID="{6C546E8C-BEA7-4E4F-8AF1-5024CB67C0F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29476AF-7900-4B65-BE73-D5A2ED30295D}" type="pres">
      <dgm:prSet presAssocID="{2F7B1F67-7505-44D9-8936-9A1BBA5E6DAF}" presName="thickLine" presStyleLbl="alignNode1" presStyleIdx="0" presStyleCnt="10"/>
      <dgm:spPr/>
    </dgm:pt>
    <dgm:pt modelId="{9D87D358-BC5B-49F5-A356-6D42F1DCD186}" type="pres">
      <dgm:prSet presAssocID="{2F7B1F67-7505-44D9-8936-9A1BBA5E6DAF}" presName="horz1" presStyleCnt="0"/>
      <dgm:spPr/>
    </dgm:pt>
    <dgm:pt modelId="{55453CE9-E39B-4A0C-9D86-A8A7808CC69F}" type="pres">
      <dgm:prSet presAssocID="{2F7B1F67-7505-44D9-8936-9A1BBA5E6DAF}" presName="tx1" presStyleLbl="revTx" presStyleIdx="0" presStyleCnt="10"/>
      <dgm:spPr/>
      <dgm:t>
        <a:bodyPr/>
        <a:lstStyle/>
        <a:p>
          <a:endParaRPr lang="ru-RU"/>
        </a:p>
      </dgm:t>
    </dgm:pt>
    <dgm:pt modelId="{313AF810-2E0A-4D33-BB78-2E65ACA2F785}" type="pres">
      <dgm:prSet presAssocID="{2F7B1F67-7505-44D9-8936-9A1BBA5E6DAF}" presName="vert1" presStyleCnt="0"/>
      <dgm:spPr/>
    </dgm:pt>
    <dgm:pt modelId="{8AA672F2-9643-45A3-A84B-B8E15D6D6664}" type="pres">
      <dgm:prSet presAssocID="{4298E485-E12E-4C96-8281-103BDF7D0D50}" presName="thickLine" presStyleLbl="alignNode1" presStyleIdx="1" presStyleCnt="10"/>
      <dgm:spPr/>
    </dgm:pt>
    <dgm:pt modelId="{27E59110-30EC-4691-82DF-160FBA9AFE84}" type="pres">
      <dgm:prSet presAssocID="{4298E485-E12E-4C96-8281-103BDF7D0D50}" presName="horz1" presStyleCnt="0"/>
      <dgm:spPr/>
    </dgm:pt>
    <dgm:pt modelId="{39700886-AE03-491C-A909-4AA64EF7F5D2}" type="pres">
      <dgm:prSet presAssocID="{4298E485-E12E-4C96-8281-103BDF7D0D50}" presName="tx1" presStyleLbl="revTx" presStyleIdx="1" presStyleCnt="10"/>
      <dgm:spPr/>
      <dgm:t>
        <a:bodyPr/>
        <a:lstStyle/>
        <a:p>
          <a:endParaRPr lang="ru-RU"/>
        </a:p>
      </dgm:t>
    </dgm:pt>
    <dgm:pt modelId="{90A659AF-8240-46F3-BE4E-C3C61CC29CCC}" type="pres">
      <dgm:prSet presAssocID="{4298E485-E12E-4C96-8281-103BDF7D0D50}" presName="vert1" presStyleCnt="0"/>
      <dgm:spPr/>
    </dgm:pt>
    <dgm:pt modelId="{AAF1D774-1ED8-43B5-B021-8330429DD680}" type="pres">
      <dgm:prSet presAssocID="{47BE777D-CE04-4CBA-9479-5155D69CC09C}" presName="thickLine" presStyleLbl="alignNode1" presStyleIdx="2" presStyleCnt="10"/>
      <dgm:spPr/>
    </dgm:pt>
    <dgm:pt modelId="{EF3E5131-7772-40B2-A3A1-55FE6F692AA2}" type="pres">
      <dgm:prSet presAssocID="{47BE777D-CE04-4CBA-9479-5155D69CC09C}" presName="horz1" presStyleCnt="0"/>
      <dgm:spPr/>
    </dgm:pt>
    <dgm:pt modelId="{54E78834-9DBB-470A-B500-1BBB05EE2A27}" type="pres">
      <dgm:prSet presAssocID="{47BE777D-CE04-4CBA-9479-5155D69CC09C}" presName="tx1" presStyleLbl="revTx" presStyleIdx="2" presStyleCnt="10"/>
      <dgm:spPr/>
      <dgm:t>
        <a:bodyPr/>
        <a:lstStyle/>
        <a:p>
          <a:endParaRPr lang="ru-RU"/>
        </a:p>
      </dgm:t>
    </dgm:pt>
    <dgm:pt modelId="{3BD4B951-E2A2-403A-B3D2-FDD484CEEF57}" type="pres">
      <dgm:prSet presAssocID="{47BE777D-CE04-4CBA-9479-5155D69CC09C}" presName="vert1" presStyleCnt="0"/>
      <dgm:spPr/>
    </dgm:pt>
    <dgm:pt modelId="{324131D5-BC45-4A62-B03A-4773C34D998D}" type="pres">
      <dgm:prSet presAssocID="{F1716088-3452-46A0-8B64-4AB83F8F6C43}" presName="thickLine" presStyleLbl="alignNode1" presStyleIdx="3" presStyleCnt="10"/>
      <dgm:spPr/>
    </dgm:pt>
    <dgm:pt modelId="{A3F4E8D7-FC59-4989-96C0-7B20D9B274A6}" type="pres">
      <dgm:prSet presAssocID="{F1716088-3452-46A0-8B64-4AB83F8F6C43}" presName="horz1" presStyleCnt="0"/>
      <dgm:spPr/>
    </dgm:pt>
    <dgm:pt modelId="{96ED4C18-0113-41D8-BC02-8133A2AFEE54}" type="pres">
      <dgm:prSet presAssocID="{F1716088-3452-46A0-8B64-4AB83F8F6C43}" presName="tx1" presStyleLbl="revTx" presStyleIdx="3" presStyleCnt="10"/>
      <dgm:spPr/>
      <dgm:t>
        <a:bodyPr/>
        <a:lstStyle/>
        <a:p>
          <a:endParaRPr lang="ru-RU"/>
        </a:p>
      </dgm:t>
    </dgm:pt>
    <dgm:pt modelId="{B68760D4-6F91-489A-A3D1-253DAE55C7E7}" type="pres">
      <dgm:prSet presAssocID="{F1716088-3452-46A0-8B64-4AB83F8F6C43}" presName="vert1" presStyleCnt="0"/>
      <dgm:spPr/>
    </dgm:pt>
    <dgm:pt modelId="{057266A5-D419-40B5-BA3C-2F7432BA29B5}" type="pres">
      <dgm:prSet presAssocID="{350A086B-9235-48F1-ACFE-DE55D0454C24}" presName="thickLine" presStyleLbl="alignNode1" presStyleIdx="4" presStyleCnt="10"/>
      <dgm:spPr/>
    </dgm:pt>
    <dgm:pt modelId="{3AB44C09-44E6-4B6A-B577-6D41E9A25F69}" type="pres">
      <dgm:prSet presAssocID="{350A086B-9235-48F1-ACFE-DE55D0454C24}" presName="horz1" presStyleCnt="0"/>
      <dgm:spPr/>
    </dgm:pt>
    <dgm:pt modelId="{B799A13C-6B4B-4135-A8A6-99DE0D537E6C}" type="pres">
      <dgm:prSet presAssocID="{350A086B-9235-48F1-ACFE-DE55D0454C24}" presName="tx1" presStyleLbl="revTx" presStyleIdx="4" presStyleCnt="10"/>
      <dgm:spPr/>
      <dgm:t>
        <a:bodyPr/>
        <a:lstStyle/>
        <a:p>
          <a:endParaRPr lang="ru-RU"/>
        </a:p>
      </dgm:t>
    </dgm:pt>
    <dgm:pt modelId="{849EAF67-43C4-477A-BB2A-55D827A4833B}" type="pres">
      <dgm:prSet presAssocID="{350A086B-9235-48F1-ACFE-DE55D0454C24}" presName="vert1" presStyleCnt="0"/>
      <dgm:spPr/>
    </dgm:pt>
    <dgm:pt modelId="{2960EA62-635D-4E32-A9B6-819E8E9E3496}" type="pres">
      <dgm:prSet presAssocID="{AD05C651-155F-4095-BD93-A05C0F5FACA2}" presName="thickLine" presStyleLbl="alignNode1" presStyleIdx="5" presStyleCnt="10"/>
      <dgm:spPr/>
    </dgm:pt>
    <dgm:pt modelId="{AC984E6C-9A38-4184-A66D-67F5EBF58BEE}" type="pres">
      <dgm:prSet presAssocID="{AD05C651-155F-4095-BD93-A05C0F5FACA2}" presName="horz1" presStyleCnt="0"/>
      <dgm:spPr/>
    </dgm:pt>
    <dgm:pt modelId="{77D283EE-401E-4029-A54A-9BB693DC056A}" type="pres">
      <dgm:prSet presAssocID="{AD05C651-155F-4095-BD93-A05C0F5FACA2}" presName="tx1" presStyleLbl="revTx" presStyleIdx="5" presStyleCnt="10"/>
      <dgm:spPr/>
      <dgm:t>
        <a:bodyPr/>
        <a:lstStyle/>
        <a:p>
          <a:endParaRPr lang="ru-RU"/>
        </a:p>
      </dgm:t>
    </dgm:pt>
    <dgm:pt modelId="{423ED603-2DD2-4592-B1E6-8C8D5F12EC5F}" type="pres">
      <dgm:prSet presAssocID="{AD05C651-155F-4095-BD93-A05C0F5FACA2}" presName="vert1" presStyleCnt="0"/>
      <dgm:spPr/>
    </dgm:pt>
    <dgm:pt modelId="{A302659B-67DA-4116-923A-EAB8C91565E5}" type="pres">
      <dgm:prSet presAssocID="{C7CE52A8-997E-4196-AA7E-63FC5FF882F1}" presName="thickLine" presStyleLbl="alignNode1" presStyleIdx="6" presStyleCnt="10"/>
      <dgm:spPr/>
    </dgm:pt>
    <dgm:pt modelId="{47F99E49-7B40-467D-B15C-DEB2B00BF00C}" type="pres">
      <dgm:prSet presAssocID="{C7CE52A8-997E-4196-AA7E-63FC5FF882F1}" presName="horz1" presStyleCnt="0"/>
      <dgm:spPr/>
    </dgm:pt>
    <dgm:pt modelId="{96C604FA-453E-44DF-B8B0-816BE35973DE}" type="pres">
      <dgm:prSet presAssocID="{C7CE52A8-997E-4196-AA7E-63FC5FF882F1}" presName="tx1" presStyleLbl="revTx" presStyleIdx="6" presStyleCnt="10"/>
      <dgm:spPr/>
      <dgm:t>
        <a:bodyPr/>
        <a:lstStyle/>
        <a:p>
          <a:endParaRPr lang="ru-RU"/>
        </a:p>
      </dgm:t>
    </dgm:pt>
    <dgm:pt modelId="{2348DB48-B6B2-40DD-8CB2-B2EB013949EA}" type="pres">
      <dgm:prSet presAssocID="{C7CE52A8-997E-4196-AA7E-63FC5FF882F1}" presName="vert1" presStyleCnt="0"/>
      <dgm:spPr/>
    </dgm:pt>
    <dgm:pt modelId="{0A487FB3-66C7-431C-99D6-B363CC7EEA12}" type="pres">
      <dgm:prSet presAssocID="{AC194BA8-619A-41BC-BACB-78DC2EDB7159}" presName="thickLine" presStyleLbl="alignNode1" presStyleIdx="7" presStyleCnt="10"/>
      <dgm:spPr/>
    </dgm:pt>
    <dgm:pt modelId="{7E782A75-A753-4829-9635-9202E22A3A98}" type="pres">
      <dgm:prSet presAssocID="{AC194BA8-619A-41BC-BACB-78DC2EDB7159}" presName="horz1" presStyleCnt="0"/>
      <dgm:spPr/>
    </dgm:pt>
    <dgm:pt modelId="{B85AD1A6-3D7E-437A-A39A-1FC0F0F4EE6E}" type="pres">
      <dgm:prSet presAssocID="{AC194BA8-619A-41BC-BACB-78DC2EDB7159}" presName="tx1" presStyleLbl="revTx" presStyleIdx="7" presStyleCnt="10"/>
      <dgm:spPr/>
      <dgm:t>
        <a:bodyPr/>
        <a:lstStyle/>
        <a:p>
          <a:endParaRPr lang="ru-RU"/>
        </a:p>
      </dgm:t>
    </dgm:pt>
    <dgm:pt modelId="{87D0BFCC-F0EF-4600-9F82-6CDD7EAABF54}" type="pres">
      <dgm:prSet presAssocID="{AC194BA8-619A-41BC-BACB-78DC2EDB7159}" presName="vert1" presStyleCnt="0"/>
      <dgm:spPr/>
    </dgm:pt>
    <dgm:pt modelId="{154C9174-5F7C-4F13-9E10-7D9CD91367F3}" type="pres">
      <dgm:prSet presAssocID="{5E1399BF-37EE-4CC5-A3A3-A739AA9136AC}" presName="thickLine" presStyleLbl="alignNode1" presStyleIdx="8" presStyleCnt="10"/>
      <dgm:spPr/>
    </dgm:pt>
    <dgm:pt modelId="{87E58670-9261-401B-BB96-54C9177CE44A}" type="pres">
      <dgm:prSet presAssocID="{5E1399BF-37EE-4CC5-A3A3-A739AA9136AC}" presName="horz1" presStyleCnt="0"/>
      <dgm:spPr/>
    </dgm:pt>
    <dgm:pt modelId="{3EEC71A1-A964-44B9-A6C0-A0BAA0024A7C}" type="pres">
      <dgm:prSet presAssocID="{5E1399BF-37EE-4CC5-A3A3-A739AA9136AC}" presName="tx1" presStyleLbl="revTx" presStyleIdx="8" presStyleCnt="10"/>
      <dgm:spPr/>
      <dgm:t>
        <a:bodyPr/>
        <a:lstStyle/>
        <a:p>
          <a:endParaRPr lang="ru-RU"/>
        </a:p>
      </dgm:t>
    </dgm:pt>
    <dgm:pt modelId="{1B12E5A0-1C59-49B1-AF2C-E54D1E197402}" type="pres">
      <dgm:prSet presAssocID="{5E1399BF-37EE-4CC5-A3A3-A739AA9136AC}" presName="vert1" presStyleCnt="0"/>
      <dgm:spPr/>
    </dgm:pt>
    <dgm:pt modelId="{561655EA-3DC4-4D22-BB22-CDCF2571EBEE}" type="pres">
      <dgm:prSet presAssocID="{9D1A2473-90A3-4E60-A0AA-9DC3A7390CE1}" presName="thickLine" presStyleLbl="alignNode1" presStyleIdx="9" presStyleCnt="10"/>
      <dgm:spPr/>
    </dgm:pt>
    <dgm:pt modelId="{E06DAA1A-16B4-4DB5-8BD2-7BB35EBC7BA0}" type="pres">
      <dgm:prSet presAssocID="{9D1A2473-90A3-4E60-A0AA-9DC3A7390CE1}" presName="horz1" presStyleCnt="0"/>
      <dgm:spPr/>
    </dgm:pt>
    <dgm:pt modelId="{F39849F0-CDFA-4E78-899A-72BE5452843B}" type="pres">
      <dgm:prSet presAssocID="{9D1A2473-90A3-4E60-A0AA-9DC3A7390CE1}" presName="tx1" presStyleLbl="revTx" presStyleIdx="9" presStyleCnt="10"/>
      <dgm:spPr/>
      <dgm:t>
        <a:bodyPr/>
        <a:lstStyle/>
        <a:p>
          <a:endParaRPr lang="ru-RU"/>
        </a:p>
      </dgm:t>
    </dgm:pt>
    <dgm:pt modelId="{E36AA5F8-0C17-4488-9F95-533C08A5CE77}" type="pres">
      <dgm:prSet presAssocID="{9D1A2473-90A3-4E60-A0AA-9DC3A7390CE1}" presName="vert1" presStyleCnt="0"/>
      <dgm:spPr/>
    </dgm:pt>
  </dgm:ptLst>
  <dgm:cxnLst>
    <dgm:cxn modelId="{77323837-6E4B-4C83-BDE8-A981271F4F8F}" srcId="{6C546E8C-BEA7-4E4F-8AF1-5024CB67C0FB}" destId="{4298E485-E12E-4C96-8281-103BDF7D0D50}" srcOrd="1" destOrd="0" parTransId="{2C030E3F-BAE9-426B-AA4B-4A9C47460946}" sibTransId="{4213DD80-E91E-4CBC-8A4A-1A5E83768438}"/>
    <dgm:cxn modelId="{60875AF5-EC31-448E-AF11-040AF143BDCB}" type="presOf" srcId="{F1716088-3452-46A0-8B64-4AB83F8F6C43}" destId="{96ED4C18-0113-41D8-BC02-8133A2AFEE54}" srcOrd="0" destOrd="0" presId="urn:microsoft.com/office/officeart/2008/layout/LinedList"/>
    <dgm:cxn modelId="{34CEE01A-1581-4BAD-89FC-A1C3F2C0E666}" type="presOf" srcId="{AC194BA8-619A-41BC-BACB-78DC2EDB7159}" destId="{B85AD1A6-3D7E-437A-A39A-1FC0F0F4EE6E}" srcOrd="0" destOrd="0" presId="urn:microsoft.com/office/officeart/2008/layout/LinedList"/>
    <dgm:cxn modelId="{DA60FFC0-8865-4B86-AC4B-3C8E2C0DD3DC}" srcId="{6C546E8C-BEA7-4E4F-8AF1-5024CB67C0FB}" destId="{2F7B1F67-7505-44D9-8936-9A1BBA5E6DAF}" srcOrd="0" destOrd="0" parTransId="{8106B707-E770-44F8-9824-C30DE6E17D42}" sibTransId="{0A11C422-2977-432F-AED1-2DFEC354BB48}"/>
    <dgm:cxn modelId="{FA170592-A814-49F2-A86F-270F6184D1B7}" type="presOf" srcId="{9D1A2473-90A3-4E60-A0AA-9DC3A7390CE1}" destId="{F39849F0-CDFA-4E78-899A-72BE5452843B}" srcOrd="0" destOrd="0" presId="urn:microsoft.com/office/officeart/2008/layout/LinedList"/>
    <dgm:cxn modelId="{AF44CA50-4A6C-46D6-AEA3-33CAFB01531F}" srcId="{6C546E8C-BEA7-4E4F-8AF1-5024CB67C0FB}" destId="{9D1A2473-90A3-4E60-A0AA-9DC3A7390CE1}" srcOrd="9" destOrd="0" parTransId="{3098D01E-E07C-4317-B660-EF8F24E613DB}" sibTransId="{9721304C-CD9E-4269-A541-71EA2B0A9429}"/>
    <dgm:cxn modelId="{0867FB73-86AF-40F9-8130-B6036472A6F5}" type="presOf" srcId="{4298E485-E12E-4C96-8281-103BDF7D0D50}" destId="{39700886-AE03-491C-A909-4AA64EF7F5D2}" srcOrd="0" destOrd="0" presId="urn:microsoft.com/office/officeart/2008/layout/LinedList"/>
    <dgm:cxn modelId="{78B19CB5-D971-4EC0-9823-A8B258DD50E0}" type="presOf" srcId="{350A086B-9235-48F1-ACFE-DE55D0454C24}" destId="{B799A13C-6B4B-4135-A8A6-99DE0D537E6C}" srcOrd="0" destOrd="0" presId="urn:microsoft.com/office/officeart/2008/layout/LinedList"/>
    <dgm:cxn modelId="{042F0C02-ADBA-412A-935E-569FAA6839DC}" type="presOf" srcId="{47BE777D-CE04-4CBA-9479-5155D69CC09C}" destId="{54E78834-9DBB-470A-B500-1BBB05EE2A27}" srcOrd="0" destOrd="0" presId="urn:microsoft.com/office/officeart/2008/layout/LinedList"/>
    <dgm:cxn modelId="{92B109AA-1F4D-4E90-AA07-EAF366A40A55}" type="presOf" srcId="{AD05C651-155F-4095-BD93-A05C0F5FACA2}" destId="{77D283EE-401E-4029-A54A-9BB693DC056A}" srcOrd="0" destOrd="0" presId="urn:microsoft.com/office/officeart/2008/layout/LinedList"/>
    <dgm:cxn modelId="{B3BB962D-FEBD-4038-9FF0-4C7886A689F2}" srcId="{6C546E8C-BEA7-4E4F-8AF1-5024CB67C0FB}" destId="{350A086B-9235-48F1-ACFE-DE55D0454C24}" srcOrd="4" destOrd="0" parTransId="{CE5D582F-CCB5-48AF-B37F-D7EFB291003C}" sibTransId="{43DDD218-823B-49F2-B024-F63133F03706}"/>
    <dgm:cxn modelId="{7E0DACD5-409F-4AF7-9EAF-B78C5CDCAFB6}" type="presOf" srcId="{5E1399BF-37EE-4CC5-A3A3-A739AA9136AC}" destId="{3EEC71A1-A964-44B9-A6C0-A0BAA0024A7C}" srcOrd="0" destOrd="0" presId="urn:microsoft.com/office/officeart/2008/layout/LinedList"/>
    <dgm:cxn modelId="{BCC8B858-2B3C-4655-AA96-D694B304CD3E}" srcId="{6C546E8C-BEA7-4E4F-8AF1-5024CB67C0FB}" destId="{AC194BA8-619A-41BC-BACB-78DC2EDB7159}" srcOrd="7" destOrd="0" parTransId="{443B8382-95A7-4C1D-BD81-4B116BB70587}" sibTransId="{BF7F1A77-6393-4BCB-99C0-314710936590}"/>
    <dgm:cxn modelId="{DA2B2DB5-660C-4481-8A8A-2B4575FD43B7}" srcId="{6C546E8C-BEA7-4E4F-8AF1-5024CB67C0FB}" destId="{AD05C651-155F-4095-BD93-A05C0F5FACA2}" srcOrd="5" destOrd="0" parTransId="{80D29841-A855-47DE-B89D-DCAC69F632DF}" sibTransId="{F7F2D36A-C37B-4178-A7C7-13C255077C9D}"/>
    <dgm:cxn modelId="{BDC5BC0C-226B-441E-8870-9D52AEE6EE73}" srcId="{6C546E8C-BEA7-4E4F-8AF1-5024CB67C0FB}" destId="{F1716088-3452-46A0-8B64-4AB83F8F6C43}" srcOrd="3" destOrd="0" parTransId="{B4450AA6-1CC7-4324-B44B-5109C0CD08B8}" sibTransId="{3162F261-0359-41BB-B9BD-7047EEBC0B90}"/>
    <dgm:cxn modelId="{2C6C2DD6-F578-4153-AF7A-78BA81179504}" srcId="{6C546E8C-BEA7-4E4F-8AF1-5024CB67C0FB}" destId="{47BE777D-CE04-4CBA-9479-5155D69CC09C}" srcOrd="2" destOrd="0" parTransId="{40417274-E328-4166-B560-3007B83D201E}" sibTransId="{2E963631-A140-4A7F-BCA6-5155956A5239}"/>
    <dgm:cxn modelId="{EE226D89-A194-4ABF-B6E1-4BB8DBECFAE9}" srcId="{6C546E8C-BEA7-4E4F-8AF1-5024CB67C0FB}" destId="{C7CE52A8-997E-4196-AA7E-63FC5FF882F1}" srcOrd="6" destOrd="0" parTransId="{C766CAF3-C23B-41A1-AE43-26A446D62928}" sibTransId="{5CD1A961-A1CB-4B02-AC03-BB9E800EA937}"/>
    <dgm:cxn modelId="{BD10A1A1-A4B0-401D-8B67-81BC979C6D56}" srcId="{6C546E8C-BEA7-4E4F-8AF1-5024CB67C0FB}" destId="{5E1399BF-37EE-4CC5-A3A3-A739AA9136AC}" srcOrd="8" destOrd="0" parTransId="{AE115B32-4356-41CE-A111-E38E53DBA161}" sibTransId="{5DAFC661-D1D7-412F-98F1-C3FFDA773D58}"/>
    <dgm:cxn modelId="{978D040B-4E65-4B0A-B6F0-428FE7F89959}" type="presOf" srcId="{C7CE52A8-997E-4196-AA7E-63FC5FF882F1}" destId="{96C604FA-453E-44DF-B8B0-816BE35973DE}" srcOrd="0" destOrd="0" presId="urn:microsoft.com/office/officeart/2008/layout/LinedList"/>
    <dgm:cxn modelId="{A76C096C-E679-4AE1-8E20-AB7B7BBA5B89}" type="presOf" srcId="{2F7B1F67-7505-44D9-8936-9A1BBA5E6DAF}" destId="{55453CE9-E39B-4A0C-9D86-A8A7808CC69F}" srcOrd="0" destOrd="0" presId="urn:microsoft.com/office/officeart/2008/layout/LinedList"/>
    <dgm:cxn modelId="{987B6C0D-03D8-4856-818C-B317B25A4089}" type="presOf" srcId="{6C546E8C-BEA7-4E4F-8AF1-5024CB67C0FB}" destId="{6E465EC4-8AF6-4136-9C16-2AE41FB6C447}" srcOrd="0" destOrd="0" presId="urn:microsoft.com/office/officeart/2008/layout/LinedList"/>
    <dgm:cxn modelId="{47277444-B9C1-40DD-BC06-6763D76FC853}" type="presParOf" srcId="{6E465EC4-8AF6-4136-9C16-2AE41FB6C447}" destId="{229476AF-7900-4B65-BE73-D5A2ED30295D}" srcOrd="0" destOrd="0" presId="urn:microsoft.com/office/officeart/2008/layout/LinedList"/>
    <dgm:cxn modelId="{7B7B7498-83CF-4DBC-B8AB-A3D3CD37026A}" type="presParOf" srcId="{6E465EC4-8AF6-4136-9C16-2AE41FB6C447}" destId="{9D87D358-BC5B-49F5-A356-6D42F1DCD186}" srcOrd="1" destOrd="0" presId="urn:microsoft.com/office/officeart/2008/layout/LinedList"/>
    <dgm:cxn modelId="{8C862E44-BFE0-4CCD-9E82-9CE7148B71D9}" type="presParOf" srcId="{9D87D358-BC5B-49F5-A356-6D42F1DCD186}" destId="{55453CE9-E39B-4A0C-9D86-A8A7808CC69F}" srcOrd="0" destOrd="0" presId="urn:microsoft.com/office/officeart/2008/layout/LinedList"/>
    <dgm:cxn modelId="{AAF73ECC-AFFE-4238-8BA7-EDEFF92C8903}" type="presParOf" srcId="{9D87D358-BC5B-49F5-A356-6D42F1DCD186}" destId="{313AF810-2E0A-4D33-BB78-2E65ACA2F785}" srcOrd="1" destOrd="0" presId="urn:microsoft.com/office/officeart/2008/layout/LinedList"/>
    <dgm:cxn modelId="{9CB84DF6-A3CF-4D21-860E-09EE4FC886A0}" type="presParOf" srcId="{6E465EC4-8AF6-4136-9C16-2AE41FB6C447}" destId="{8AA672F2-9643-45A3-A84B-B8E15D6D6664}" srcOrd="2" destOrd="0" presId="urn:microsoft.com/office/officeart/2008/layout/LinedList"/>
    <dgm:cxn modelId="{B94072E6-7FEC-41CF-8A01-11F1B2ECCB07}" type="presParOf" srcId="{6E465EC4-8AF6-4136-9C16-2AE41FB6C447}" destId="{27E59110-30EC-4691-82DF-160FBA9AFE84}" srcOrd="3" destOrd="0" presId="urn:microsoft.com/office/officeart/2008/layout/LinedList"/>
    <dgm:cxn modelId="{36B77A45-949F-45B4-9C14-33A414D3C2EC}" type="presParOf" srcId="{27E59110-30EC-4691-82DF-160FBA9AFE84}" destId="{39700886-AE03-491C-A909-4AA64EF7F5D2}" srcOrd="0" destOrd="0" presId="urn:microsoft.com/office/officeart/2008/layout/LinedList"/>
    <dgm:cxn modelId="{CFE8311E-4A7D-4E8F-B2CC-DCD95F56AF2F}" type="presParOf" srcId="{27E59110-30EC-4691-82DF-160FBA9AFE84}" destId="{90A659AF-8240-46F3-BE4E-C3C61CC29CCC}" srcOrd="1" destOrd="0" presId="urn:microsoft.com/office/officeart/2008/layout/LinedList"/>
    <dgm:cxn modelId="{0B9BDE26-A8AA-4151-B2D5-82C861CDA3C7}" type="presParOf" srcId="{6E465EC4-8AF6-4136-9C16-2AE41FB6C447}" destId="{AAF1D774-1ED8-43B5-B021-8330429DD680}" srcOrd="4" destOrd="0" presId="urn:microsoft.com/office/officeart/2008/layout/LinedList"/>
    <dgm:cxn modelId="{CDE93794-C37E-4739-9EB2-07DD8E6F4270}" type="presParOf" srcId="{6E465EC4-8AF6-4136-9C16-2AE41FB6C447}" destId="{EF3E5131-7772-40B2-A3A1-55FE6F692AA2}" srcOrd="5" destOrd="0" presId="urn:microsoft.com/office/officeart/2008/layout/LinedList"/>
    <dgm:cxn modelId="{EEDC8A43-3249-4770-909A-F746E0C854D0}" type="presParOf" srcId="{EF3E5131-7772-40B2-A3A1-55FE6F692AA2}" destId="{54E78834-9DBB-470A-B500-1BBB05EE2A27}" srcOrd="0" destOrd="0" presId="urn:microsoft.com/office/officeart/2008/layout/LinedList"/>
    <dgm:cxn modelId="{DA01D46B-4AD1-48F6-A1CB-77109461CFAA}" type="presParOf" srcId="{EF3E5131-7772-40B2-A3A1-55FE6F692AA2}" destId="{3BD4B951-E2A2-403A-B3D2-FDD484CEEF57}" srcOrd="1" destOrd="0" presId="urn:microsoft.com/office/officeart/2008/layout/LinedList"/>
    <dgm:cxn modelId="{9964A641-F071-4830-BA6B-4385389C97AF}" type="presParOf" srcId="{6E465EC4-8AF6-4136-9C16-2AE41FB6C447}" destId="{324131D5-BC45-4A62-B03A-4773C34D998D}" srcOrd="6" destOrd="0" presId="urn:microsoft.com/office/officeart/2008/layout/LinedList"/>
    <dgm:cxn modelId="{6836C506-AADC-4826-A630-75E6CBDFD945}" type="presParOf" srcId="{6E465EC4-8AF6-4136-9C16-2AE41FB6C447}" destId="{A3F4E8D7-FC59-4989-96C0-7B20D9B274A6}" srcOrd="7" destOrd="0" presId="urn:microsoft.com/office/officeart/2008/layout/LinedList"/>
    <dgm:cxn modelId="{DD2C8F90-E14C-4CAE-B3A3-A4D4E2C94457}" type="presParOf" srcId="{A3F4E8D7-FC59-4989-96C0-7B20D9B274A6}" destId="{96ED4C18-0113-41D8-BC02-8133A2AFEE54}" srcOrd="0" destOrd="0" presId="urn:microsoft.com/office/officeart/2008/layout/LinedList"/>
    <dgm:cxn modelId="{8BFE21A1-B39D-49A4-81A5-DC2A7E0928EC}" type="presParOf" srcId="{A3F4E8D7-FC59-4989-96C0-7B20D9B274A6}" destId="{B68760D4-6F91-489A-A3D1-253DAE55C7E7}" srcOrd="1" destOrd="0" presId="urn:microsoft.com/office/officeart/2008/layout/LinedList"/>
    <dgm:cxn modelId="{758A3DC6-B4D9-427B-99BE-7E368BDAEC65}" type="presParOf" srcId="{6E465EC4-8AF6-4136-9C16-2AE41FB6C447}" destId="{057266A5-D419-40B5-BA3C-2F7432BA29B5}" srcOrd="8" destOrd="0" presId="urn:microsoft.com/office/officeart/2008/layout/LinedList"/>
    <dgm:cxn modelId="{1A714992-786A-4E29-86A0-3FB508832D8F}" type="presParOf" srcId="{6E465EC4-8AF6-4136-9C16-2AE41FB6C447}" destId="{3AB44C09-44E6-4B6A-B577-6D41E9A25F69}" srcOrd="9" destOrd="0" presId="urn:microsoft.com/office/officeart/2008/layout/LinedList"/>
    <dgm:cxn modelId="{F97B453D-AF19-4EF8-A6CD-851B5615E31B}" type="presParOf" srcId="{3AB44C09-44E6-4B6A-B577-6D41E9A25F69}" destId="{B799A13C-6B4B-4135-A8A6-99DE0D537E6C}" srcOrd="0" destOrd="0" presId="urn:microsoft.com/office/officeart/2008/layout/LinedList"/>
    <dgm:cxn modelId="{69AC0552-FD29-46FC-B93C-0110E3D1989B}" type="presParOf" srcId="{3AB44C09-44E6-4B6A-B577-6D41E9A25F69}" destId="{849EAF67-43C4-477A-BB2A-55D827A4833B}" srcOrd="1" destOrd="0" presId="urn:microsoft.com/office/officeart/2008/layout/LinedList"/>
    <dgm:cxn modelId="{5FE5C622-D53D-454D-B53C-A84B620B13D2}" type="presParOf" srcId="{6E465EC4-8AF6-4136-9C16-2AE41FB6C447}" destId="{2960EA62-635D-4E32-A9B6-819E8E9E3496}" srcOrd="10" destOrd="0" presId="urn:microsoft.com/office/officeart/2008/layout/LinedList"/>
    <dgm:cxn modelId="{186DAAE2-547B-4FBC-BF93-94BD2440B5AD}" type="presParOf" srcId="{6E465EC4-8AF6-4136-9C16-2AE41FB6C447}" destId="{AC984E6C-9A38-4184-A66D-67F5EBF58BEE}" srcOrd="11" destOrd="0" presId="urn:microsoft.com/office/officeart/2008/layout/LinedList"/>
    <dgm:cxn modelId="{223EB065-C2F5-4313-A227-AE8623D1E0CF}" type="presParOf" srcId="{AC984E6C-9A38-4184-A66D-67F5EBF58BEE}" destId="{77D283EE-401E-4029-A54A-9BB693DC056A}" srcOrd="0" destOrd="0" presId="urn:microsoft.com/office/officeart/2008/layout/LinedList"/>
    <dgm:cxn modelId="{41D15BB0-615C-497D-A19C-868D73A2F478}" type="presParOf" srcId="{AC984E6C-9A38-4184-A66D-67F5EBF58BEE}" destId="{423ED603-2DD2-4592-B1E6-8C8D5F12EC5F}" srcOrd="1" destOrd="0" presId="urn:microsoft.com/office/officeart/2008/layout/LinedList"/>
    <dgm:cxn modelId="{BEC57D06-98AA-4AB3-A934-455E4ABEE1F8}" type="presParOf" srcId="{6E465EC4-8AF6-4136-9C16-2AE41FB6C447}" destId="{A302659B-67DA-4116-923A-EAB8C91565E5}" srcOrd="12" destOrd="0" presId="urn:microsoft.com/office/officeart/2008/layout/LinedList"/>
    <dgm:cxn modelId="{262A8118-C4E9-4D6D-9091-FF4664E6B6E4}" type="presParOf" srcId="{6E465EC4-8AF6-4136-9C16-2AE41FB6C447}" destId="{47F99E49-7B40-467D-B15C-DEB2B00BF00C}" srcOrd="13" destOrd="0" presId="urn:microsoft.com/office/officeart/2008/layout/LinedList"/>
    <dgm:cxn modelId="{A82FC6F9-0A3A-40E0-A0B5-A32E71AA1BE5}" type="presParOf" srcId="{47F99E49-7B40-467D-B15C-DEB2B00BF00C}" destId="{96C604FA-453E-44DF-B8B0-816BE35973DE}" srcOrd="0" destOrd="0" presId="urn:microsoft.com/office/officeart/2008/layout/LinedList"/>
    <dgm:cxn modelId="{6189FD08-5B96-4046-97D3-1707A68FBAE4}" type="presParOf" srcId="{47F99E49-7B40-467D-B15C-DEB2B00BF00C}" destId="{2348DB48-B6B2-40DD-8CB2-B2EB013949EA}" srcOrd="1" destOrd="0" presId="urn:microsoft.com/office/officeart/2008/layout/LinedList"/>
    <dgm:cxn modelId="{EBEC8BC2-83B2-4C7D-9021-98365481B99E}" type="presParOf" srcId="{6E465EC4-8AF6-4136-9C16-2AE41FB6C447}" destId="{0A487FB3-66C7-431C-99D6-B363CC7EEA12}" srcOrd="14" destOrd="0" presId="urn:microsoft.com/office/officeart/2008/layout/LinedList"/>
    <dgm:cxn modelId="{D24B8734-659B-4551-B8D2-CD80C58CB778}" type="presParOf" srcId="{6E465EC4-8AF6-4136-9C16-2AE41FB6C447}" destId="{7E782A75-A753-4829-9635-9202E22A3A98}" srcOrd="15" destOrd="0" presId="urn:microsoft.com/office/officeart/2008/layout/LinedList"/>
    <dgm:cxn modelId="{5F274731-1A7A-42D5-A1E9-D7CFA3156E78}" type="presParOf" srcId="{7E782A75-A753-4829-9635-9202E22A3A98}" destId="{B85AD1A6-3D7E-437A-A39A-1FC0F0F4EE6E}" srcOrd="0" destOrd="0" presId="urn:microsoft.com/office/officeart/2008/layout/LinedList"/>
    <dgm:cxn modelId="{D0A9D4A3-CBAF-4635-B245-70511A976AA3}" type="presParOf" srcId="{7E782A75-A753-4829-9635-9202E22A3A98}" destId="{87D0BFCC-F0EF-4600-9F82-6CDD7EAABF54}" srcOrd="1" destOrd="0" presId="urn:microsoft.com/office/officeart/2008/layout/LinedList"/>
    <dgm:cxn modelId="{3EC9FB27-7F15-4617-8F39-D71E1009E336}" type="presParOf" srcId="{6E465EC4-8AF6-4136-9C16-2AE41FB6C447}" destId="{154C9174-5F7C-4F13-9E10-7D9CD91367F3}" srcOrd="16" destOrd="0" presId="urn:microsoft.com/office/officeart/2008/layout/LinedList"/>
    <dgm:cxn modelId="{3F5E1372-600F-4A40-A98F-03470AEA97B9}" type="presParOf" srcId="{6E465EC4-8AF6-4136-9C16-2AE41FB6C447}" destId="{87E58670-9261-401B-BB96-54C9177CE44A}" srcOrd="17" destOrd="0" presId="urn:microsoft.com/office/officeart/2008/layout/LinedList"/>
    <dgm:cxn modelId="{74AE1696-69AE-4C05-955E-FA78C795DE4C}" type="presParOf" srcId="{87E58670-9261-401B-BB96-54C9177CE44A}" destId="{3EEC71A1-A964-44B9-A6C0-A0BAA0024A7C}" srcOrd="0" destOrd="0" presId="urn:microsoft.com/office/officeart/2008/layout/LinedList"/>
    <dgm:cxn modelId="{EA08B1CD-4FBF-4227-9713-8D0B73DFA20B}" type="presParOf" srcId="{87E58670-9261-401B-BB96-54C9177CE44A}" destId="{1B12E5A0-1C59-49B1-AF2C-E54D1E197402}" srcOrd="1" destOrd="0" presId="urn:microsoft.com/office/officeart/2008/layout/LinedList"/>
    <dgm:cxn modelId="{2352E56B-7CBB-4839-84F6-9A40416272E9}" type="presParOf" srcId="{6E465EC4-8AF6-4136-9C16-2AE41FB6C447}" destId="{561655EA-3DC4-4D22-BB22-CDCF2571EBEE}" srcOrd="18" destOrd="0" presId="urn:microsoft.com/office/officeart/2008/layout/LinedList"/>
    <dgm:cxn modelId="{E486EA47-13D7-45C3-826F-D708BEBADFA1}" type="presParOf" srcId="{6E465EC4-8AF6-4136-9C16-2AE41FB6C447}" destId="{E06DAA1A-16B4-4DB5-8BD2-7BB35EBC7BA0}" srcOrd="19" destOrd="0" presId="urn:microsoft.com/office/officeart/2008/layout/LinedList"/>
    <dgm:cxn modelId="{A1DD1522-EE57-4A08-B538-5CB42CB62828}" type="presParOf" srcId="{E06DAA1A-16B4-4DB5-8BD2-7BB35EBC7BA0}" destId="{F39849F0-CDFA-4E78-899A-72BE5452843B}" srcOrd="0" destOrd="0" presId="urn:microsoft.com/office/officeart/2008/layout/LinedList"/>
    <dgm:cxn modelId="{70EB7789-731B-4387-B1A7-5A9A74E1CF4A}" type="presParOf" srcId="{E06DAA1A-16B4-4DB5-8BD2-7BB35EBC7BA0}" destId="{E36AA5F8-0C17-4488-9F95-533C08A5CE7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649BA1D-6E93-47EE-A6B4-EE6BCE5B0E7E}" type="doc">
      <dgm:prSet loTypeId="urn:microsoft.com/office/officeart/2005/8/layout/default#1" loCatId="list" qsTypeId="urn:microsoft.com/office/officeart/2005/8/quickstyle/simple3" qsCatId="simple" csTypeId="urn:microsoft.com/office/officeart/2005/8/colors/accent6_4" csCatId="accent6" phldr="1"/>
      <dgm:spPr/>
      <dgm:t>
        <a:bodyPr/>
        <a:lstStyle/>
        <a:p>
          <a:endParaRPr lang="ru-RU"/>
        </a:p>
      </dgm:t>
    </dgm:pt>
    <dgm:pt modelId="{B750CFE8-9747-4D7C-8449-797CEF36FA27}">
      <dgm:prSet custT="1"/>
      <dgm:spPr/>
      <dgm:t>
        <a:bodyPr/>
        <a:lstStyle/>
        <a:p>
          <a:pPr rtl="0"/>
          <a:r>
            <a:rPr lang="ru-RU" sz="1200" b="1" dirty="0" smtClean="0"/>
            <a:t>«Развитие культуры и туризма в Республике Коми»</a:t>
          </a:r>
          <a:endParaRPr lang="ru-RU" sz="1200" b="1" dirty="0"/>
        </a:p>
      </dgm:t>
    </dgm:pt>
    <dgm:pt modelId="{9EE896D2-1736-4C95-9FDF-2637FA21B79C}" type="parTrans" cxnId="{4D9147F9-3CE9-4228-B38C-CDC5F9C0CFD0}">
      <dgm:prSet/>
      <dgm:spPr/>
      <dgm:t>
        <a:bodyPr/>
        <a:lstStyle/>
        <a:p>
          <a:endParaRPr lang="ru-RU" sz="1200" b="1">
            <a:solidFill>
              <a:schemeClr val="tx1"/>
            </a:solidFill>
          </a:endParaRPr>
        </a:p>
      </dgm:t>
    </dgm:pt>
    <dgm:pt modelId="{23746585-319C-4C26-BEFF-3D4038859FD2}" type="sibTrans" cxnId="{4D9147F9-3CE9-4228-B38C-CDC5F9C0CFD0}">
      <dgm:prSet/>
      <dgm:spPr/>
      <dgm:t>
        <a:bodyPr/>
        <a:lstStyle/>
        <a:p>
          <a:endParaRPr lang="ru-RU" sz="1200" b="1">
            <a:solidFill>
              <a:schemeClr val="tx1"/>
            </a:solidFill>
          </a:endParaRPr>
        </a:p>
      </dgm:t>
    </dgm:pt>
    <dgm:pt modelId="{077D9E13-5A86-426A-B1AD-F1C491792ECC}">
      <dgm:prSet custT="1"/>
      <dgm:spPr/>
      <dgm:t>
        <a:bodyPr/>
        <a:lstStyle/>
        <a:p>
          <a:r>
            <a:rPr lang="ru-RU" sz="1200" b="1" dirty="0" smtClean="0"/>
            <a:t>«Развитие образования»</a:t>
          </a:r>
          <a:endParaRPr lang="ru-RU" sz="1200" b="1" dirty="0"/>
        </a:p>
      </dgm:t>
    </dgm:pt>
    <dgm:pt modelId="{2BA64147-C391-4B56-82E8-367B3F1BF5DA}" type="parTrans" cxnId="{2ECFB3BB-A438-464B-8F93-11AA4F87DB53}">
      <dgm:prSet/>
      <dgm:spPr/>
      <dgm:t>
        <a:bodyPr/>
        <a:lstStyle/>
        <a:p>
          <a:endParaRPr lang="ru-RU" sz="1200" b="1"/>
        </a:p>
      </dgm:t>
    </dgm:pt>
    <dgm:pt modelId="{D95843FB-601B-4BD0-BCA7-C17D6F14316F}" type="sibTrans" cxnId="{2ECFB3BB-A438-464B-8F93-11AA4F87DB53}">
      <dgm:prSet/>
      <dgm:spPr/>
      <dgm:t>
        <a:bodyPr/>
        <a:lstStyle/>
        <a:p>
          <a:endParaRPr lang="ru-RU" sz="1200" b="1"/>
        </a:p>
      </dgm:t>
    </dgm:pt>
    <dgm:pt modelId="{E677CE4E-E742-4662-AB7B-C3AD210FE812}">
      <dgm:prSet custT="1"/>
      <dgm:spPr/>
      <dgm:t>
        <a:bodyPr/>
        <a:lstStyle/>
        <a:p>
          <a:r>
            <a:rPr lang="ru-RU" sz="1200" b="1" dirty="0" smtClean="0"/>
            <a:t>«Социальная защита населения» </a:t>
          </a:r>
          <a:endParaRPr lang="ru-RU" sz="1200" b="1" dirty="0"/>
        </a:p>
      </dgm:t>
    </dgm:pt>
    <dgm:pt modelId="{F8F33261-F3B3-4C51-AAD9-E7F1BF4E0F94}" type="parTrans" cxnId="{E0663250-968C-4556-BC97-E1C23AE6CC8B}">
      <dgm:prSet/>
      <dgm:spPr/>
      <dgm:t>
        <a:bodyPr/>
        <a:lstStyle/>
        <a:p>
          <a:endParaRPr lang="ru-RU" sz="1200" b="1"/>
        </a:p>
      </dgm:t>
    </dgm:pt>
    <dgm:pt modelId="{C3B0604B-55A1-4B57-975A-67DD72C4C45B}" type="sibTrans" cxnId="{E0663250-968C-4556-BC97-E1C23AE6CC8B}">
      <dgm:prSet/>
      <dgm:spPr/>
      <dgm:t>
        <a:bodyPr/>
        <a:lstStyle/>
        <a:p>
          <a:endParaRPr lang="ru-RU" sz="1200" b="1"/>
        </a:p>
      </dgm:t>
    </dgm:pt>
    <dgm:pt modelId="{87FD44E5-FF02-417A-B853-7C5F5DA56320}">
      <dgm:prSet custT="1"/>
      <dgm:spPr/>
      <dgm:t>
        <a:bodyPr/>
        <a:lstStyle/>
        <a:p>
          <a:r>
            <a:rPr lang="ru-RU" sz="1200" b="1" smtClean="0"/>
            <a:t>«Развитие здравоохранения» </a:t>
          </a:r>
          <a:endParaRPr lang="ru-RU" sz="1200" b="1"/>
        </a:p>
      </dgm:t>
    </dgm:pt>
    <dgm:pt modelId="{DA56D139-DB5E-4FE1-9B86-E4E2E0E219F2}" type="parTrans" cxnId="{A749D59F-E6C1-4819-9404-2D665E47ACF3}">
      <dgm:prSet/>
      <dgm:spPr/>
      <dgm:t>
        <a:bodyPr/>
        <a:lstStyle/>
        <a:p>
          <a:endParaRPr lang="ru-RU" sz="1200" b="1"/>
        </a:p>
      </dgm:t>
    </dgm:pt>
    <dgm:pt modelId="{0257FC68-6EB6-422C-A203-EAB136F93913}" type="sibTrans" cxnId="{A749D59F-E6C1-4819-9404-2D665E47ACF3}">
      <dgm:prSet/>
      <dgm:spPr/>
      <dgm:t>
        <a:bodyPr/>
        <a:lstStyle/>
        <a:p>
          <a:endParaRPr lang="ru-RU" sz="1200" b="1"/>
        </a:p>
      </dgm:t>
    </dgm:pt>
    <dgm:pt modelId="{B6E2439A-C795-4CDD-BF9B-00226CA3C2C1}">
      <dgm:prSet custT="1"/>
      <dgm:spPr/>
      <dgm:t>
        <a:bodyPr/>
        <a:lstStyle/>
        <a:p>
          <a:r>
            <a:rPr lang="ru-RU" sz="1200" b="1" dirty="0" smtClean="0"/>
            <a:t>«Содействие занятости населения» </a:t>
          </a:r>
          <a:endParaRPr lang="ru-RU" sz="1200" b="1" dirty="0"/>
        </a:p>
      </dgm:t>
    </dgm:pt>
    <dgm:pt modelId="{C2FAF971-FE80-44F7-BBE6-19616DE64AA7}" type="parTrans" cxnId="{EE7F1786-FF16-48F0-B14E-3147727D2D94}">
      <dgm:prSet/>
      <dgm:spPr/>
      <dgm:t>
        <a:bodyPr/>
        <a:lstStyle/>
        <a:p>
          <a:endParaRPr lang="ru-RU" sz="1200" b="1"/>
        </a:p>
      </dgm:t>
    </dgm:pt>
    <dgm:pt modelId="{FFE62485-C0FB-4CB3-8470-EA143D842F13}" type="sibTrans" cxnId="{EE7F1786-FF16-48F0-B14E-3147727D2D94}">
      <dgm:prSet/>
      <dgm:spPr/>
      <dgm:t>
        <a:bodyPr/>
        <a:lstStyle/>
        <a:p>
          <a:endParaRPr lang="ru-RU" sz="1200" b="1"/>
        </a:p>
      </dgm:t>
    </dgm:pt>
    <dgm:pt modelId="{E1B2F89A-434D-4986-8104-E036D7DBC0D6}">
      <dgm:prSet custT="1"/>
      <dgm:spPr/>
      <dgm:t>
        <a:bodyPr/>
        <a:lstStyle/>
        <a:p>
          <a:r>
            <a:rPr lang="ru-RU" sz="1200" b="1" dirty="0" smtClean="0"/>
            <a:t>«Развитие физической культуры и спорта» </a:t>
          </a:r>
          <a:endParaRPr lang="ru-RU" sz="1200" b="1" dirty="0"/>
        </a:p>
      </dgm:t>
    </dgm:pt>
    <dgm:pt modelId="{FAC65125-02D2-4BE9-9299-FEB6762A6CB7}" type="parTrans" cxnId="{5ADE8988-EB49-4B6D-A81D-1AC09BA9D4DA}">
      <dgm:prSet/>
      <dgm:spPr/>
      <dgm:t>
        <a:bodyPr/>
        <a:lstStyle/>
        <a:p>
          <a:endParaRPr lang="ru-RU" sz="1200" b="1"/>
        </a:p>
      </dgm:t>
    </dgm:pt>
    <dgm:pt modelId="{A0832BCE-2D40-43D4-BA34-B439433491A1}" type="sibTrans" cxnId="{5ADE8988-EB49-4B6D-A81D-1AC09BA9D4DA}">
      <dgm:prSet/>
      <dgm:spPr/>
      <dgm:t>
        <a:bodyPr/>
        <a:lstStyle/>
        <a:p>
          <a:endParaRPr lang="ru-RU" sz="1200" b="1"/>
        </a:p>
      </dgm:t>
    </dgm:pt>
    <dgm:pt modelId="{96B426D9-330D-4BDB-8A9A-A32139BADB0E}">
      <dgm:prSet custT="1"/>
      <dgm:spPr/>
      <dgm:t>
        <a:bodyPr/>
        <a:lstStyle/>
        <a:p>
          <a:r>
            <a:rPr lang="ru-RU" sz="1200" b="1" dirty="0" smtClean="0"/>
            <a:t>«Юстиция и обеспечение правопорядка в Республике Коми»</a:t>
          </a:r>
          <a:endParaRPr lang="ru-RU" sz="1200" b="1" dirty="0"/>
        </a:p>
      </dgm:t>
    </dgm:pt>
    <dgm:pt modelId="{1D8C7041-FBC3-42BE-913B-5269AA21B7CF}" type="parTrans" cxnId="{AB70742C-3C9A-4286-9986-7DB9F561D158}">
      <dgm:prSet/>
      <dgm:spPr/>
      <dgm:t>
        <a:bodyPr/>
        <a:lstStyle/>
        <a:p>
          <a:endParaRPr lang="ru-RU" sz="1200" b="1"/>
        </a:p>
      </dgm:t>
    </dgm:pt>
    <dgm:pt modelId="{606D89CA-21D6-45CF-9CC9-B8C2B21BFB66}" type="sibTrans" cxnId="{AB70742C-3C9A-4286-9986-7DB9F561D158}">
      <dgm:prSet/>
      <dgm:spPr/>
      <dgm:t>
        <a:bodyPr/>
        <a:lstStyle/>
        <a:p>
          <a:endParaRPr lang="ru-RU" sz="1200" b="1"/>
        </a:p>
      </dgm:t>
    </dgm:pt>
    <dgm:pt modelId="{74773812-CFDD-4A60-A0EC-0091803E034B}">
      <dgm:prSet custT="1"/>
      <dgm:spPr/>
      <dgm:t>
        <a:bodyPr/>
        <a:lstStyle/>
        <a:p>
          <a:r>
            <a:rPr lang="ru-RU" sz="1200" b="1" dirty="0" smtClean="0"/>
            <a:t>«Защита населения и территорий РК от ЧС, обеспечение пожарной безопасности и безопасности людей на водных объектах» </a:t>
          </a:r>
          <a:endParaRPr lang="ru-RU" sz="1200" b="1" dirty="0"/>
        </a:p>
      </dgm:t>
    </dgm:pt>
    <dgm:pt modelId="{CC2E2930-7569-436B-AEF7-9792A6318859}" type="parTrans" cxnId="{F3D73BF1-DDFD-4B43-AD84-6AA9BF952147}">
      <dgm:prSet/>
      <dgm:spPr/>
      <dgm:t>
        <a:bodyPr/>
        <a:lstStyle/>
        <a:p>
          <a:endParaRPr lang="ru-RU" sz="1200" b="1"/>
        </a:p>
      </dgm:t>
    </dgm:pt>
    <dgm:pt modelId="{D332CCFA-FC83-455A-92BE-E4E2CEE87674}" type="sibTrans" cxnId="{F3D73BF1-DDFD-4B43-AD84-6AA9BF952147}">
      <dgm:prSet/>
      <dgm:spPr/>
      <dgm:t>
        <a:bodyPr/>
        <a:lstStyle/>
        <a:p>
          <a:endParaRPr lang="ru-RU" sz="1200" b="1"/>
        </a:p>
      </dgm:t>
    </dgm:pt>
    <dgm:pt modelId="{DB982DAF-8314-4553-992E-5DA84E9F1D1A}">
      <dgm:prSet custT="1"/>
      <dgm:spPr/>
      <dgm:t>
        <a:bodyPr/>
        <a:lstStyle/>
        <a:p>
          <a:r>
            <a:rPr lang="ru-RU" sz="1200" b="1" dirty="0" smtClean="0"/>
            <a:t>«Развитие строительства и жилищно-коммунального комплекса, энергосбережение и повышение </a:t>
          </a:r>
          <a:r>
            <a:rPr lang="ru-RU" sz="1200" b="1" dirty="0" err="1" smtClean="0"/>
            <a:t>энергоэффективности</a:t>
          </a:r>
          <a:r>
            <a:rPr lang="ru-RU" sz="1200" b="1" dirty="0" smtClean="0"/>
            <a:t>»</a:t>
          </a:r>
          <a:endParaRPr lang="ru-RU" sz="1200" b="1" dirty="0"/>
        </a:p>
      </dgm:t>
    </dgm:pt>
    <dgm:pt modelId="{C66137A1-3622-4F34-BE2B-2C6435F71904}" type="parTrans" cxnId="{84266E5D-DDD0-4A53-93D2-C9F5D0A4D72B}">
      <dgm:prSet/>
      <dgm:spPr/>
      <dgm:t>
        <a:bodyPr/>
        <a:lstStyle/>
        <a:p>
          <a:endParaRPr lang="ru-RU" sz="1200"/>
        </a:p>
      </dgm:t>
    </dgm:pt>
    <dgm:pt modelId="{6FE8EDC5-54BF-4FF3-A2A9-43486F4F5199}" type="sibTrans" cxnId="{84266E5D-DDD0-4A53-93D2-C9F5D0A4D72B}">
      <dgm:prSet/>
      <dgm:spPr/>
      <dgm:t>
        <a:bodyPr/>
        <a:lstStyle/>
        <a:p>
          <a:endParaRPr lang="ru-RU" sz="1200"/>
        </a:p>
      </dgm:t>
    </dgm:pt>
    <dgm:pt modelId="{5C888BFA-5A5D-4AA4-A015-1848521C672F}" type="pres">
      <dgm:prSet presAssocID="{3649BA1D-6E93-47EE-A6B4-EE6BCE5B0E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0AF6B3-3494-48C3-9EE2-A94D6460601F}" type="pres">
      <dgm:prSet presAssocID="{B750CFE8-9747-4D7C-8449-797CEF36FA27}" presName="node" presStyleLbl="node1" presStyleIdx="0" presStyleCnt="9" custScaleY="64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AC4A4-8673-46F3-9676-5E828687E0B6}" type="pres">
      <dgm:prSet presAssocID="{23746585-319C-4C26-BEFF-3D4038859FD2}" presName="sibTrans" presStyleCnt="0"/>
      <dgm:spPr/>
      <dgm:t>
        <a:bodyPr/>
        <a:lstStyle/>
        <a:p>
          <a:endParaRPr lang="ru-RU"/>
        </a:p>
      </dgm:t>
    </dgm:pt>
    <dgm:pt modelId="{71B81D45-6429-4FEF-B16E-CAEC410556F3}" type="pres">
      <dgm:prSet presAssocID="{077D9E13-5A86-426A-B1AD-F1C491792ECC}" presName="node" presStyleLbl="node1" presStyleIdx="1" presStyleCnt="9" custScaleY="64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7F9E9C-A347-406A-98C7-24DBD1CD5173}" type="pres">
      <dgm:prSet presAssocID="{D95843FB-601B-4BD0-BCA7-C17D6F14316F}" presName="sibTrans" presStyleCnt="0"/>
      <dgm:spPr/>
      <dgm:t>
        <a:bodyPr/>
        <a:lstStyle/>
        <a:p>
          <a:endParaRPr lang="ru-RU"/>
        </a:p>
      </dgm:t>
    </dgm:pt>
    <dgm:pt modelId="{DC7AEC8A-6308-466F-897E-40FC187D299E}" type="pres">
      <dgm:prSet presAssocID="{E677CE4E-E742-4662-AB7B-C3AD210FE812}" presName="node" presStyleLbl="node1" presStyleIdx="2" presStyleCnt="9" custScaleY="64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A4D7F0-2095-4BF9-8A53-5F03A74693D0}" type="pres">
      <dgm:prSet presAssocID="{C3B0604B-55A1-4B57-975A-67DD72C4C45B}" presName="sibTrans" presStyleCnt="0"/>
      <dgm:spPr/>
      <dgm:t>
        <a:bodyPr/>
        <a:lstStyle/>
        <a:p>
          <a:endParaRPr lang="ru-RU"/>
        </a:p>
      </dgm:t>
    </dgm:pt>
    <dgm:pt modelId="{01309C6F-510B-4AF8-807B-15DDBA0A8551}" type="pres">
      <dgm:prSet presAssocID="{87FD44E5-FF02-417A-B853-7C5F5DA56320}" presName="node" presStyleLbl="node1" presStyleIdx="3" presStyleCnt="9" custScaleY="64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668458-41BF-49FB-B026-8B4D6F4E518E}" type="pres">
      <dgm:prSet presAssocID="{0257FC68-6EB6-422C-A203-EAB136F93913}" presName="sibTrans" presStyleCnt="0"/>
      <dgm:spPr/>
      <dgm:t>
        <a:bodyPr/>
        <a:lstStyle/>
        <a:p>
          <a:endParaRPr lang="ru-RU"/>
        </a:p>
      </dgm:t>
    </dgm:pt>
    <dgm:pt modelId="{884AEA1B-15A0-450D-BED9-783774DF79BD}" type="pres">
      <dgm:prSet presAssocID="{B6E2439A-C795-4CDD-BF9B-00226CA3C2C1}" presName="node" presStyleLbl="node1" presStyleIdx="4" presStyleCnt="9" custScaleY="64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EC1B8D-6EFC-4743-8BD7-325615AB910F}" type="pres">
      <dgm:prSet presAssocID="{FFE62485-C0FB-4CB3-8470-EA143D842F13}" presName="sibTrans" presStyleCnt="0"/>
      <dgm:spPr/>
      <dgm:t>
        <a:bodyPr/>
        <a:lstStyle/>
        <a:p>
          <a:endParaRPr lang="ru-RU"/>
        </a:p>
      </dgm:t>
    </dgm:pt>
    <dgm:pt modelId="{95659BA2-9F54-4098-9724-55C218FDD9B2}" type="pres">
      <dgm:prSet presAssocID="{E1B2F89A-434D-4986-8104-E036D7DBC0D6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8BAC1F-6FF0-4D48-9C60-360EC9E3F88F}" type="pres">
      <dgm:prSet presAssocID="{A0832BCE-2D40-43D4-BA34-B439433491A1}" presName="sibTrans" presStyleCnt="0"/>
      <dgm:spPr/>
      <dgm:t>
        <a:bodyPr/>
        <a:lstStyle/>
        <a:p>
          <a:endParaRPr lang="ru-RU"/>
        </a:p>
      </dgm:t>
    </dgm:pt>
    <dgm:pt modelId="{82057BA9-263F-4976-A067-3C30FDB684A8}" type="pres">
      <dgm:prSet presAssocID="{96B426D9-330D-4BDB-8A9A-A32139BADB0E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B05C4-1417-41C8-90DC-5E7FB9929FB9}" type="pres">
      <dgm:prSet presAssocID="{606D89CA-21D6-45CF-9CC9-B8C2B21BFB66}" presName="sibTrans" presStyleCnt="0"/>
      <dgm:spPr/>
      <dgm:t>
        <a:bodyPr/>
        <a:lstStyle/>
        <a:p>
          <a:endParaRPr lang="ru-RU"/>
        </a:p>
      </dgm:t>
    </dgm:pt>
    <dgm:pt modelId="{EA3FDFCD-032E-4808-BF8B-69CC64876251}" type="pres">
      <dgm:prSet presAssocID="{74773812-CFDD-4A60-A0EC-0091803E034B}" presName="node" presStyleLbl="node1" presStyleIdx="7" presStyleCnt="9" custScaleX="1231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BB07E-7B4F-4B04-ACCB-C0EE62768C06}" type="pres">
      <dgm:prSet presAssocID="{D332CCFA-FC83-455A-92BE-E4E2CEE87674}" presName="sibTrans" presStyleCnt="0"/>
      <dgm:spPr/>
      <dgm:t>
        <a:bodyPr/>
        <a:lstStyle/>
        <a:p>
          <a:endParaRPr lang="ru-RU"/>
        </a:p>
      </dgm:t>
    </dgm:pt>
    <dgm:pt modelId="{94F0C72E-791C-483E-B43A-7D84BE26A658}" type="pres">
      <dgm:prSet presAssocID="{DB982DAF-8314-4553-992E-5DA84E9F1D1A}" presName="node" presStyleLbl="node1" presStyleIdx="8" presStyleCnt="9" custScaleX="1291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266E5D-DDD0-4A53-93D2-C9F5D0A4D72B}" srcId="{3649BA1D-6E93-47EE-A6B4-EE6BCE5B0E7E}" destId="{DB982DAF-8314-4553-992E-5DA84E9F1D1A}" srcOrd="8" destOrd="0" parTransId="{C66137A1-3622-4F34-BE2B-2C6435F71904}" sibTransId="{6FE8EDC5-54BF-4FF3-A2A9-43486F4F5199}"/>
    <dgm:cxn modelId="{F7B928C7-4FA2-4A5F-B329-54494118BBD2}" type="presOf" srcId="{74773812-CFDD-4A60-A0EC-0091803E034B}" destId="{EA3FDFCD-032E-4808-BF8B-69CC64876251}" srcOrd="0" destOrd="0" presId="urn:microsoft.com/office/officeart/2005/8/layout/default#1"/>
    <dgm:cxn modelId="{CC1E8F2B-8B85-4299-A812-28CF56D14013}" type="presOf" srcId="{077D9E13-5A86-426A-B1AD-F1C491792ECC}" destId="{71B81D45-6429-4FEF-B16E-CAEC410556F3}" srcOrd="0" destOrd="0" presId="urn:microsoft.com/office/officeart/2005/8/layout/default#1"/>
    <dgm:cxn modelId="{B70C3E01-B156-4D60-986C-EBA05E197B68}" type="presOf" srcId="{B750CFE8-9747-4D7C-8449-797CEF36FA27}" destId="{480AF6B3-3494-48C3-9EE2-A94D6460601F}" srcOrd="0" destOrd="0" presId="urn:microsoft.com/office/officeart/2005/8/layout/default#1"/>
    <dgm:cxn modelId="{AB70742C-3C9A-4286-9986-7DB9F561D158}" srcId="{3649BA1D-6E93-47EE-A6B4-EE6BCE5B0E7E}" destId="{96B426D9-330D-4BDB-8A9A-A32139BADB0E}" srcOrd="6" destOrd="0" parTransId="{1D8C7041-FBC3-42BE-913B-5269AA21B7CF}" sibTransId="{606D89CA-21D6-45CF-9CC9-B8C2B21BFB66}"/>
    <dgm:cxn modelId="{D6078A4E-F202-4622-B9F4-6CFF0E3B0475}" type="presOf" srcId="{3649BA1D-6E93-47EE-A6B4-EE6BCE5B0E7E}" destId="{5C888BFA-5A5D-4AA4-A015-1848521C672F}" srcOrd="0" destOrd="0" presId="urn:microsoft.com/office/officeart/2005/8/layout/default#1"/>
    <dgm:cxn modelId="{B6A705A5-AA9F-452E-991F-CFE1E80A5DD0}" type="presOf" srcId="{B6E2439A-C795-4CDD-BF9B-00226CA3C2C1}" destId="{884AEA1B-15A0-450D-BED9-783774DF79BD}" srcOrd="0" destOrd="0" presId="urn:microsoft.com/office/officeart/2005/8/layout/default#1"/>
    <dgm:cxn modelId="{E0663250-968C-4556-BC97-E1C23AE6CC8B}" srcId="{3649BA1D-6E93-47EE-A6B4-EE6BCE5B0E7E}" destId="{E677CE4E-E742-4662-AB7B-C3AD210FE812}" srcOrd="2" destOrd="0" parTransId="{F8F33261-F3B3-4C51-AAD9-E7F1BF4E0F94}" sibTransId="{C3B0604B-55A1-4B57-975A-67DD72C4C45B}"/>
    <dgm:cxn modelId="{1B6FAB32-449E-4FEF-B67D-B722A3422DB3}" type="presOf" srcId="{96B426D9-330D-4BDB-8A9A-A32139BADB0E}" destId="{82057BA9-263F-4976-A067-3C30FDB684A8}" srcOrd="0" destOrd="0" presId="urn:microsoft.com/office/officeart/2005/8/layout/default#1"/>
    <dgm:cxn modelId="{A749D59F-E6C1-4819-9404-2D665E47ACF3}" srcId="{3649BA1D-6E93-47EE-A6B4-EE6BCE5B0E7E}" destId="{87FD44E5-FF02-417A-B853-7C5F5DA56320}" srcOrd="3" destOrd="0" parTransId="{DA56D139-DB5E-4FE1-9B86-E4E2E0E219F2}" sibTransId="{0257FC68-6EB6-422C-A203-EAB136F93913}"/>
    <dgm:cxn modelId="{EE7F1786-FF16-48F0-B14E-3147727D2D94}" srcId="{3649BA1D-6E93-47EE-A6B4-EE6BCE5B0E7E}" destId="{B6E2439A-C795-4CDD-BF9B-00226CA3C2C1}" srcOrd="4" destOrd="0" parTransId="{C2FAF971-FE80-44F7-BBE6-19616DE64AA7}" sibTransId="{FFE62485-C0FB-4CB3-8470-EA143D842F13}"/>
    <dgm:cxn modelId="{B9F2DFA8-DF31-4840-A833-6C1D56ED0A6E}" type="presOf" srcId="{DB982DAF-8314-4553-992E-5DA84E9F1D1A}" destId="{94F0C72E-791C-483E-B43A-7D84BE26A658}" srcOrd="0" destOrd="0" presId="urn:microsoft.com/office/officeart/2005/8/layout/default#1"/>
    <dgm:cxn modelId="{F3D73BF1-DDFD-4B43-AD84-6AA9BF952147}" srcId="{3649BA1D-6E93-47EE-A6B4-EE6BCE5B0E7E}" destId="{74773812-CFDD-4A60-A0EC-0091803E034B}" srcOrd="7" destOrd="0" parTransId="{CC2E2930-7569-436B-AEF7-9792A6318859}" sibTransId="{D332CCFA-FC83-455A-92BE-E4E2CEE87674}"/>
    <dgm:cxn modelId="{4D9147F9-3CE9-4228-B38C-CDC5F9C0CFD0}" srcId="{3649BA1D-6E93-47EE-A6B4-EE6BCE5B0E7E}" destId="{B750CFE8-9747-4D7C-8449-797CEF36FA27}" srcOrd="0" destOrd="0" parTransId="{9EE896D2-1736-4C95-9FDF-2637FA21B79C}" sibTransId="{23746585-319C-4C26-BEFF-3D4038859FD2}"/>
    <dgm:cxn modelId="{5ADE8988-EB49-4B6D-A81D-1AC09BA9D4DA}" srcId="{3649BA1D-6E93-47EE-A6B4-EE6BCE5B0E7E}" destId="{E1B2F89A-434D-4986-8104-E036D7DBC0D6}" srcOrd="5" destOrd="0" parTransId="{FAC65125-02D2-4BE9-9299-FEB6762A6CB7}" sibTransId="{A0832BCE-2D40-43D4-BA34-B439433491A1}"/>
    <dgm:cxn modelId="{07B1FD38-059F-4032-952B-CE95FCDE9908}" type="presOf" srcId="{87FD44E5-FF02-417A-B853-7C5F5DA56320}" destId="{01309C6F-510B-4AF8-807B-15DDBA0A8551}" srcOrd="0" destOrd="0" presId="urn:microsoft.com/office/officeart/2005/8/layout/default#1"/>
    <dgm:cxn modelId="{2ECFB3BB-A438-464B-8F93-11AA4F87DB53}" srcId="{3649BA1D-6E93-47EE-A6B4-EE6BCE5B0E7E}" destId="{077D9E13-5A86-426A-B1AD-F1C491792ECC}" srcOrd="1" destOrd="0" parTransId="{2BA64147-C391-4B56-82E8-367B3F1BF5DA}" sibTransId="{D95843FB-601B-4BD0-BCA7-C17D6F14316F}"/>
    <dgm:cxn modelId="{B7138589-9436-4DDA-A90D-8CE6437B3E06}" type="presOf" srcId="{E1B2F89A-434D-4986-8104-E036D7DBC0D6}" destId="{95659BA2-9F54-4098-9724-55C218FDD9B2}" srcOrd="0" destOrd="0" presId="urn:microsoft.com/office/officeart/2005/8/layout/default#1"/>
    <dgm:cxn modelId="{6DB995D6-74D9-4DEF-80DC-23D2C2CEAE2A}" type="presOf" srcId="{E677CE4E-E742-4662-AB7B-C3AD210FE812}" destId="{DC7AEC8A-6308-466F-897E-40FC187D299E}" srcOrd="0" destOrd="0" presId="urn:microsoft.com/office/officeart/2005/8/layout/default#1"/>
    <dgm:cxn modelId="{03D42368-C5ED-4467-829D-31BDB0A94944}" type="presParOf" srcId="{5C888BFA-5A5D-4AA4-A015-1848521C672F}" destId="{480AF6B3-3494-48C3-9EE2-A94D6460601F}" srcOrd="0" destOrd="0" presId="urn:microsoft.com/office/officeart/2005/8/layout/default#1"/>
    <dgm:cxn modelId="{DE649643-5528-4707-AE36-F959E28EB193}" type="presParOf" srcId="{5C888BFA-5A5D-4AA4-A015-1848521C672F}" destId="{57DAC4A4-8673-46F3-9676-5E828687E0B6}" srcOrd="1" destOrd="0" presId="urn:microsoft.com/office/officeart/2005/8/layout/default#1"/>
    <dgm:cxn modelId="{A2448B79-A7F2-45BE-9D55-A3FD4B4DD352}" type="presParOf" srcId="{5C888BFA-5A5D-4AA4-A015-1848521C672F}" destId="{71B81D45-6429-4FEF-B16E-CAEC410556F3}" srcOrd="2" destOrd="0" presId="urn:microsoft.com/office/officeart/2005/8/layout/default#1"/>
    <dgm:cxn modelId="{A88CBAEB-C282-41DA-A61B-0726B552205F}" type="presParOf" srcId="{5C888BFA-5A5D-4AA4-A015-1848521C672F}" destId="{BD7F9E9C-A347-406A-98C7-24DBD1CD5173}" srcOrd="3" destOrd="0" presId="urn:microsoft.com/office/officeart/2005/8/layout/default#1"/>
    <dgm:cxn modelId="{371D6118-E7AF-4440-BF09-08F1362FF0F3}" type="presParOf" srcId="{5C888BFA-5A5D-4AA4-A015-1848521C672F}" destId="{DC7AEC8A-6308-466F-897E-40FC187D299E}" srcOrd="4" destOrd="0" presId="urn:microsoft.com/office/officeart/2005/8/layout/default#1"/>
    <dgm:cxn modelId="{E59EF48A-208F-41AD-8219-BC2DEADF0DE4}" type="presParOf" srcId="{5C888BFA-5A5D-4AA4-A015-1848521C672F}" destId="{5EA4D7F0-2095-4BF9-8A53-5F03A74693D0}" srcOrd="5" destOrd="0" presId="urn:microsoft.com/office/officeart/2005/8/layout/default#1"/>
    <dgm:cxn modelId="{87CBE806-3BA2-425B-A21C-8CE8E307EDE9}" type="presParOf" srcId="{5C888BFA-5A5D-4AA4-A015-1848521C672F}" destId="{01309C6F-510B-4AF8-807B-15DDBA0A8551}" srcOrd="6" destOrd="0" presId="urn:microsoft.com/office/officeart/2005/8/layout/default#1"/>
    <dgm:cxn modelId="{1C0D1BF4-77CD-4309-B6F9-75006E44C653}" type="presParOf" srcId="{5C888BFA-5A5D-4AA4-A015-1848521C672F}" destId="{7A668458-41BF-49FB-B026-8B4D6F4E518E}" srcOrd="7" destOrd="0" presId="urn:microsoft.com/office/officeart/2005/8/layout/default#1"/>
    <dgm:cxn modelId="{3D91CCF9-F798-4901-B4BA-806B4BFFE133}" type="presParOf" srcId="{5C888BFA-5A5D-4AA4-A015-1848521C672F}" destId="{884AEA1B-15A0-450D-BED9-783774DF79BD}" srcOrd="8" destOrd="0" presId="urn:microsoft.com/office/officeart/2005/8/layout/default#1"/>
    <dgm:cxn modelId="{7DBFF591-6DCF-42C6-A1AF-77FE7B703026}" type="presParOf" srcId="{5C888BFA-5A5D-4AA4-A015-1848521C672F}" destId="{F0EC1B8D-6EFC-4743-8BD7-325615AB910F}" srcOrd="9" destOrd="0" presId="urn:microsoft.com/office/officeart/2005/8/layout/default#1"/>
    <dgm:cxn modelId="{97E53D14-48CD-490D-A04E-8AA2D6D6A58F}" type="presParOf" srcId="{5C888BFA-5A5D-4AA4-A015-1848521C672F}" destId="{95659BA2-9F54-4098-9724-55C218FDD9B2}" srcOrd="10" destOrd="0" presId="urn:microsoft.com/office/officeart/2005/8/layout/default#1"/>
    <dgm:cxn modelId="{22D980E6-FD19-4E9E-BD06-23D4E2339865}" type="presParOf" srcId="{5C888BFA-5A5D-4AA4-A015-1848521C672F}" destId="{298BAC1F-6FF0-4D48-9C60-360EC9E3F88F}" srcOrd="11" destOrd="0" presId="urn:microsoft.com/office/officeart/2005/8/layout/default#1"/>
    <dgm:cxn modelId="{E075EAD2-E329-4845-BD95-9E3BB6B01216}" type="presParOf" srcId="{5C888BFA-5A5D-4AA4-A015-1848521C672F}" destId="{82057BA9-263F-4976-A067-3C30FDB684A8}" srcOrd="12" destOrd="0" presId="urn:microsoft.com/office/officeart/2005/8/layout/default#1"/>
    <dgm:cxn modelId="{C3226B00-EDDB-4A81-B312-596ED741FE93}" type="presParOf" srcId="{5C888BFA-5A5D-4AA4-A015-1848521C672F}" destId="{96CB05C4-1417-41C8-90DC-5E7FB9929FB9}" srcOrd="13" destOrd="0" presId="urn:microsoft.com/office/officeart/2005/8/layout/default#1"/>
    <dgm:cxn modelId="{886A1656-0EF7-4E4E-8D4A-6436D52E92A6}" type="presParOf" srcId="{5C888BFA-5A5D-4AA4-A015-1848521C672F}" destId="{EA3FDFCD-032E-4808-BF8B-69CC64876251}" srcOrd="14" destOrd="0" presId="urn:microsoft.com/office/officeart/2005/8/layout/default#1"/>
    <dgm:cxn modelId="{ABE3BEC2-EB0D-46AF-ACD5-067605221C67}" type="presParOf" srcId="{5C888BFA-5A5D-4AA4-A015-1848521C672F}" destId="{DC6BB07E-7B4F-4B04-ACCB-C0EE62768C06}" srcOrd="15" destOrd="0" presId="urn:microsoft.com/office/officeart/2005/8/layout/default#1"/>
    <dgm:cxn modelId="{F0D490F6-5D19-4AB7-B300-A082E01E9ADA}" type="presParOf" srcId="{5C888BFA-5A5D-4AA4-A015-1848521C672F}" destId="{94F0C72E-791C-483E-B43A-7D84BE26A658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73A55DC-8929-4A0F-ABAB-A7F20564C6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3E00008-6E83-440A-B78D-316F46C13CB6}" type="pres">
      <dgm:prSet presAssocID="{E73A55DC-8929-4A0F-ABAB-A7F20564C6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380FBF4-606D-4FD0-B944-E766425A1984}" type="presOf" srcId="{E73A55DC-8929-4A0F-ABAB-A7F20564C6B3}" destId="{F3E00008-6E83-440A-B78D-316F46C13C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73A55DC-8929-4A0F-ABAB-A7F20564C6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3E00008-6E83-440A-B78D-316F46C13CB6}" type="pres">
      <dgm:prSet presAssocID="{E73A55DC-8929-4A0F-ABAB-A7F20564C6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76F4BD0-D861-4039-995B-5F868AD0BB09}" type="presOf" srcId="{E73A55DC-8929-4A0F-ABAB-A7F20564C6B3}" destId="{F3E00008-6E83-440A-B78D-316F46C13C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649BA1D-6E93-47EE-A6B4-EE6BCE5B0E7E}" type="doc">
      <dgm:prSet loTypeId="urn:microsoft.com/office/officeart/2005/8/layout/default#2" loCatId="list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B750CFE8-9747-4D7C-8449-797CEF36FA27}">
      <dgm:prSet custT="1"/>
      <dgm:spPr/>
      <dgm:t>
        <a:bodyPr/>
        <a:lstStyle/>
        <a:p>
          <a:pPr rtl="0"/>
          <a:r>
            <a:rPr lang="ru-RU" sz="1200" b="1" dirty="0" smtClean="0"/>
            <a:t>«Развитие экономики» </a:t>
          </a:r>
          <a:endParaRPr lang="ru-RU" sz="1200" b="1" dirty="0"/>
        </a:p>
      </dgm:t>
    </dgm:pt>
    <dgm:pt modelId="{9EE896D2-1736-4C95-9FDF-2637FA21B79C}" type="parTrans" cxnId="{4D9147F9-3CE9-4228-B38C-CDC5F9C0CFD0}">
      <dgm:prSet/>
      <dgm:spPr/>
      <dgm:t>
        <a:bodyPr/>
        <a:lstStyle/>
        <a:p>
          <a:endParaRPr lang="ru-RU" sz="3200" b="1">
            <a:solidFill>
              <a:schemeClr val="tx1"/>
            </a:solidFill>
          </a:endParaRPr>
        </a:p>
      </dgm:t>
    </dgm:pt>
    <dgm:pt modelId="{23746585-319C-4C26-BEFF-3D4038859FD2}" type="sibTrans" cxnId="{4D9147F9-3CE9-4228-B38C-CDC5F9C0CFD0}">
      <dgm:prSet/>
      <dgm:spPr/>
      <dgm:t>
        <a:bodyPr/>
        <a:lstStyle/>
        <a:p>
          <a:endParaRPr lang="ru-RU" sz="3200" b="1">
            <a:solidFill>
              <a:schemeClr val="tx1"/>
            </a:solidFill>
          </a:endParaRPr>
        </a:p>
      </dgm:t>
    </dgm:pt>
    <dgm:pt modelId="{0A01F093-1770-4222-8EFD-648D470E1789}">
      <dgm:prSet custT="1"/>
      <dgm:spPr/>
      <dgm:t>
        <a:bodyPr/>
        <a:lstStyle/>
        <a:p>
          <a:r>
            <a:rPr lang="ru-RU" sz="1200" b="1" dirty="0" smtClean="0"/>
            <a:t>«Развитие промышленности» </a:t>
          </a:r>
          <a:endParaRPr lang="ru-RU" sz="1200" b="1" dirty="0"/>
        </a:p>
      </dgm:t>
    </dgm:pt>
    <dgm:pt modelId="{5884E80D-156E-4405-8310-2B6ACDCA0353}" type="parTrans" cxnId="{92C5E8B4-A40E-4D9C-9448-9D489C680323}">
      <dgm:prSet/>
      <dgm:spPr/>
      <dgm:t>
        <a:bodyPr/>
        <a:lstStyle/>
        <a:p>
          <a:endParaRPr lang="ru-RU" sz="2000" b="1"/>
        </a:p>
      </dgm:t>
    </dgm:pt>
    <dgm:pt modelId="{52091AF0-3AE0-4D73-BEA6-165376738176}" type="sibTrans" cxnId="{92C5E8B4-A40E-4D9C-9448-9D489C680323}">
      <dgm:prSet/>
      <dgm:spPr/>
      <dgm:t>
        <a:bodyPr/>
        <a:lstStyle/>
        <a:p>
          <a:endParaRPr lang="ru-RU" sz="2000" b="1"/>
        </a:p>
      </dgm:t>
    </dgm:pt>
    <dgm:pt modelId="{11224397-16AF-4917-85B2-AC9E39DCD85B}">
      <dgm:prSet custT="1"/>
      <dgm:spPr/>
      <dgm:t>
        <a:bodyPr/>
        <a:lstStyle/>
        <a:p>
          <a:r>
            <a:rPr lang="ru-RU" sz="1200" b="1" dirty="0" smtClean="0"/>
            <a:t>«Развитие сельского хозяйства и регулирование рынков сельскохозяйственного продукции, сырья и продовольствия, развитие </a:t>
          </a:r>
          <a:r>
            <a:rPr lang="ru-RU" sz="1200" b="1" dirty="0" err="1" smtClean="0"/>
            <a:t>рыбохозяйственного</a:t>
          </a:r>
          <a:r>
            <a:rPr lang="ru-RU" sz="1200" b="1" dirty="0" smtClean="0"/>
            <a:t> комплекса в РК»</a:t>
          </a:r>
          <a:endParaRPr lang="ru-RU" sz="1200" b="1" dirty="0"/>
        </a:p>
      </dgm:t>
    </dgm:pt>
    <dgm:pt modelId="{59AD0025-383F-43C8-97F8-DDB33C5A1716}" type="parTrans" cxnId="{5F486692-1294-4738-900D-C0607EB51F18}">
      <dgm:prSet/>
      <dgm:spPr/>
      <dgm:t>
        <a:bodyPr/>
        <a:lstStyle/>
        <a:p>
          <a:endParaRPr lang="ru-RU" sz="2000" b="1"/>
        </a:p>
      </dgm:t>
    </dgm:pt>
    <dgm:pt modelId="{59C82F56-CD54-442D-97E9-8681513492EC}" type="sibTrans" cxnId="{5F486692-1294-4738-900D-C0607EB51F18}">
      <dgm:prSet/>
      <dgm:spPr/>
      <dgm:t>
        <a:bodyPr/>
        <a:lstStyle/>
        <a:p>
          <a:endParaRPr lang="ru-RU" sz="2000" b="1"/>
        </a:p>
      </dgm:t>
    </dgm:pt>
    <dgm:pt modelId="{5C888BFA-5A5D-4AA4-A015-1848521C672F}" type="pres">
      <dgm:prSet presAssocID="{3649BA1D-6E93-47EE-A6B4-EE6BCE5B0E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0AF6B3-3494-48C3-9EE2-A94D6460601F}" type="pres">
      <dgm:prSet presAssocID="{B750CFE8-9747-4D7C-8449-797CEF36FA27}" presName="node" presStyleLbl="node1" presStyleIdx="0" presStyleCnt="3" custScaleY="57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AC4A4-8673-46F3-9676-5E828687E0B6}" type="pres">
      <dgm:prSet presAssocID="{23746585-319C-4C26-BEFF-3D4038859FD2}" presName="sibTrans" presStyleCnt="0"/>
      <dgm:spPr/>
      <dgm:t>
        <a:bodyPr/>
        <a:lstStyle/>
        <a:p>
          <a:endParaRPr lang="ru-RU"/>
        </a:p>
      </dgm:t>
    </dgm:pt>
    <dgm:pt modelId="{6D35A4AB-C925-4388-A173-AAC21A21AB62}" type="pres">
      <dgm:prSet presAssocID="{0A01F093-1770-4222-8EFD-648D470E1789}" presName="node" presStyleLbl="node1" presStyleIdx="1" presStyleCnt="3" custScaleY="57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E59C36-D27C-408C-B4D6-D2922EDDBD4A}" type="pres">
      <dgm:prSet presAssocID="{52091AF0-3AE0-4D73-BEA6-165376738176}" presName="sibTrans" presStyleCnt="0"/>
      <dgm:spPr/>
      <dgm:t>
        <a:bodyPr/>
        <a:lstStyle/>
        <a:p>
          <a:endParaRPr lang="ru-RU"/>
        </a:p>
      </dgm:t>
    </dgm:pt>
    <dgm:pt modelId="{3A94D5AD-ABA2-48F3-B313-3799CA9D71AB}" type="pres">
      <dgm:prSet presAssocID="{11224397-16AF-4917-85B2-AC9E39DCD85B}" presName="node" presStyleLbl="node1" presStyleIdx="2" presStyleCnt="3" custScaleY="547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46C17E-806E-4BC8-9B47-C1E3DD3F9C28}" type="presOf" srcId="{11224397-16AF-4917-85B2-AC9E39DCD85B}" destId="{3A94D5AD-ABA2-48F3-B313-3799CA9D71AB}" srcOrd="0" destOrd="0" presId="urn:microsoft.com/office/officeart/2005/8/layout/default#2"/>
    <dgm:cxn modelId="{5F486692-1294-4738-900D-C0607EB51F18}" srcId="{3649BA1D-6E93-47EE-A6B4-EE6BCE5B0E7E}" destId="{11224397-16AF-4917-85B2-AC9E39DCD85B}" srcOrd="2" destOrd="0" parTransId="{59AD0025-383F-43C8-97F8-DDB33C5A1716}" sibTransId="{59C82F56-CD54-442D-97E9-8681513492EC}"/>
    <dgm:cxn modelId="{AB92BFEE-9473-4F7C-8BE7-CFB971FCF870}" type="presOf" srcId="{3649BA1D-6E93-47EE-A6B4-EE6BCE5B0E7E}" destId="{5C888BFA-5A5D-4AA4-A015-1848521C672F}" srcOrd="0" destOrd="0" presId="urn:microsoft.com/office/officeart/2005/8/layout/default#2"/>
    <dgm:cxn modelId="{92C5E8B4-A40E-4D9C-9448-9D489C680323}" srcId="{3649BA1D-6E93-47EE-A6B4-EE6BCE5B0E7E}" destId="{0A01F093-1770-4222-8EFD-648D470E1789}" srcOrd="1" destOrd="0" parTransId="{5884E80D-156E-4405-8310-2B6ACDCA0353}" sibTransId="{52091AF0-3AE0-4D73-BEA6-165376738176}"/>
    <dgm:cxn modelId="{4D9147F9-3CE9-4228-B38C-CDC5F9C0CFD0}" srcId="{3649BA1D-6E93-47EE-A6B4-EE6BCE5B0E7E}" destId="{B750CFE8-9747-4D7C-8449-797CEF36FA27}" srcOrd="0" destOrd="0" parTransId="{9EE896D2-1736-4C95-9FDF-2637FA21B79C}" sibTransId="{23746585-319C-4C26-BEFF-3D4038859FD2}"/>
    <dgm:cxn modelId="{DF0BC301-6521-4465-B518-456A4F0F8AC6}" type="presOf" srcId="{B750CFE8-9747-4D7C-8449-797CEF36FA27}" destId="{480AF6B3-3494-48C3-9EE2-A94D6460601F}" srcOrd="0" destOrd="0" presId="urn:microsoft.com/office/officeart/2005/8/layout/default#2"/>
    <dgm:cxn modelId="{7B9E5B69-8A83-4A30-8A0D-B8E5D3C7D31F}" type="presOf" srcId="{0A01F093-1770-4222-8EFD-648D470E1789}" destId="{6D35A4AB-C925-4388-A173-AAC21A21AB62}" srcOrd="0" destOrd="0" presId="urn:microsoft.com/office/officeart/2005/8/layout/default#2"/>
    <dgm:cxn modelId="{F8C05F91-D5D0-4B83-8275-BDFCEFDF20B9}" type="presParOf" srcId="{5C888BFA-5A5D-4AA4-A015-1848521C672F}" destId="{480AF6B3-3494-48C3-9EE2-A94D6460601F}" srcOrd="0" destOrd="0" presId="urn:microsoft.com/office/officeart/2005/8/layout/default#2"/>
    <dgm:cxn modelId="{9A5984FC-6D41-4886-9A40-AB6DD0863D7E}" type="presParOf" srcId="{5C888BFA-5A5D-4AA4-A015-1848521C672F}" destId="{57DAC4A4-8673-46F3-9676-5E828687E0B6}" srcOrd="1" destOrd="0" presId="urn:microsoft.com/office/officeart/2005/8/layout/default#2"/>
    <dgm:cxn modelId="{2743B067-F50F-4756-90C0-D4686BF4EAA8}" type="presParOf" srcId="{5C888BFA-5A5D-4AA4-A015-1848521C672F}" destId="{6D35A4AB-C925-4388-A173-AAC21A21AB62}" srcOrd="2" destOrd="0" presId="urn:microsoft.com/office/officeart/2005/8/layout/default#2"/>
    <dgm:cxn modelId="{9C5DE64E-679B-473A-A71E-DD8CF774B4A5}" type="presParOf" srcId="{5C888BFA-5A5D-4AA4-A015-1848521C672F}" destId="{0CE59C36-D27C-408C-B4D6-D2922EDDBD4A}" srcOrd="3" destOrd="0" presId="urn:microsoft.com/office/officeart/2005/8/layout/default#2"/>
    <dgm:cxn modelId="{898F143A-2EF2-4725-8A37-5F1D8A65F89A}" type="presParOf" srcId="{5C888BFA-5A5D-4AA4-A015-1848521C672F}" destId="{3A94D5AD-ABA2-48F3-B313-3799CA9D71AB}" srcOrd="4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73A55DC-8929-4A0F-ABAB-A7F20564C6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3E00008-6E83-440A-B78D-316F46C13CB6}" type="pres">
      <dgm:prSet presAssocID="{E73A55DC-8929-4A0F-ABAB-A7F20564C6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9FDB33C4-4986-4629-9A82-3C961695995A}" type="presOf" srcId="{E73A55DC-8929-4A0F-ABAB-A7F20564C6B3}" destId="{F3E00008-6E83-440A-B78D-316F46C13C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649BA1D-6E93-47EE-A6B4-EE6BCE5B0E7E}" type="doc">
      <dgm:prSet loTypeId="urn:microsoft.com/office/officeart/2005/8/layout/default#3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B750CFE8-9747-4D7C-8449-797CEF36FA27}">
      <dgm:prSet custT="1"/>
      <dgm:spPr/>
      <dgm:t>
        <a:bodyPr/>
        <a:lstStyle/>
        <a:p>
          <a:pPr rtl="0"/>
          <a:r>
            <a:rPr lang="ru-RU" sz="1200" b="1" dirty="0" smtClean="0"/>
            <a:t>«Информационное общество» </a:t>
          </a:r>
          <a:endParaRPr lang="ru-RU" sz="1200" b="1" dirty="0"/>
        </a:p>
      </dgm:t>
    </dgm:pt>
    <dgm:pt modelId="{9EE896D2-1736-4C95-9FDF-2637FA21B79C}" type="parTrans" cxnId="{4D9147F9-3CE9-4228-B38C-CDC5F9C0CFD0}">
      <dgm:prSet/>
      <dgm:spPr/>
      <dgm:t>
        <a:bodyPr/>
        <a:lstStyle/>
        <a:p>
          <a:endParaRPr lang="ru-RU" sz="1200" b="1">
            <a:solidFill>
              <a:schemeClr val="tx1"/>
            </a:solidFill>
          </a:endParaRPr>
        </a:p>
      </dgm:t>
    </dgm:pt>
    <dgm:pt modelId="{23746585-319C-4C26-BEFF-3D4038859FD2}" type="sibTrans" cxnId="{4D9147F9-3CE9-4228-B38C-CDC5F9C0CFD0}">
      <dgm:prSet/>
      <dgm:spPr/>
      <dgm:t>
        <a:bodyPr/>
        <a:lstStyle/>
        <a:p>
          <a:endParaRPr lang="ru-RU" sz="1200" b="1">
            <a:solidFill>
              <a:schemeClr val="tx1"/>
            </a:solidFill>
          </a:endParaRPr>
        </a:p>
      </dgm:t>
    </dgm:pt>
    <dgm:pt modelId="{D6B21826-A8F0-4CD8-A29D-E363441C8E8A}">
      <dgm:prSet custT="1"/>
      <dgm:spPr/>
      <dgm:t>
        <a:bodyPr/>
        <a:lstStyle/>
        <a:p>
          <a:r>
            <a:rPr lang="ru-RU" sz="1200" b="1" dirty="0" smtClean="0"/>
            <a:t>«Воспроизводство и использование природных ресурсов и охрана окружающей среды» </a:t>
          </a:r>
          <a:endParaRPr lang="ru-RU" sz="1200" b="1" dirty="0"/>
        </a:p>
      </dgm:t>
    </dgm:pt>
    <dgm:pt modelId="{0820CAAE-FA16-495E-82B1-B5B0C1BE0F67}" type="parTrans" cxnId="{EFA0DF58-5D95-4D4A-A919-BB8813163D57}">
      <dgm:prSet/>
      <dgm:spPr/>
      <dgm:t>
        <a:bodyPr/>
        <a:lstStyle/>
        <a:p>
          <a:endParaRPr lang="ru-RU" sz="1200" b="1"/>
        </a:p>
      </dgm:t>
    </dgm:pt>
    <dgm:pt modelId="{32173BFE-6C76-4494-8A9F-DAAC357EA70B}" type="sibTrans" cxnId="{EFA0DF58-5D95-4D4A-A919-BB8813163D57}">
      <dgm:prSet/>
      <dgm:spPr/>
      <dgm:t>
        <a:bodyPr/>
        <a:lstStyle/>
        <a:p>
          <a:endParaRPr lang="ru-RU" sz="1200" b="1"/>
        </a:p>
      </dgm:t>
    </dgm:pt>
    <dgm:pt modelId="{5213FA32-6C5A-4ECA-93F9-13F4F63D93AB}">
      <dgm:prSet custT="1"/>
      <dgm:spPr/>
      <dgm:t>
        <a:bodyPr/>
        <a:lstStyle/>
        <a:p>
          <a:r>
            <a:rPr lang="ru-RU" sz="1200" b="1" dirty="0" smtClean="0"/>
            <a:t>«Развитие лесного хозяйства» </a:t>
          </a:r>
          <a:endParaRPr lang="ru-RU" sz="1200" b="1" dirty="0"/>
        </a:p>
      </dgm:t>
    </dgm:pt>
    <dgm:pt modelId="{4BB72D87-A4DB-4387-9C1A-DDDD946AB3DF}" type="parTrans" cxnId="{B7DE6677-474A-420A-867E-E2B0E1512C26}">
      <dgm:prSet/>
      <dgm:spPr/>
      <dgm:t>
        <a:bodyPr/>
        <a:lstStyle/>
        <a:p>
          <a:endParaRPr lang="ru-RU" sz="1200" b="1"/>
        </a:p>
      </dgm:t>
    </dgm:pt>
    <dgm:pt modelId="{9FB1ADF3-D51E-48A2-B0E7-F32D4F5CFC83}" type="sibTrans" cxnId="{B7DE6677-474A-420A-867E-E2B0E1512C26}">
      <dgm:prSet/>
      <dgm:spPr/>
      <dgm:t>
        <a:bodyPr/>
        <a:lstStyle/>
        <a:p>
          <a:endParaRPr lang="ru-RU" sz="1200" b="1"/>
        </a:p>
      </dgm:t>
    </dgm:pt>
    <dgm:pt modelId="{524272DA-C425-457E-BCFD-04EAC3C70606}">
      <dgm:prSet custT="1"/>
      <dgm:spPr/>
      <dgm:t>
        <a:bodyPr/>
        <a:lstStyle/>
        <a:p>
          <a:r>
            <a:rPr lang="ru-RU" sz="1200" b="1" dirty="0" smtClean="0"/>
            <a:t>«Развитие транспортной системы» </a:t>
          </a:r>
          <a:endParaRPr lang="ru-RU" sz="1200" b="1" dirty="0"/>
        </a:p>
      </dgm:t>
    </dgm:pt>
    <dgm:pt modelId="{25D43EC5-CB84-4FC0-BCC8-772D8DC1B9C0}" type="parTrans" cxnId="{6B55BD65-4E98-4FB0-AEFF-C08AD2548C75}">
      <dgm:prSet/>
      <dgm:spPr/>
      <dgm:t>
        <a:bodyPr/>
        <a:lstStyle/>
        <a:p>
          <a:endParaRPr lang="ru-RU" sz="1200" b="1"/>
        </a:p>
      </dgm:t>
    </dgm:pt>
    <dgm:pt modelId="{97202DAE-AEDA-4F8E-BB8B-4005010867F8}" type="sibTrans" cxnId="{6B55BD65-4E98-4FB0-AEFF-C08AD2548C75}">
      <dgm:prSet/>
      <dgm:spPr/>
      <dgm:t>
        <a:bodyPr/>
        <a:lstStyle/>
        <a:p>
          <a:endParaRPr lang="ru-RU" sz="1200" b="1"/>
        </a:p>
      </dgm:t>
    </dgm:pt>
    <dgm:pt modelId="{A3C2A553-784B-48C9-BFD0-966788769BDE}">
      <dgm:prSet custT="1"/>
      <dgm:spPr/>
      <dgm:t>
        <a:bodyPr/>
        <a:lstStyle/>
        <a:p>
          <a:r>
            <a:rPr lang="ru-RU" sz="1200" b="1" dirty="0" smtClean="0"/>
            <a:t>«Развитие строительства и жилищно-коммунального комплекса, энергосбережение и повышение </a:t>
          </a:r>
          <a:r>
            <a:rPr lang="ru-RU" sz="1200" b="1" dirty="0" err="1" smtClean="0"/>
            <a:t>энергоэффективности</a:t>
          </a:r>
          <a:r>
            <a:rPr lang="ru-RU" sz="1200" b="1" dirty="0" smtClean="0"/>
            <a:t>»</a:t>
          </a:r>
          <a:endParaRPr lang="ru-RU" sz="1200" b="1" dirty="0"/>
        </a:p>
      </dgm:t>
    </dgm:pt>
    <dgm:pt modelId="{41259A84-9DA0-409F-8A64-E12736F35701}" type="parTrans" cxnId="{CE1C6EDE-31A5-4A4D-A451-8A4D22CD2CE5}">
      <dgm:prSet/>
      <dgm:spPr/>
      <dgm:t>
        <a:bodyPr/>
        <a:lstStyle/>
        <a:p>
          <a:endParaRPr lang="ru-RU" sz="1200" b="1"/>
        </a:p>
      </dgm:t>
    </dgm:pt>
    <dgm:pt modelId="{944D5739-BB4F-4D4F-A2A6-6F5D64471C14}" type="sibTrans" cxnId="{CE1C6EDE-31A5-4A4D-A451-8A4D22CD2CE5}">
      <dgm:prSet/>
      <dgm:spPr/>
      <dgm:t>
        <a:bodyPr/>
        <a:lstStyle/>
        <a:p>
          <a:endParaRPr lang="ru-RU" sz="1200" b="1"/>
        </a:p>
      </dgm:t>
    </dgm:pt>
    <dgm:pt modelId="{C0669E10-221A-496B-88E6-D5B8F3CB5F35}">
      <dgm:prSet custT="1"/>
      <dgm:spPr/>
      <dgm:t>
        <a:bodyPr/>
        <a:lstStyle/>
        <a:p>
          <a:r>
            <a:rPr lang="ru-RU" sz="1200" b="1" dirty="0" smtClean="0"/>
            <a:t>«Современная городская среда Республики Коми»</a:t>
          </a:r>
          <a:endParaRPr lang="ru-RU" sz="1200" b="1" dirty="0"/>
        </a:p>
      </dgm:t>
    </dgm:pt>
    <dgm:pt modelId="{983C8A2E-559E-4AE0-96BC-54DB5AA21F58}" type="parTrans" cxnId="{938B1809-63C1-4F3A-B1F0-5E119D2D0344}">
      <dgm:prSet/>
      <dgm:spPr/>
      <dgm:t>
        <a:bodyPr/>
        <a:lstStyle/>
        <a:p>
          <a:endParaRPr lang="ru-RU" sz="1200"/>
        </a:p>
      </dgm:t>
    </dgm:pt>
    <dgm:pt modelId="{05B630CB-0981-4C35-95BB-AD99A8CD77F7}" type="sibTrans" cxnId="{938B1809-63C1-4F3A-B1F0-5E119D2D0344}">
      <dgm:prSet/>
      <dgm:spPr/>
      <dgm:t>
        <a:bodyPr/>
        <a:lstStyle/>
        <a:p>
          <a:endParaRPr lang="ru-RU" sz="1200"/>
        </a:p>
      </dgm:t>
    </dgm:pt>
    <dgm:pt modelId="{5C888BFA-5A5D-4AA4-A015-1848521C672F}" type="pres">
      <dgm:prSet presAssocID="{3649BA1D-6E93-47EE-A6B4-EE6BCE5B0E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0AF6B3-3494-48C3-9EE2-A94D6460601F}" type="pres">
      <dgm:prSet presAssocID="{B750CFE8-9747-4D7C-8449-797CEF36FA27}" presName="node" presStyleLbl="node1" presStyleIdx="0" presStyleCnt="6" custScaleY="595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AC4A4-8673-46F3-9676-5E828687E0B6}" type="pres">
      <dgm:prSet presAssocID="{23746585-319C-4C26-BEFF-3D4038859FD2}" presName="sibTrans" presStyleCnt="0"/>
      <dgm:spPr/>
      <dgm:t>
        <a:bodyPr/>
        <a:lstStyle/>
        <a:p>
          <a:endParaRPr lang="ru-RU"/>
        </a:p>
      </dgm:t>
    </dgm:pt>
    <dgm:pt modelId="{562643EF-F13F-4357-8A08-F77CCC2F9C55}" type="pres">
      <dgm:prSet presAssocID="{D6B21826-A8F0-4CD8-A29D-E363441C8E8A}" presName="node" presStyleLbl="node1" presStyleIdx="1" presStyleCnt="6" custScaleY="595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9D3E09-C628-40D1-A52D-278D68BCB098}" type="pres">
      <dgm:prSet presAssocID="{32173BFE-6C76-4494-8A9F-DAAC357EA70B}" presName="sibTrans" presStyleCnt="0"/>
      <dgm:spPr/>
      <dgm:t>
        <a:bodyPr/>
        <a:lstStyle/>
        <a:p>
          <a:endParaRPr lang="ru-RU"/>
        </a:p>
      </dgm:t>
    </dgm:pt>
    <dgm:pt modelId="{D93FE92B-66F4-4580-89B1-876F9296210C}" type="pres">
      <dgm:prSet presAssocID="{5213FA32-6C5A-4ECA-93F9-13F4F63D93AB}" presName="node" presStyleLbl="node1" presStyleIdx="2" presStyleCnt="6" custScaleY="58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994F5E-D8C8-4007-AD0E-6BDBFE60A90E}" type="pres">
      <dgm:prSet presAssocID="{9FB1ADF3-D51E-48A2-B0E7-F32D4F5CFC83}" presName="sibTrans" presStyleCnt="0"/>
      <dgm:spPr/>
      <dgm:t>
        <a:bodyPr/>
        <a:lstStyle/>
        <a:p>
          <a:endParaRPr lang="ru-RU"/>
        </a:p>
      </dgm:t>
    </dgm:pt>
    <dgm:pt modelId="{6E3AFEF2-2A7C-4029-9679-53A0D900691E}" type="pres">
      <dgm:prSet presAssocID="{524272DA-C425-457E-BCFD-04EAC3C70606}" presName="node" presStyleLbl="node1" presStyleIdx="3" presStyleCnt="6" custScaleY="631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1EB75-F2DF-467C-9D63-F13995840A85}" type="pres">
      <dgm:prSet presAssocID="{97202DAE-AEDA-4F8E-BB8B-4005010867F8}" presName="sibTrans" presStyleCnt="0"/>
      <dgm:spPr/>
      <dgm:t>
        <a:bodyPr/>
        <a:lstStyle/>
        <a:p>
          <a:endParaRPr lang="ru-RU"/>
        </a:p>
      </dgm:t>
    </dgm:pt>
    <dgm:pt modelId="{FACBA74C-1D3F-4EA4-932C-E239473CC166}" type="pres">
      <dgm:prSet presAssocID="{A3C2A553-784B-48C9-BFD0-966788769BDE}" presName="node" presStyleLbl="node1" presStyleIdx="4" presStyleCnt="6" custScaleX="131489" custScaleY="619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8083E0-F9DF-4661-855E-7F22CDB447EC}" type="pres">
      <dgm:prSet presAssocID="{944D5739-BB4F-4D4F-A2A6-6F5D64471C14}" presName="sibTrans" presStyleCnt="0"/>
      <dgm:spPr/>
    </dgm:pt>
    <dgm:pt modelId="{5111AA90-052E-4C43-A8AD-39E69C632ACC}" type="pres">
      <dgm:prSet presAssocID="{C0669E10-221A-496B-88E6-D5B8F3CB5F35}" presName="node" presStyleLbl="node1" presStyleIdx="5" presStyleCnt="6" custScaleY="68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3AA480-1C36-465C-A6EE-F3F8C532F7C0}" type="presOf" srcId="{5213FA32-6C5A-4ECA-93F9-13F4F63D93AB}" destId="{D93FE92B-66F4-4580-89B1-876F9296210C}" srcOrd="0" destOrd="0" presId="urn:microsoft.com/office/officeart/2005/8/layout/default#3"/>
    <dgm:cxn modelId="{EF8A35DE-849E-4F4F-8039-2D0A4F3939EA}" type="presOf" srcId="{3649BA1D-6E93-47EE-A6B4-EE6BCE5B0E7E}" destId="{5C888BFA-5A5D-4AA4-A015-1848521C672F}" srcOrd="0" destOrd="0" presId="urn:microsoft.com/office/officeart/2005/8/layout/default#3"/>
    <dgm:cxn modelId="{EFA0DF58-5D95-4D4A-A919-BB8813163D57}" srcId="{3649BA1D-6E93-47EE-A6B4-EE6BCE5B0E7E}" destId="{D6B21826-A8F0-4CD8-A29D-E363441C8E8A}" srcOrd="1" destOrd="0" parTransId="{0820CAAE-FA16-495E-82B1-B5B0C1BE0F67}" sibTransId="{32173BFE-6C76-4494-8A9F-DAAC357EA70B}"/>
    <dgm:cxn modelId="{6806603C-0538-464B-9A2A-5B92BCA73D6D}" type="presOf" srcId="{B750CFE8-9747-4D7C-8449-797CEF36FA27}" destId="{480AF6B3-3494-48C3-9EE2-A94D6460601F}" srcOrd="0" destOrd="0" presId="urn:microsoft.com/office/officeart/2005/8/layout/default#3"/>
    <dgm:cxn modelId="{CE1C6EDE-31A5-4A4D-A451-8A4D22CD2CE5}" srcId="{3649BA1D-6E93-47EE-A6B4-EE6BCE5B0E7E}" destId="{A3C2A553-784B-48C9-BFD0-966788769BDE}" srcOrd="4" destOrd="0" parTransId="{41259A84-9DA0-409F-8A64-E12736F35701}" sibTransId="{944D5739-BB4F-4D4F-A2A6-6F5D64471C14}"/>
    <dgm:cxn modelId="{6B55BD65-4E98-4FB0-AEFF-C08AD2548C75}" srcId="{3649BA1D-6E93-47EE-A6B4-EE6BCE5B0E7E}" destId="{524272DA-C425-457E-BCFD-04EAC3C70606}" srcOrd="3" destOrd="0" parTransId="{25D43EC5-CB84-4FC0-BCC8-772D8DC1B9C0}" sibTransId="{97202DAE-AEDA-4F8E-BB8B-4005010867F8}"/>
    <dgm:cxn modelId="{F740D974-B00E-4965-B650-961B4A7D0497}" type="presOf" srcId="{C0669E10-221A-496B-88E6-D5B8F3CB5F35}" destId="{5111AA90-052E-4C43-A8AD-39E69C632ACC}" srcOrd="0" destOrd="0" presId="urn:microsoft.com/office/officeart/2005/8/layout/default#3"/>
    <dgm:cxn modelId="{B7DE6677-474A-420A-867E-E2B0E1512C26}" srcId="{3649BA1D-6E93-47EE-A6B4-EE6BCE5B0E7E}" destId="{5213FA32-6C5A-4ECA-93F9-13F4F63D93AB}" srcOrd="2" destOrd="0" parTransId="{4BB72D87-A4DB-4387-9C1A-DDDD946AB3DF}" sibTransId="{9FB1ADF3-D51E-48A2-B0E7-F32D4F5CFC83}"/>
    <dgm:cxn modelId="{4D9147F9-3CE9-4228-B38C-CDC5F9C0CFD0}" srcId="{3649BA1D-6E93-47EE-A6B4-EE6BCE5B0E7E}" destId="{B750CFE8-9747-4D7C-8449-797CEF36FA27}" srcOrd="0" destOrd="0" parTransId="{9EE896D2-1736-4C95-9FDF-2637FA21B79C}" sibTransId="{23746585-319C-4C26-BEFF-3D4038859FD2}"/>
    <dgm:cxn modelId="{938B1809-63C1-4F3A-B1F0-5E119D2D0344}" srcId="{3649BA1D-6E93-47EE-A6B4-EE6BCE5B0E7E}" destId="{C0669E10-221A-496B-88E6-D5B8F3CB5F35}" srcOrd="5" destOrd="0" parTransId="{983C8A2E-559E-4AE0-96BC-54DB5AA21F58}" sibTransId="{05B630CB-0981-4C35-95BB-AD99A8CD77F7}"/>
    <dgm:cxn modelId="{AD44AC44-A785-4BE2-BC20-9368232B8D43}" type="presOf" srcId="{524272DA-C425-457E-BCFD-04EAC3C70606}" destId="{6E3AFEF2-2A7C-4029-9679-53A0D900691E}" srcOrd="0" destOrd="0" presId="urn:microsoft.com/office/officeart/2005/8/layout/default#3"/>
    <dgm:cxn modelId="{D14045A8-1094-4F29-8DC4-27E9CAEB9B7A}" type="presOf" srcId="{D6B21826-A8F0-4CD8-A29D-E363441C8E8A}" destId="{562643EF-F13F-4357-8A08-F77CCC2F9C55}" srcOrd="0" destOrd="0" presId="urn:microsoft.com/office/officeart/2005/8/layout/default#3"/>
    <dgm:cxn modelId="{455F8302-02F5-47E7-A526-7804A96F4FF3}" type="presOf" srcId="{A3C2A553-784B-48C9-BFD0-966788769BDE}" destId="{FACBA74C-1D3F-4EA4-932C-E239473CC166}" srcOrd="0" destOrd="0" presId="urn:microsoft.com/office/officeart/2005/8/layout/default#3"/>
    <dgm:cxn modelId="{7EBA45BD-BAB1-4BFB-A098-2B6FFD6F2CDD}" type="presParOf" srcId="{5C888BFA-5A5D-4AA4-A015-1848521C672F}" destId="{480AF6B3-3494-48C3-9EE2-A94D6460601F}" srcOrd="0" destOrd="0" presId="urn:microsoft.com/office/officeart/2005/8/layout/default#3"/>
    <dgm:cxn modelId="{BE545568-9E39-41CE-8AEB-D0012CB86D84}" type="presParOf" srcId="{5C888BFA-5A5D-4AA4-A015-1848521C672F}" destId="{57DAC4A4-8673-46F3-9676-5E828687E0B6}" srcOrd="1" destOrd="0" presId="urn:microsoft.com/office/officeart/2005/8/layout/default#3"/>
    <dgm:cxn modelId="{B38ED1C4-44FB-4E63-8475-20390F3108AD}" type="presParOf" srcId="{5C888BFA-5A5D-4AA4-A015-1848521C672F}" destId="{562643EF-F13F-4357-8A08-F77CCC2F9C55}" srcOrd="2" destOrd="0" presId="urn:microsoft.com/office/officeart/2005/8/layout/default#3"/>
    <dgm:cxn modelId="{73AFBCE6-681B-42E2-BCD7-7E6581D19C87}" type="presParOf" srcId="{5C888BFA-5A5D-4AA4-A015-1848521C672F}" destId="{3B9D3E09-C628-40D1-A52D-278D68BCB098}" srcOrd="3" destOrd="0" presId="urn:microsoft.com/office/officeart/2005/8/layout/default#3"/>
    <dgm:cxn modelId="{7CF7AA47-8467-4902-AF01-42C2D3240103}" type="presParOf" srcId="{5C888BFA-5A5D-4AA4-A015-1848521C672F}" destId="{D93FE92B-66F4-4580-89B1-876F9296210C}" srcOrd="4" destOrd="0" presId="urn:microsoft.com/office/officeart/2005/8/layout/default#3"/>
    <dgm:cxn modelId="{B3763F12-D0C2-4585-9DEA-843E64F16EB4}" type="presParOf" srcId="{5C888BFA-5A5D-4AA4-A015-1848521C672F}" destId="{D2994F5E-D8C8-4007-AD0E-6BDBFE60A90E}" srcOrd="5" destOrd="0" presId="urn:microsoft.com/office/officeart/2005/8/layout/default#3"/>
    <dgm:cxn modelId="{5626597F-B528-40DA-A992-57683AD7C452}" type="presParOf" srcId="{5C888BFA-5A5D-4AA4-A015-1848521C672F}" destId="{6E3AFEF2-2A7C-4029-9679-53A0D900691E}" srcOrd="6" destOrd="0" presId="urn:microsoft.com/office/officeart/2005/8/layout/default#3"/>
    <dgm:cxn modelId="{DB2B3A78-7EEA-44E5-87CB-805B39F45424}" type="presParOf" srcId="{5C888BFA-5A5D-4AA4-A015-1848521C672F}" destId="{0841EB75-F2DF-467C-9D63-F13995840A85}" srcOrd="7" destOrd="0" presId="urn:microsoft.com/office/officeart/2005/8/layout/default#3"/>
    <dgm:cxn modelId="{D54AF712-4EB2-4E3E-9DB3-E3A366E55BA1}" type="presParOf" srcId="{5C888BFA-5A5D-4AA4-A015-1848521C672F}" destId="{FACBA74C-1D3F-4EA4-932C-E239473CC166}" srcOrd="8" destOrd="0" presId="urn:microsoft.com/office/officeart/2005/8/layout/default#3"/>
    <dgm:cxn modelId="{A1B9AD40-D7AB-418A-8A90-675577525FA8}" type="presParOf" srcId="{5C888BFA-5A5D-4AA4-A015-1848521C672F}" destId="{E78083E0-F9DF-4661-855E-7F22CDB447EC}" srcOrd="9" destOrd="0" presId="urn:microsoft.com/office/officeart/2005/8/layout/default#3"/>
    <dgm:cxn modelId="{51FFF465-9189-4042-BE1B-BA1C9EF83E71}" type="presParOf" srcId="{5C888BFA-5A5D-4AA4-A015-1848521C672F}" destId="{5111AA90-052E-4C43-A8AD-39E69C632ACC}" srcOrd="10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73A55DC-8929-4A0F-ABAB-A7F20564C6B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3E00008-6E83-440A-B78D-316F46C13CB6}" type="pres">
      <dgm:prSet presAssocID="{E73A55DC-8929-4A0F-ABAB-A7F20564C6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1D998945-2D5C-4980-A05E-503423060C1A}" type="presOf" srcId="{E73A55DC-8929-4A0F-ABAB-A7F20564C6B3}" destId="{F3E00008-6E83-440A-B78D-316F46C13C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649BA1D-6E93-47EE-A6B4-EE6BCE5B0E7E}" type="doc">
      <dgm:prSet loTypeId="urn:microsoft.com/office/officeart/2005/8/layout/default#4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B750CFE8-9747-4D7C-8449-797CEF36FA27}">
      <dgm:prSet custT="1"/>
      <dgm:spPr>
        <a:solidFill>
          <a:srgbClr val="FFFFBD"/>
        </a:solidFill>
      </dgm:spPr>
      <dgm:t>
        <a:bodyPr/>
        <a:lstStyle/>
        <a:p>
          <a:pPr rtl="0"/>
          <a:r>
            <a:rPr lang="ru-RU" sz="1200" b="1" dirty="0" smtClean="0"/>
            <a:t>«Управление государственным имуществом Республики Коми» </a:t>
          </a:r>
          <a:endParaRPr lang="ru-RU" sz="1200" b="1" dirty="0"/>
        </a:p>
      </dgm:t>
    </dgm:pt>
    <dgm:pt modelId="{9EE896D2-1736-4C95-9FDF-2637FA21B79C}" type="parTrans" cxnId="{4D9147F9-3CE9-4228-B38C-CDC5F9C0CFD0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23746585-319C-4C26-BEFF-3D4038859FD2}" type="sibTrans" cxnId="{4D9147F9-3CE9-4228-B38C-CDC5F9C0CFD0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B9DC26B0-D536-472C-ADCA-DA78956B217D}">
      <dgm:prSet custT="1"/>
      <dgm:spPr>
        <a:solidFill>
          <a:srgbClr val="FFFFBD"/>
        </a:solidFill>
      </dgm:spPr>
      <dgm:t>
        <a:bodyPr/>
        <a:lstStyle/>
        <a:p>
          <a:r>
            <a:rPr lang="ru-RU" sz="1200" b="1" dirty="0" smtClean="0"/>
            <a:t>«Управление государственными финансами и государственным долгом»</a:t>
          </a:r>
          <a:endParaRPr lang="ru-RU" sz="1200" b="1" dirty="0"/>
        </a:p>
      </dgm:t>
    </dgm:pt>
    <dgm:pt modelId="{A9E4BB7B-906A-48DC-91BC-4DE4B209759B}" type="parTrans" cxnId="{593BF3E2-5AC9-40B6-A3CD-AB6249245DFB}">
      <dgm:prSet/>
      <dgm:spPr/>
      <dgm:t>
        <a:bodyPr/>
        <a:lstStyle/>
        <a:p>
          <a:endParaRPr lang="ru-RU"/>
        </a:p>
      </dgm:t>
    </dgm:pt>
    <dgm:pt modelId="{F47A40CE-A728-4663-B4C9-789BD597D577}" type="sibTrans" cxnId="{593BF3E2-5AC9-40B6-A3CD-AB6249245DFB}">
      <dgm:prSet/>
      <dgm:spPr/>
      <dgm:t>
        <a:bodyPr/>
        <a:lstStyle/>
        <a:p>
          <a:endParaRPr lang="ru-RU"/>
        </a:p>
      </dgm:t>
    </dgm:pt>
    <dgm:pt modelId="{47576599-94CB-432E-BE46-3FB16BFB6132}">
      <dgm:prSet custT="1"/>
      <dgm:spPr>
        <a:solidFill>
          <a:srgbClr val="FFFFBD"/>
        </a:solidFill>
      </dgm:spPr>
      <dgm:t>
        <a:bodyPr/>
        <a:lstStyle/>
        <a:p>
          <a:r>
            <a:rPr lang="ru-RU" sz="1200" b="1" dirty="0" smtClean="0"/>
            <a:t>«Информационное общество» </a:t>
          </a:r>
          <a:endParaRPr lang="ru-RU" sz="1200" b="1" dirty="0"/>
        </a:p>
      </dgm:t>
    </dgm:pt>
    <dgm:pt modelId="{736EC5A1-41D5-407E-9F50-DFB044091F61}" type="parTrans" cxnId="{802B5138-6A3C-4B15-850E-EEC324EC1E03}">
      <dgm:prSet/>
      <dgm:spPr/>
      <dgm:t>
        <a:bodyPr/>
        <a:lstStyle/>
        <a:p>
          <a:endParaRPr lang="ru-RU"/>
        </a:p>
      </dgm:t>
    </dgm:pt>
    <dgm:pt modelId="{0222364F-2037-47AB-ABBB-C404E1278B22}" type="sibTrans" cxnId="{802B5138-6A3C-4B15-850E-EEC324EC1E03}">
      <dgm:prSet/>
      <dgm:spPr/>
      <dgm:t>
        <a:bodyPr/>
        <a:lstStyle/>
        <a:p>
          <a:endParaRPr lang="ru-RU"/>
        </a:p>
      </dgm:t>
    </dgm:pt>
    <dgm:pt modelId="{3EEC47B6-7D59-451C-83C6-7D7F6057CFCA}">
      <dgm:prSet custT="1"/>
      <dgm:spPr>
        <a:solidFill>
          <a:srgbClr val="FFFFBD"/>
        </a:solidFill>
      </dgm:spPr>
      <dgm:t>
        <a:bodyPr/>
        <a:lstStyle/>
        <a:p>
          <a:r>
            <a:rPr lang="ru-RU" sz="1200" b="1" dirty="0" smtClean="0"/>
            <a:t>«Эффективное управление»</a:t>
          </a:r>
          <a:endParaRPr lang="ru-RU" sz="1200" b="1" dirty="0"/>
        </a:p>
      </dgm:t>
    </dgm:pt>
    <dgm:pt modelId="{8FC10AB3-CB5D-4E36-9B00-804D6A407C8F}" type="parTrans" cxnId="{02E799EC-81E9-4612-9B57-10C1E4219944}">
      <dgm:prSet/>
      <dgm:spPr/>
      <dgm:t>
        <a:bodyPr/>
        <a:lstStyle/>
        <a:p>
          <a:endParaRPr lang="ru-RU"/>
        </a:p>
      </dgm:t>
    </dgm:pt>
    <dgm:pt modelId="{DAC55F7E-CC8C-4872-90F3-0871331160A5}" type="sibTrans" cxnId="{02E799EC-81E9-4612-9B57-10C1E4219944}">
      <dgm:prSet/>
      <dgm:spPr/>
      <dgm:t>
        <a:bodyPr/>
        <a:lstStyle/>
        <a:p>
          <a:endParaRPr lang="ru-RU"/>
        </a:p>
      </dgm:t>
    </dgm:pt>
    <dgm:pt modelId="{5C888BFA-5A5D-4AA4-A015-1848521C672F}" type="pres">
      <dgm:prSet presAssocID="{3649BA1D-6E93-47EE-A6B4-EE6BCE5B0E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0AF6B3-3494-48C3-9EE2-A94D6460601F}" type="pres">
      <dgm:prSet presAssocID="{B750CFE8-9747-4D7C-8449-797CEF36FA27}" presName="node" presStyleLbl="node1" presStyleIdx="0" presStyleCnt="4" custScaleY="70612" custLinFactNeighborX="-14369" custLinFactNeighborY="-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AC4A4-8673-46F3-9676-5E828687E0B6}" type="pres">
      <dgm:prSet presAssocID="{23746585-319C-4C26-BEFF-3D4038859FD2}" presName="sibTrans" presStyleCnt="0"/>
      <dgm:spPr/>
      <dgm:t>
        <a:bodyPr/>
        <a:lstStyle/>
        <a:p>
          <a:endParaRPr lang="ru-RU"/>
        </a:p>
      </dgm:t>
    </dgm:pt>
    <dgm:pt modelId="{ACA8A73A-0D17-45EB-992E-897DFAF1AFEC}" type="pres">
      <dgm:prSet presAssocID="{B9DC26B0-D536-472C-ADCA-DA78956B217D}" presName="node" presStyleLbl="node1" presStyleIdx="1" presStyleCnt="4" custScaleY="705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5ECDA-5603-4C70-9B55-6821FD08B0F3}" type="pres">
      <dgm:prSet presAssocID="{F47A40CE-A728-4663-B4C9-789BD597D577}" presName="sibTrans" presStyleCnt="0"/>
      <dgm:spPr/>
    </dgm:pt>
    <dgm:pt modelId="{84910854-52FD-40FB-92AD-F78BF4EA5B5B}" type="pres">
      <dgm:prSet presAssocID="{47576599-94CB-432E-BE46-3FB16BFB6132}" presName="node" presStyleLbl="node1" presStyleIdx="2" presStyleCnt="4" custScaleY="63964" custLinFactNeighborX="13168" custLinFactNeighborY="-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83603-30CF-468A-99A7-7CDE8493884D}" type="pres">
      <dgm:prSet presAssocID="{0222364F-2037-47AB-ABBB-C404E1278B22}" presName="sibTrans" presStyleCnt="0"/>
      <dgm:spPr/>
    </dgm:pt>
    <dgm:pt modelId="{A4FB18CF-960A-4294-A9C3-84BB7455892F}" type="pres">
      <dgm:prSet presAssocID="{3EEC47B6-7D59-451C-83C6-7D7F6057CFCA}" presName="node" presStyleLbl="node1" presStyleIdx="3" presStyleCnt="4" custScaleY="72857" custLinFactNeighborX="1252" custLinFactNeighborY="-6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568EB7-7118-4203-9770-869F15708174}" type="presOf" srcId="{3649BA1D-6E93-47EE-A6B4-EE6BCE5B0E7E}" destId="{5C888BFA-5A5D-4AA4-A015-1848521C672F}" srcOrd="0" destOrd="0" presId="urn:microsoft.com/office/officeart/2005/8/layout/default#4"/>
    <dgm:cxn modelId="{CDDB7E7A-222D-4024-B420-79FB17DCA362}" type="presOf" srcId="{B9DC26B0-D536-472C-ADCA-DA78956B217D}" destId="{ACA8A73A-0D17-45EB-992E-897DFAF1AFEC}" srcOrd="0" destOrd="0" presId="urn:microsoft.com/office/officeart/2005/8/layout/default#4"/>
    <dgm:cxn modelId="{02E799EC-81E9-4612-9B57-10C1E4219944}" srcId="{3649BA1D-6E93-47EE-A6B4-EE6BCE5B0E7E}" destId="{3EEC47B6-7D59-451C-83C6-7D7F6057CFCA}" srcOrd="3" destOrd="0" parTransId="{8FC10AB3-CB5D-4E36-9B00-804D6A407C8F}" sibTransId="{DAC55F7E-CC8C-4872-90F3-0871331160A5}"/>
    <dgm:cxn modelId="{74609203-53C6-42E7-89F7-CA835C8DBEC5}" type="presOf" srcId="{3EEC47B6-7D59-451C-83C6-7D7F6057CFCA}" destId="{A4FB18CF-960A-4294-A9C3-84BB7455892F}" srcOrd="0" destOrd="0" presId="urn:microsoft.com/office/officeart/2005/8/layout/default#4"/>
    <dgm:cxn modelId="{4D9147F9-3CE9-4228-B38C-CDC5F9C0CFD0}" srcId="{3649BA1D-6E93-47EE-A6B4-EE6BCE5B0E7E}" destId="{B750CFE8-9747-4D7C-8449-797CEF36FA27}" srcOrd="0" destOrd="0" parTransId="{9EE896D2-1736-4C95-9FDF-2637FA21B79C}" sibTransId="{23746585-319C-4C26-BEFF-3D4038859FD2}"/>
    <dgm:cxn modelId="{802B5138-6A3C-4B15-850E-EEC324EC1E03}" srcId="{3649BA1D-6E93-47EE-A6B4-EE6BCE5B0E7E}" destId="{47576599-94CB-432E-BE46-3FB16BFB6132}" srcOrd="2" destOrd="0" parTransId="{736EC5A1-41D5-407E-9F50-DFB044091F61}" sibTransId="{0222364F-2037-47AB-ABBB-C404E1278B22}"/>
    <dgm:cxn modelId="{593BF3E2-5AC9-40B6-A3CD-AB6249245DFB}" srcId="{3649BA1D-6E93-47EE-A6B4-EE6BCE5B0E7E}" destId="{B9DC26B0-D536-472C-ADCA-DA78956B217D}" srcOrd="1" destOrd="0" parTransId="{A9E4BB7B-906A-48DC-91BC-4DE4B209759B}" sibTransId="{F47A40CE-A728-4663-B4C9-789BD597D577}"/>
    <dgm:cxn modelId="{FB9D81D9-117E-4633-B7B3-701B4040617A}" type="presOf" srcId="{47576599-94CB-432E-BE46-3FB16BFB6132}" destId="{84910854-52FD-40FB-92AD-F78BF4EA5B5B}" srcOrd="0" destOrd="0" presId="urn:microsoft.com/office/officeart/2005/8/layout/default#4"/>
    <dgm:cxn modelId="{FB936AFF-D291-4116-A96B-AE23C2E3B911}" type="presOf" srcId="{B750CFE8-9747-4D7C-8449-797CEF36FA27}" destId="{480AF6B3-3494-48C3-9EE2-A94D6460601F}" srcOrd="0" destOrd="0" presId="urn:microsoft.com/office/officeart/2005/8/layout/default#4"/>
    <dgm:cxn modelId="{1F1F3C42-402C-4ADB-B828-34D65704AC07}" type="presParOf" srcId="{5C888BFA-5A5D-4AA4-A015-1848521C672F}" destId="{480AF6B3-3494-48C3-9EE2-A94D6460601F}" srcOrd="0" destOrd="0" presId="urn:microsoft.com/office/officeart/2005/8/layout/default#4"/>
    <dgm:cxn modelId="{A883CBAF-0521-4771-8AA2-8F31E441853A}" type="presParOf" srcId="{5C888BFA-5A5D-4AA4-A015-1848521C672F}" destId="{57DAC4A4-8673-46F3-9676-5E828687E0B6}" srcOrd="1" destOrd="0" presId="urn:microsoft.com/office/officeart/2005/8/layout/default#4"/>
    <dgm:cxn modelId="{4AC19677-99B5-40F9-BFE5-81E5F5EF9B69}" type="presParOf" srcId="{5C888BFA-5A5D-4AA4-A015-1848521C672F}" destId="{ACA8A73A-0D17-45EB-992E-897DFAF1AFEC}" srcOrd="2" destOrd="0" presId="urn:microsoft.com/office/officeart/2005/8/layout/default#4"/>
    <dgm:cxn modelId="{4427C564-1351-420E-916A-78F258EB2DAE}" type="presParOf" srcId="{5C888BFA-5A5D-4AA4-A015-1848521C672F}" destId="{7275ECDA-5603-4C70-9B55-6821FD08B0F3}" srcOrd="3" destOrd="0" presId="urn:microsoft.com/office/officeart/2005/8/layout/default#4"/>
    <dgm:cxn modelId="{71EA531D-4D67-49A4-9B1D-574FD86C1559}" type="presParOf" srcId="{5C888BFA-5A5D-4AA4-A015-1848521C672F}" destId="{84910854-52FD-40FB-92AD-F78BF4EA5B5B}" srcOrd="4" destOrd="0" presId="urn:microsoft.com/office/officeart/2005/8/layout/default#4"/>
    <dgm:cxn modelId="{E4639EE5-F3D6-4B66-9D39-19DE5AA59BA4}" type="presParOf" srcId="{5C888BFA-5A5D-4AA4-A015-1848521C672F}" destId="{D1D83603-30CF-468A-99A7-7CDE8493884D}" srcOrd="5" destOrd="0" presId="urn:microsoft.com/office/officeart/2005/8/layout/default#4"/>
    <dgm:cxn modelId="{13A88A9E-BC42-4EC8-BEEE-B876B9DE2C0A}" type="presParOf" srcId="{5C888BFA-5A5D-4AA4-A015-1848521C672F}" destId="{A4FB18CF-960A-4294-A9C3-84BB7455892F}" srcOrd="6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6EB94A6-37DA-4532-B6FF-A8F71521CB36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04BCFF9C-9901-4130-BA55-D596B1BD11CF}">
      <dgm:prSet phldrT="[Текст]" custT="1"/>
      <dgm:spPr>
        <a:solidFill>
          <a:schemeClr val="accent6">
            <a:lumMod val="40000"/>
            <a:lumOff val="60000"/>
            <a:alpha val="89804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Транспортная инфраструктура</a:t>
          </a:r>
          <a:endParaRPr lang="ru-RU" sz="1800" b="1" dirty="0">
            <a:solidFill>
              <a:schemeClr val="tx1"/>
            </a:solidFill>
          </a:endParaRPr>
        </a:p>
      </dgm:t>
    </dgm:pt>
    <dgm:pt modelId="{2E248745-A54C-41A4-BF8B-8A79F84013DF}" type="parTrans" cxnId="{045AF385-203D-42D4-AE49-0493C746CEDF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062F4F6A-6E32-4900-BAC7-A37053C6FB7C}" type="sibTrans" cxnId="{045AF385-203D-42D4-AE49-0493C746CEDF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AFA34771-E7F6-46E7-BF86-1DF76D014069}">
      <dgm:prSet phldrT="[Текст]" custT="1"/>
      <dgm:spPr>
        <a:solidFill>
          <a:schemeClr val="accent6">
            <a:lumMod val="40000"/>
            <a:lumOff val="60000"/>
            <a:alpha val="89804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10 проектов</a:t>
          </a:r>
          <a:endParaRPr lang="ru-RU" sz="1400" b="1" dirty="0">
            <a:solidFill>
              <a:schemeClr val="tx1"/>
            </a:solidFill>
          </a:endParaRPr>
        </a:p>
      </dgm:t>
    </dgm:pt>
    <dgm:pt modelId="{83C0A3F5-7804-49C7-A083-244A78E6D963}" type="parTrans" cxnId="{3067E55F-0294-4863-A67F-405E2A71E8BD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62D16524-FC6D-4EF5-906D-44D56C6D7520}" type="sibTrans" cxnId="{3067E55F-0294-4863-A67F-405E2A71E8BD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864566C5-0755-4040-B63F-F67C847530CE}">
      <dgm:prSet phldrT="[Текст]" custT="1"/>
      <dgm:spPr>
        <a:solidFill>
          <a:schemeClr val="accent6">
            <a:lumMod val="40000"/>
            <a:lumOff val="60000"/>
            <a:alpha val="82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Инфраструктурные проекты</a:t>
          </a:r>
          <a:endParaRPr lang="ru-RU" sz="1800" b="1" dirty="0">
            <a:solidFill>
              <a:schemeClr val="tx1"/>
            </a:solidFill>
          </a:endParaRPr>
        </a:p>
      </dgm:t>
    </dgm:pt>
    <dgm:pt modelId="{A775C359-5D79-4CD5-B090-2035C059C69A}" type="parTrans" cxnId="{4E38E94A-9145-4E0C-BD99-1AD0B580928F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AAC357F9-8123-4241-ADF3-DFE7645819F1}" type="sibTrans" cxnId="{4E38E94A-9145-4E0C-BD99-1AD0B580928F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E97866CB-6079-4A0B-9554-23EC545C513B}">
      <dgm:prSet phldrT="[Текст]" custT="1"/>
      <dgm:spPr>
        <a:solidFill>
          <a:schemeClr val="accent6">
            <a:lumMod val="40000"/>
            <a:lumOff val="60000"/>
            <a:alpha val="82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13 проектов</a:t>
          </a:r>
          <a:endParaRPr lang="ru-RU" sz="1400" b="1" dirty="0">
            <a:solidFill>
              <a:schemeClr val="tx1"/>
            </a:solidFill>
          </a:endParaRPr>
        </a:p>
      </dgm:t>
    </dgm:pt>
    <dgm:pt modelId="{F66A0FE4-768F-4518-8A36-5E69CBDAB0DE}" type="parTrans" cxnId="{A71E2D84-C3C9-4F34-8666-691C2B94C4C5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0CCC4D93-3FEE-4851-AE06-3DBEDB3E1756}" type="sibTrans" cxnId="{A71E2D84-C3C9-4F34-8666-691C2B94C4C5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ED646C54-24F6-4E13-9A1D-B166155337AD}">
      <dgm:prSet phldrT="[Текст]" custT="1"/>
      <dgm:spPr>
        <a:solidFill>
          <a:schemeClr val="accent6">
            <a:lumMod val="40000"/>
            <a:lumOff val="60000"/>
            <a:alpha val="74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Строительство объектов социальной инфраструктуры </a:t>
          </a:r>
          <a:endParaRPr lang="ru-RU" sz="1800" b="1" dirty="0">
            <a:solidFill>
              <a:schemeClr val="tx1"/>
            </a:solidFill>
          </a:endParaRPr>
        </a:p>
      </dgm:t>
    </dgm:pt>
    <dgm:pt modelId="{A82E9018-FCFC-476C-9CED-4E075991D0DA}" type="parTrans" cxnId="{308A3368-FE70-4DF0-85D2-90B89AFCD784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A908CCDF-900B-4A19-B0DF-4A8B6B1C54E9}" type="sibTrans" cxnId="{308A3368-FE70-4DF0-85D2-90B89AFCD784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2734148E-1182-40BD-9D61-5208809ACA52}">
      <dgm:prSet phldrT="[Текст]" custT="1"/>
      <dgm:spPr>
        <a:solidFill>
          <a:schemeClr val="accent6">
            <a:lumMod val="40000"/>
            <a:lumOff val="60000"/>
            <a:alpha val="74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19 проектов</a:t>
          </a:r>
          <a:endParaRPr lang="ru-RU" sz="1400" b="1" dirty="0">
            <a:solidFill>
              <a:schemeClr val="tx1"/>
            </a:solidFill>
          </a:endParaRPr>
        </a:p>
      </dgm:t>
    </dgm:pt>
    <dgm:pt modelId="{B7DA7160-1C47-4867-9C49-BAB5A30312BA}" type="parTrans" cxnId="{0980946A-EBB5-44B4-9865-91252C906310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CDE2C2E1-DA6C-4220-A8EF-EDB0C3823248}" type="sibTrans" cxnId="{0980946A-EBB5-44B4-9865-91252C906310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333108A2-0EFC-4384-B1D5-443AEB1D9ADB}">
      <dgm:prSet phldrT="[Текст]" custT="1"/>
      <dgm:spPr>
        <a:solidFill>
          <a:schemeClr val="accent6">
            <a:lumMod val="40000"/>
            <a:lumOff val="60000"/>
            <a:alpha val="66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Добывающая и обрабатывающие отрасли</a:t>
          </a:r>
          <a:endParaRPr lang="ru-RU" sz="1800" b="1" dirty="0">
            <a:solidFill>
              <a:schemeClr val="tx1"/>
            </a:solidFill>
          </a:endParaRPr>
        </a:p>
      </dgm:t>
    </dgm:pt>
    <dgm:pt modelId="{E011B0C5-73AD-4A1D-B729-E586000D5968}" type="parTrans" cxnId="{6014CCA5-6891-4D05-BC17-A6425D7E0F86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AF427018-A6A3-4EAE-8E98-FCB0496CCDBC}" type="sibTrans" cxnId="{6014CCA5-6891-4D05-BC17-A6425D7E0F86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29DFC36A-0714-49D6-AE6E-5C140D9C4134}">
      <dgm:prSet phldrT="[Текст]" custT="1"/>
      <dgm:spPr>
        <a:solidFill>
          <a:schemeClr val="accent6">
            <a:lumMod val="40000"/>
            <a:lumOff val="60000"/>
            <a:alpha val="66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13 проектов</a:t>
          </a:r>
          <a:endParaRPr lang="ru-RU" sz="1400" b="1" dirty="0">
            <a:solidFill>
              <a:schemeClr val="tx1"/>
            </a:solidFill>
          </a:endParaRPr>
        </a:p>
      </dgm:t>
    </dgm:pt>
    <dgm:pt modelId="{A2332516-6F7B-4B8B-83EC-737CDE69CF4F}" type="parTrans" cxnId="{99A54C6F-4536-4AAF-8F88-CC219A9C5244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D606B43E-5B55-4608-AF04-E5B078514F0E}" type="sibTrans" cxnId="{99A54C6F-4536-4AAF-8F88-CC219A9C5244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7EC027DB-4A14-4171-B49D-87015C86C390}">
      <dgm:prSet phldrT="[Текст]" custT="1"/>
      <dgm:spPr>
        <a:solidFill>
          <a:schemeClr val="accent6">
            <a:lumMod val="40000"/>
            <a:lumOff val="60000"/>
            <a:alpha val="58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Лесопромышленный комплекс</a:t>
          </a:r>
          <a:endParaRPr lang="ru-RU" sz="1800" b="1" dirty="0">
            <a:solidFill>
              <a:schemeClr val="tx1"/>
            </a:solidFill>
          </a:endParaRPr>
        </a:p>
      </dgm:t>
    </dgm:pt>
    <dgm:pt modelId="{3F09F55B-6DAA-4DC0-9925-128768683A7F}" type="parTrans" cxnId="{EC06B195-47E9-41F5-9662-BB8EBA9371DA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BDFA6680-83A1-45D7-A512-B67BA508E0FD}" type="sibTrans" cxnId="{EC06B195-47E9-41F5-9662-BB8EBA9371DA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04976599-6CFA-4D7A-B93C-8DF4495E753C}">
      <dgm:prSet phldrT="[Текст]" custT="1"/>
      <dgm:spPr>
        <a:solidFill>
          <a:schemeClr val="accent6">
            <a:lumMod val="40000"/>
            <a:lumOff val="60000"/>
            <a:alpha val="58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4 проекта</a:t>
          </a:r>
          <a:endParaRPr lang="ru-RU" sz="1400" b="1" dirty="0">
            <a:solidFill>
              <a:schemeClr val="tx1"/>
            </a:solidFill>
          </a:endParaRPr>
        </a:p>
      </dgm:t>
    </dgm:pt>
    <dgm:pt modelId="{336A0423-67CB-454A-AF9E-F6DCD11CAD15}" type="parTrans" cxnId="{AD78C29A-C59F-412A-8FD2-6397285E9B42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9B508C8E-AD2B-4797-B538-309E495C4D91}" type="sibTrans" cxnId="{AD78C29A-C59F-412A-8FD2-6397285E9B42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D09295E1-9367-4234-A511-4663668A909C}">
      <dgm:prSet phldrT="[Текст]" custT="1"/>
      <dgm:spPr>
        <a:solidFill>
          <a:schemeClr val="accent6">
            <a:lumMod val="40000"/>
            <a:lumOff val="60000"/>
            <a:alpha val="5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Агропромышленный комплекс </a:t>
          </a:r>
          <a:endParaRPr lang="ru-RU" sz="1800" b="1" dirty="0">
            <a:solidFill>
              <a:schemeClr val="tx1"/>
            </a:solidFill>
          </a:endParaRPr>
        </a:p>
      </dgm:t>
    </dgm:pt>
    <dgm:pt modelId="{1255A017-2CDD-40A6-A824-FE2A74796979}" type="parTrans" cxnId="{0AB29EAA-52E5-4321-81BC-94122AD57DCD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036D0D3B-B2B0-457C-89CE-EDFFC3435760}" type="sibTrans" cxnId="{0AB29EAA-52E5-4321-81BC-94122AD57DCD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CB2680E7-720B-476C-A36B-A8804FD5CC4C}">
      <dgm:prSet phldrT="[Текст]" custT="1"/>
      <dgm:spPr>
        <a:solidFill>
          <a:schemeClr val="accent6">
            <a:lumMod val="40000"/>
            <a:lumOff val="60000"/>
            <a:alpha val="5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3 проекта</a:t>
          </a:r>
          <a:endParaRPr lang="ru-RU" sz="1400" b="1" dirty="0">
            <a:solidFill>
              <a:schemeClr val="tx1"/>
            </a:solidFill>
          </a:endParaRPr>
        </a:p>
      </dgm:t>
    </dgm:pt>
    <dgm:pt modelId="{84345AC2-18C0-4FC3-B3C7-50D825F57991}" type="parTrans" cxnId="{7CBE7C32-3CDD-4CDE-971B-EF3FD06A4376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786FE80B-F018-45ED-AB6B-026918C7A949}" type="sibTrans" cxnId="{7CBE7C32-3CDD-4CDE-971B-EF3FD06A4376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ECE2405B-5DED-41C1-9D4B-5C5BFB331425}" type="pres">
      <dgm:prSet presAssocID="{66EB94A6-37DA-4532-B6FF-A8F71521CB3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47E974F-5E86-487B-9FE7-4C9423CF226A}" type="pres">
      <dgm:prSet presAssocID="{66EB94A6-37DA-4532-B6FF-A8F71521CB36}" presName="Name1" presStyleCnt="0"/>
      <dgm:spPr/>
      <dgm:t>
        <a:bodyPr/>
        <a:lstStyle/>
        <a:p>
          <a:endParaRPr lang="ru-RU"/>
        </a:p>
      </dgm:t>
    </dgm:pt>
    <dgm:pt modelId="{F04A9076-2A73-47D4-AAE0-B5DBEFB00834}" type="pres">
      <dgm:prSet presAssocID="{66EB94A6-37DA-4532-B6FF-A8F71521CB36}" presName="cycle" presStyleCnt="0"/>
      <dgm:spPr/>
      <dgm:t>
        <a:bodyPr/>
        <a:lstStyle/>
        <a:p>
          <a:endParaRPr lang="ru-RU"/>
        </a:p>
      </dgm:t>
    </dgm:pt>
    <dgm:pt modelId="{F9D08529-094F-42AF-B945-DC79E0A10549}" type="pres">
      <dgm:prSet presAssocID="{66EB94A6-37DA-4532-B6FF-A8F71521CB36}" presName="srcNode" presStyleLbl="node1" presStyleIdx="0" presStyleCnt="6"/>
      <dgm:spPr/>
      <dgm:t>
        <a:bodyPr/>
        <a:lstStyle/>
        <a:p>
          <a:endParaRPr lang="ru-RU"/>
        </a:p>
      </dgm:t>
    </dgm:pt>
    <dgm:pt modelId="{F16F86DC-7229-4E86-A42E-E58F96330167}" type="pres">
      <dgm:prSet presAssocID="{66EB94A6-37DA-4532-B6FF-A8F71521CB36}" presName="conn" presStyleLbl="parChTrans1D2" presStyleIdx="0" presStyleCnt="1"/>
      <dgm:spPr/>
      <dgm:t>
        <a:bodyPr/>
        <a:lstStyle/>
        <a:p>
          <a:endParaRPr lang="ru-RU"/>
        </a:p>
      </dgm:t>
    </dgm:pt>
    <dgm:pt modelId="{E0972A91-B690-467B-A4D2-6532BAC31595}" type="pres">
      <dgm:prSet presAssocID="{66EB94A6-37DA-4532-B6FF-A8F71521CB36}" presName="extraNode" presStyleLbl="node1" presStyleIdx="0" presStyleCnt="6"/>
      <dgm:spPr/>
      <dgm:t>
        <a:bodyPr/>
        <a:lstStyle/>
        <a:p>
          <a:endParaRPr lang="ru-RU"/>
        </a:p>
      </dgm:t>
    </dgm:pt>
    <dgm:pt modelId="{AC7E029A-2EB2-4CFA-9726-A162E249611E}" type="pres">
      <dgm:prSet presAssocID="{66EB94A6-37DA-4532-B6FF-A8F71521CB36}" presName="dstNode" presStyleLbl="node1" presStyleIdx="0" presStyleCnt="6"/>
      <dgm:spPr/>
      <dgm:t>
        <a:bodyPr/>
        <a:lstStyle/>
        <a:p>
          <a:endParaRPr lang="ru-RU"/>
        </a:p>
      </dgm:t>
    </dgm:pt>
    <dgm:pt modelId="{4A446DB2-7184-4F49-9D99-45FCE80429F4}" type="pres">
      <dgm:prSet presAssocID="{04BCFF9C-9901-4130-BA55-D596B1BD11CF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CDCC47-166B-48CD-ACB6-561D004920BF}" type="pres">
      <dgm:prSet presAssocID="{04BCFF9C-9901-4130-BA55-D596B1BD11CF}" presName="accent_1" presStyleCnt="0"/>
      <dgm:spPr/>
      <dgm:t>
        <a:bodyPr/>
        <a:lstStyle/>
        <a:p>
          <a:endParaRPr lang="ru-RU"/>
        </a:p>
      </dgm:t>
    </dgm:pt>
    <dgm:pt modelId="{086A7F5F-5A56-4A1D-96C8-861CC8D4B28C}" type="pres">
      <dgm:prSet presAssocID="{04BCFF9C-9901-4130-BA55-D596B1BD11CF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92AD8DF0-8712-45CF-819D-FD86CEF4874F}" type="pres">
      <dgm:prSet presAssocID="{864566C5-0755-4040-B63F-F67C847530CE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C44043-487F-4391-AE22-3F45C8F74607}" type="pres">
      <dgm:prSet presAssocID="{864566C5-0755-4040-B63F-F67C847530CE}" presName="accent_2" presStyleCnt="0"/>
      <dgm:spPr/>
      <dgm:t>
        <a:bodyPr/>
        <a:lstStyle/>
        <a:p>
          <a:endParaRPr lang="ru-RU"/>
        </a:p>
      </dgm:t>
    </dgm:pt>
    <dgm:pt modelId="{1CD83F93-3DF3-4E66-B3C3-58BB3AF836ED}" type="pres">
      <dgm:prSet presAssocID="{864566C5-0755-4040-B63F-F67C847530CE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27B8E359-6186-4C08-A8CA-9EE651AB73C7}" type="pres">
      <dgm:prSet presAssocID="{ED646C54-24F6-4E13-9A1D-B166155337AD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9DE5C4-94AF-4AA5-821C-E0D6BAA2C514}" type="pres">
      <dgm:prSet presAssocID="{ED646C54-24F6-4E13-9A1D-B166155337AD}" presName="accent_3" presStyleCnt="0"/>
      <dgm:spPr/>
      <dgm:t>
        <a:bodyPr/>
        <a:lstStyle/>
        <a:p>
          <a:endParaRPr lang="ru-RU"/>
        </a:p>
      </dgm:t>
    </dgm:pt>
    <dgm:pt modelId="{05B8FE24-808C-4A15-9097-5400AE5A5AE2}" type="pres">
      <dgm:prSet presAssocID="{ED646C54-24F6-4E13-9A1D-B166155337AD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D1E8B8F8-EE82-4857-BD43-B5C7AE37C246}" type="pres">
      <dgm:prSet presAssocID="{333108A2-0EFC-4384-B1D5-443AEB1D9ADB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16A225-2F26-4DC4-8F6E-CEB3E166AF48}" type="pres">
      <dgm:prSet presAssocID="{333108A2-0EFC-4384-B1D5-443AEB1D9ADB}" presName="accent_4" presStyleCnt="0"/>
      <dgm:spPr/>
      <dgm:t>
        <a:bodyPr/>
        <a:lstStyle/>
        <a:p>
          <a:endParaRPr lang="ru-RU"/>
        </a:p>
      </dgm:t>
    </dgm:pt>
    <dgm:pt modelId="{1F390151-DD4A-49AA-90B1-9FAF4F3E4ECF}" type="pres">
      <dgm:prSet presAssocID="{333108A2-0EFC-4384-B1D5-443AEB1D9ADB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C64664F2-D27A-4268-9274-2AA1FB9766B9}" type="pres">
      <dgm:prSet presAssocID="{7EC027DB-4A14-4171-B49D-87015C86C390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83D31B-4CF3-4374-B5C9-8129FF6648FE}" type="pres">
      <dgm:prSet presAssocID="{7EC027DB-4A14-4171-B49D-87015C86C390}" presName="accent_5" presStyleCnt="0"/>
      <dgm:spPr/>
      <dgm:t>
        <a:bodyPr/>
        <a:lstStyle/>
        <a:p>
          <a:endParaRPr lang="ru-RU"/>
        </a:p>
      </dgm:t>
    </dgm:pt>
    <dgm:pt modelId="{407F4F48-D8EE-4F3A-B944-90F146BB8E5F}" type="pres">
      <dgm:prSet presAssocID="{7EC027DB-4A14-4171-B49D-87015C86C390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F224C492-18E4-4587-B36A-9882EC9C978A}" type="pres">
      <dgm:prSet presAssocID="{D09295E1-9367-4234-A511-4663668A909C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4D34F-DDF9-4D26-8A75-C8558C627487}" type="pres">
      <dgm:prSet presAssocID="{D09295E1-9367-4234-A511-4663668A909C}" presName="accent_6" presStyleCnt="0"/>
      <dgm:spPr/>
      <dgm:t>
        <a:bodyPr/>
        <a:lstStyle/>
        <a:p>
          <a:endParaRPr lang="ru-RU"/>
        </a:p>
      </dgm:t>
    </dgm:pt>
    <dgm:pt modelId="{FBCE4EE3-B224-4A97-B60B-CD6E4B44F58A}" type="pres">
      <dgm:prSet presAssocID="{D09295E1-9367-4234-A511-4663668A909C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02F5D094-5563-4BB7-A535-7D4F5E2BDA45}" type="presOf" srcId="{2734148E-1182-40BD-9D61-5208809ACA52}" destId="{27B8E359-6186-4C08-A8CA-9EE651AB73C7}" srcOrd="0" destOrd="1" presId="urn:microsoft.com/office/officeart/2008/layout/VerticalCurvedList"/>
    <dgm:cxn modelId="{AD78C29A-C59F-412A-8FD2-6397285E9B42}" srcId="{7EC027DB-4A14-4171-B49D-87015C86C390}" destId="{04976599-6CFA-4D7A-B93C-8DF4495E753C}" srcOrd="0" destOrd="0" parTransId="{336A0423-67CB-454A-AF9E-F6DCD11CAD15}" sibTransId="{9B508C8E-AD2B-4797-B538-309E495C4D91}"/>
    <dgm:cxn modelId="{E56E819F-E6A7-440C-B416-1179269A737C}" type="presOf" srcId="{333108A2-0EFC-4384-B1D5-443AEB1D9ADB}" destId="{D1E8B8F8-EE82-4857-BD43-B5C7AE37C246}" srcOrd="0" destOrd="0" presId="urn:microsoft.com/office/officeart/2008/layout/VerticalCurvedList"/>
    <dgm:cxn modelId="{045AF385-203D-42D4-AE49-0493C746CEDF}" srcId="{66EB94A6-37DA-4532-B6FF-A8F71521CB36}" destId="{04BCFF9C-9901-4130-BA55-D596B1BD11CF}" srcOrd="0" destOrd="0" parTransId="{2E248745-A54C-41A4-BF8B-8A79F84013DF}" sibTransId="{062F4F6A-6E32-4900-BAC7-A37053C6FB7C}"/>
    <dgm:cxn modelId="{7CBE7C32-3CDD-4CDE-971B-EF3FD06A4376}" srcId="{D09295E1-9367-4234-A511-4663668A909C}" destId="{CB2680E7-720B-476C-A36B-A8804FD5CC4C}" srcOrd="0" destOrd="0" parTransId="{84345AC2-18C0-4FC3-B3C7-50D825F57991}" sibTransId="{786FE80B-F018-45ED-AB6B-026918C7A949}"/>
    <dgm:cxn modelId="{19BCDBDE-75BB-4DA4-B6D5-68522DBFADF3}" type="presOf" srcId="{62D16524-FC6D-4EF5-906D-44D56C6D7520}" destId="{F16F86DC-7229-4E86-A42E-E58F96330167}" srcOrd="0" destOrd="0" presId="urn:microsoft.com/office/officeart/2008/layout/VerticalCurvedList"/>
    <dgm:cxn modelId="{6014CCA5-6891-4D05-BC17-A6425D7E0F86}" srcId="{66EB94A6-37DA-4532-B6FF-A8F71521CB36}" destId="{333108A2-0EFC-4384-B1D5-443AEB1D9ADB}" srcOrd="3" destOrd="0" parTransId="{E011B0C5-73AD-4A1D-B729-E586000D5968}" sibTransId="{AF427018-A6A3-4EAE-8E98-FCB0496CCDBC}"/>
    <dgm:cxn modelId="{289FDA35-1854-4383-94B6-46745015327D}" type="presOf" srcId="{AFA34771-E7F6-46E7-BF86-1DF76D014069}" destId="{4A446DB2-7184-4F49-9D99-45FCE80429F4}" srcOrd="0" destOrd="1" presId="urn:microsoft.com/office/officeart/2008/layout/VerticalCurvedList"/>
    <dgm:cxn modelId="{5402D5B1-915F-44E2-8553-208BFDDB2E6B}" type="presOf" srcId="{66EB94A6-37DA-4532-B6FF-A8F71521CB36}" destId="{ECE2405B-5DED-41C1-9D4B-5C5BFB331425}" srcOrd="0" destOrd="0" presId="urn:microsoft.com/office/officeart/2008/layout/VerticalCurvedList"/>
    <dgm:cxn modelId="{4E38E94A-9145-4E0C-BD99-1AD0B580928F}" srcId="{66EB94A6-37DA-4532-B6FF-A8F71521CB36}" destId="{864566C5-0755-4040-B63F-F67C847530CE}" srcOrd="1" destOrd="0" parTransId="{A775C359-5D79-4CD5-B090-2035C059C69A}" sibTransId="{AAC357F9-8123-4241-ADF3-DFE7645819F1}"/>
    <dgm:cxn modelId="{F16C5445-F42D-4948-97F3-463FA5A03AD4}" type="presOf" srcId="{864566C5-0755-4040-B63F-F67C847530CE}" destId="{92AD8DF0-8712-45CF-819D-FD86CEF4874F}" srcOrd="0" destOrd="0" presId="urn:microsoft.com/office/officeart/2008/layout/VerticalCurvedList"/>
    <dgm:cxn modelId="{EC06B195-47E9-41F5-9662-BB8EBA9371DA}" srcId="{66EB94A6-37DA-4532-B6FF-A8F71521CB36}" destId="{7EC027DB-4A14-4171-B49D-87015C86C390}" srcOrd="4" destOrd="0" parTransId="{3F09F55B-6DAA-4DC0-9925-128768683A7F}" sibTransId="{BDFA6680-83A1-45D7-A512-B67BA508E0FD}"/>
    <dgm:cxn modelId="{7719E2E4-F66A-4EA8-959E-C4660D4460F3}" type="presOf" srcId="{D09295E1-9367-4234-A511-4663668A909C}" destId="{F224C492-18E4-4587-B36A-9882EC9C978A}" srcOrd="0" destOrd="0" presId="urn:microsoft.com/office/officeart/2008/layout/VerticalCurvedList"/>
    <dgm:cxn modelId="{308A3368-FE70-4DF0-85D2-90B89AFCD784}" srcId="{66EB94A6-37DA-4532-B6FF-A8F71521CB36}" destId="{ED646C54-24F6-4E13-9A1D-B166155337AD}" srcOrd="2" destOrd="0" parTransId="{A82E9018-FCFC-476C-9CED-4E075991D0DA}" sibTransId="{A908CCDF-900B-4A19-B0DF-4A8B6B1C54E9}"/>
    <dgm:cxn modelId="{F743EDA1-6C7C-426C-B05D-741211ED57F2}" type="presOf" srcId="{04976599-6CFA-4D7A-B93C-8DF4495E753C}" destId="{C64664F2-D27A-4268-9274-2AA1FB9766B9}" srcOrd="0" destOrd="1" presId="urn:microsoft.com/office/officeart/2008/layout/VerticalCurvedList"/>
    <dgm:cxn modelId="{1B4D96E9-0E9A-43E3-B6FE-97254B91342D}" type="presOf" srcId="{CB2680E7-720B-476C-A36B-A8804FD5CC4C}" destId="{F224C492-18E4-4587-B36A-9882EC9C978A}" srcOrd="0" destOrd="1" presId="urn:microsoft.com/office/officeart/2008/layout/VerticalCurvedList"/>
    <dgm:cxn modelId="{E4E7C81B-364E-49CE-B52F-F7CBCA7CAEA7}" type="presOf" srcId="{29DFC36A-0714-49D6-AE6E-5C140D9C4134}" destId="{D1E8B8F8-EE82-4857-BD43-B5C7AE37C246}" srcOrd="0" destOrd="1" presId="urn:microsoft.com/office/officeart/2008/layout/VerticalCurvedList"/>
    <dgm:cxn modelId="{99A54C6F-4536-4AAF-8F88-CC219A9C5244}" srcId="{333108A2-0EFC-4384-B1D5-443AEB1D9ADB}" destId="{29DFC36A-0714-49D6-AE6E-5C140D9C4134}" srcOrd="0" destOrd="0" parTransId="{A2332516-6F7B-4B8B-83EC-737CDE69CF4F}" sibTransId="{D606B43E-5B55-4608-AF04-E5B078514F0E}"/>
    <dgm:cxn modelId="{09CDB46D-F854-4215-BB11-4DC8A93073D6}" type="presOf" srcId="{ED646C54-24F6-4E13-9A1D-B166155337AD}" destId="{27B8E359-6186-4C08-A8CA-9EE651AB73C7}" srcOrd="0" destOrd="0" presId="urn:microsoft.com/office/officeart/2008/layout/VerticalCurvedList"/>
    <dgm:cxn modelId="{3067E55F-0294-4863-A67F-405E2A71E8BD}" srcId="{04BCFF9C-9901-4130-BA55-D596B1BD11CF}" destId="{AFA34771-E7F6-46E7-BF86-1DF76D014069}" srcOrd="0" destOrd="0" parTransId="{83C0A3F5-7804-49C7-A083-244A78E6D963}" sibTransId="{62D16524-FC6D-4EF5-906D-44D56C6D7520}"/>
    <dgm:cxn modelId="{55E67911-156B-4DD4-8539-D86ED18EA282}" type="presOf" srcId="{04BCFF9C-9901-4130-BA55-D596B1BD11CF}" destId="{4A446DB2-7184-4F49-9D99-45FCE80429F4}" srcOrd="0" destOrd="0" presId="urn:microsoft.com/office/officeart/2008/layout/VerticalCurvedList"/>
    <dgm:cxn modelId="{AA0CF08B-CF2B-44BC-B3A5-530DED260FE8}" type="presOf" srcId="{7EC027DB-4A14-4171-B49D-87015C86C390}" destId="{C64664F2-D27A-4268-9274-2AA1FB9766B9}" srcOrd="0" destOrd="0" presId="urn:microsoft.com/office/officeart/2008/layout/VerticalCurvedList"/>
    <dgm:cxn modelId="{0AB29EAA-52E5-4321-81BC-94122AD57DCD}" srcId="{66EB94A6-37DA-4532-B6FF-A8F71521CB36}" destId="{D09295E1-9367-4234-A511-4663668A909C}" srcOrd="5" destOrd="0" parTransId="{1255A017-2CDD-40A6-A824-FE2A74796979}" sibTransId="{036D0D3B-B2B0-457C-89CE-EDFFC3435760}"/>
    <dgm:cxn modelId="{A71E2D84-C3C9-4F34-8666-691C2B94C4C5}" srcId="{864566C5-0755-4040-B63F-F67C847530CE}" destId="{E97866CB-6079-4A0B-9554-23EC545C513B}" srcOrd="0" destOrd="0" parTransId="{F66A0FE4-768F-4518-8A36-5E69CBDAB0DE}" sibTransId="{0CCC4D93-3FEE-4851-AE06-3DBEDB3E1756}"/>
    <dgm:cxn modelId="{1443F706-E447-430A-BD72-57EE0F50D40F}" type="presOf" srcId="{E97866CB-6079-4A0B-9554-23EC545C513B}" destId="{92AD8DF0-8712-45CF-819D-FD86CEF4874F}" srcOrd="0" destOrd="1" presId="urn:microsoft.com/office/officeart/2008/layout/VerticalCurvedList"/>
    <dgm:cxn modelId="{0980946A-EBB5-44B4-9865-91252C906310}" srcId="{ED646C54-24F6-4E13-9A1D-B166155337AD}" destId="{2734148E-1182-40BD-9D61-5208809ACA52}" srcOrd="0" destOrd="0" parTransId="{B7DA7160-1C47-4867-9C49-BAB5A30312BA}" sibTransId="{CDE2C2E1-DA6C-4220-A8EF-EDB0C3823248}"/>
    <dgm:cxn modelId="{E53704E4-BDA6-4699-A8CF-78F759D18306}" type="presParOf" srcId="{ECE2405B-5DED-41C1-9D4B-5C5BFB331425}" destId="{B47E974F-5E86-487B-9FE7-4C9423CF226A}" srcOrd="0" destOrd="0" presId="urn:microsoft.com/office/officeart/2008/layout/VerticalCurvedList"/>
    <dgm:cxn modelId="{8FC33E71-9381-4D8C-8A6B-848EE7991801}" type="presParOf" srcId="{B47E974F-5E86-487B-9FE7-4C9423CF226A}" destId="{F04A9076-2A73-47D4-AAE0-B5DBEFB00834}" srcOrd="0" destOrd="0" presId="urn:microsoft.com/office/officeart/2008/layout/VerticalCurvedList"/>
    <dgm:cxn modelId="{03DD257A-0399-4A3E-A1C9-08CE5A3714AA}" type="presParOf" srcId="{F04A9076-2A73-47D4-AAE0-B5DBEFB00834}" destId="{F9D08529-094F-42AF-B945-DC79E0A10549}" srcOrd="0" destOrd="0" presId="urn:microsoft.com/office/officeart/2008/layout/VerticalCurvedList"/>
    <dgm:cxn modelId="{4E68F076-7708-4C06-945B-B70C87E2940F}" type="presParOf" srcId="{F04A9076-2A73-47D4-AAE0-B5DBEFB00834}" destId="{F16F86DC-7229-4E86-A42E-E58F96330167}" srcOrd="1" destOrd="0" presId="urn:microsoft.com/office/officeart/2008/layout/VerticalCurvedList"/>
    <dgm:cxn modelId="{E0EDE027-1BD5-4691-9162-49FACF18B3CD}" type="presParOf" srcId="{F04A9076-2A73-47D4-AAE0-B5DBEFB00834}" destId="{E0972A91-B690-467B-A4D2-6532BAC31595}" srcOrd="2" destOrd="0" presId="urn:microsoft.com/office/officeart/2008/layout/VerticalCurvedList"/>
    <dgm:cxn modelId="{E0BAD748-59E8-4D1B-8103-AC13B0FEFB7A}" type="presParOf" srcId="{F04A9076-2A73-47D4-AAE0-B5DBEFB00834}" destId="{AC7E029A-2EB2-4CFA-9726-A162E249611E}" srcOrd="3" destOrd="0" presId="urn:microsoft.com/office/officeart/2008/layout/VerticalCurvedList"/>
    <dgm:cxn modelId="{14386E93-F7D0-49D7-ADB6-AAE0D2DBA01D}" type="presParOf" srcId="{B47E974F-5E86-487B-9FE7-4C9423CF226A}" destId="{4A446DB2-7184-4F49-9D99-45FCE80429F4}" srcOrd="1" destOrd="0" presId="urn:microsoft.com/office/officeart/2008/layout/VerticalCurvedList"/>
    <dgm:cxn modelId="{6368D78C-B667-41BD-B1BF-A70D1B284CE3}" type="presParOf" srcId="{B47E974F-5E86-487B-9FE7-4C9423CF226A}" destId="{2BCDCC47-166B-48CD-ACB6-561D004920BF}" srcOrd="2" destOrd="0" presId="urn:microsoft.com/office/officeart/2008/layout/VerticalCurvedList"/>
    <dgm:cxn modelId="{7582DCCF-A926-48C1-B3EB-D7091E6BF452}" type="presParOf" srcId="{2BCDCC47-166B-48CD-ACB6-561D004920BF}" destId="{086A7F5F-5A56-4A1D-96C8-861CC8D4B28C}" srcOrd="0" destOrd="0" presId="urn:microsoft.com/office/officeart/2008/layout/VerticalCurvedList"/>
    <dgm:cxn modelId="{D57DE2CF-C370-4602-B018-2EC77706C625}" type="presParOf" srcId="{B47E974F-5E86-487B-9FE7-4C9423CF226A}" destId="{92AD8DF0-8712-45CF-819D-FD86CEF4874F}" srcOrd="3" destOrd="0" presId="urn:microsoft.com/office/officeart/2008/layout/VerticalCurvedList"/>
    <dgm:cxn modelId="{BCDFDC4C-D979-43D3-8096-E3346DFE9229}" type="presParOf" srcId="{B47E974F-5E86-487B-9FE7-4C9423CF226A}" destId="{BCC44043-487F-4391-AE22-3F45C8F74607}" srcOrd="4" destOrd="0" presId="urn:microsoft.com/office/officeart/2008/layout/VerticalCurvedList"/>
    <dgm:cxn modelId="{C7F52AB3-B0C6-46B6-83AB-2DDD500F755F}" type="presParOf" srcId="{BCC44043-487F-4391-AE22-3F45C8F74607}" destId="{1CD83F93-3DF3-4E66-B3C3-58BB3AF836ED}" srcOrd="0" destOrd="0" presId="urn:microsoft.com/office/officeart/2008/layout/VerticalCurvedList"/>
    <dgm:cxn modelId="{61A51CEF-A306-490C-B1B1-00BC38876135}" type="presParOf" srcId="{B47E974F-5E86-487B-9FE7-4C9423CF226A}" destId="{27B8E359-6186-4C08-A8CA-9EE651AB73C7}" srcOrd="5" destOrd="0" presId="urn:microsoft.com/office/officeart/2008/layout/VerticalCurvedList"/>
    <dgm:cxn modelId="{0A12474F-4F1A-473A-B209-98F57EB6BD64}" type="presParOf" srcId="{B47E974F-5E86-487B-9FE7-4C9423CF226A}" destId="{499DE5C4-94AF-4AA5-821C-E0D6BAA2C514}" srcOrd="6" destOrd="0" presId="urn:microsoft.com/office/officeart/2008/layout/VerticalCurvedList"/>
    <dgm:cxn modelId="{029C9AE7-CAA1-4331-AD17-E4E6F22C642B}" type="presParOf" srcId="{499DE5C4-94AF-4AA5-821C-E0D6BAA2C514}" destId="{05B8FE24-808C-4A15-9097-5400AE5A5AE2}" srcOrd="0" destOrd="0" presId="urn:microsoft.com/office/officeart/2008/layout/VerticalCurvedList"/>
    <dgm:cxn modelId="{7750BF5E-31CF-4A11-AB4B-70D3267171F2}" type="presParOf" srcId="{B47E974F-5E86-487B-9FE7-4C9423CF226A}" destId="{D1E8B8F8-EE82-4857-BD43-B5C7AE37C246}" srcOrd="7" destOrd="0" presId="urn:microsoft.com/office/officeart/2008/layout/VerticalCurvedList"/>
    <dgm:cxn modelId="{8D1C9772-9E6D-4EC5-8D15-C1F082E69DB9}" type="presParOf" srcId="{B47E974F-5E86-487B-9FE7-4C9423CF226A}" destId="{9C16A225-2F26-4DC4-8F6E-CEB3E166AF48}" srcOrd="8" destOrd="0" presId="urn:microsoft.com/office/officeart/2008/layout/VerticalCurvedList"/>
    <dgm:cxn modelId="{1DEB7669-1935-4DB6-80EF-545A565073E7}" type="presParOf" srcId="{9C16A225-2F26-4DC4-8F6E-CEB3E166AF48}" destId="{1F390151-DD4A-49AA-90B1-9FAF4F3E4ECF}" srcOrd="0" destOrd="0" presId="urn:microsoft.com/office/officeart/2008/layout/VerticalCurvedList"/>
    <dgm:cxn modelId="{956F82BC-9B83-4F18-BE67-5569CA5B074B}" type="presParOf" srcId="{B47E974F-5E86-487B-9FE7-4C9423CF226A}" destId="{C64664F2-D27A-4268-9274-2AA1FB9766B9}" srcOrd="9" destOrd="0" presId="urn:microsoft.com/office/officeart/2008/layout/VerticalCurvedList"/>
    <dgm:cxn modelId="{B2616D2C-A3ED-4D29-BC5F-D16E22F0454E}" type="presParOf" srcId="{B47E974F-5E86-487B-9FE7-4C9423CF226A}" destId="{5983D31B-4CF3-4374-B5C9-8129FF6648FE}" srcOrd="10" destOrd="0" presId="urn:microsoft.com/office/officeart/2008/layout/VerticalCurvedList"/>
    <dgm:cxn modelId="{F2813A21-E680-42B4-B6E6-8795A8D5D6CD}" type="presParOf" srcId="{5983D31B-4CF3-4374-B5C9-8129FF6648FE}" destId="{407F4F48-D8EE-4F3A-B944-90F146BB8E5F}" srcOrd="0" destOrd="0" presId="urn:microsoft.com/office/officeart/2008/layout/VerticalCurvedList"/>
    <dgm:cxn modelId="{75EB0202-F93F-407A-AE19-2F0B38A1B6A3}" type="presParOf" srcId="{B47E974F-5E86-487B-9FE7-4C9423CF226A}" destId="{F224C492-18E4-4587-B36A-9882EC9C978A}" srcOrd="11" destOrd="0" presId="urn:microsoft.com/office/officeart/2008/layout/VerticalCurvedList"/>
    <dgm:cxn modelId="{AAB29943-AD54-43C5-B88B-8CFE97DAB4A2}" type="presParOf" srcId="{B47E974F-5E86-487B-9FE7-4C9423CF226A}" destId="{8A14D34F-DDF9-4D26-8A75-C8558C627487}" srcOrd="12" destOrd="0" presId="urn:microsoft.com/office/officeart/2008/layout/VerticalCurvedList"/>
    <dgm:cxn modelId="{34E4DCD8-B5BA-4A76-8547-258F9CF1B7E6}" type="presParOf" srcId="{8A14D34F-DDF9-4D26-8A75-C8558C627487}" destId="{FBCE4EE3-B224-4A97-B60B-CD6E4B44F58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B731F50-26DC-4062-94B7-F212DA709D45}" type="doc">
      <dgm:prSet loTypeId="urn:microsoft.com/office/officeart/2005/8/layout/default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82770FD-E9B2-486A-9469-F5F64E277149}">
      <dgm:prSet phldrT="[Текст]" custT="1"/>
      <dgm:spPr/>
      <dgm:t>
        <a:bodyPr/>
        <a:lstStyle/>
        <a:p>
          <a:r>
            <a:rPr lang="ru-RU" sz="1000" b="1" dirty="0" smtClean="0"/>
            <a:t>АО «</a:t>
          </a:r>
          <a:r>
            <a:rPr lang="ru-RU" sz="1000" b="1" dirty="0" err="1" smtClean="0"/>
            <a:t>Монди</a:t>
          </a:r>
          <a:r>
            <a:rPr lang="ru-RU" sz="1000" b="1" dirty="0" smtClean="0"/>
            <a:t> Сыктывкарский ЛПК»</a:t>
          </a:r>
          <a:endParaRPr lang="ru-RU" sz="1000" b="1" dirty="0"/>
        </a:p>
      </dgm:t>
    </dgm:pt>
    <dgm:pt modelId="{C809B37F-FAB6-4412-A1DB-1986E183DBFF}" type="parTrans" cxnId="{869D9678-07C8-450C-AD2F-71C60CF79799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E41D3D4-2E41-48B9-A6BF-24192A855B86}" type="sibTrans" cxnId="{869D9678-07C8-450C-AD2F-71C60CF79799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93FB524-0675-43DE-874B-8EE99248DDD2}">
      <dgm:prSet custT="1"/>
      <dgm:spPr/>
      <dgm:t>
        <a:bodyPr/>
        <a:lstStyle/>
        <a:p>
          <a:r>
            <a:rPr lang="ru-RU" sz="1000" b="1" dirty="0" smtClean="0"/>
            <a:t>ООО «</a:t>
          </a:r>
          <a:r>
            <a:rPr lang="ru-RU" sz="1000" b="1" dirty="0" err="1" smtClean="0"/>
            <a:t>Жешартский</a:t>
          </a:r>
          <a:r>
            <a:rPr lang="ru-RU" sz="1000" b="1" dirty="0" smtClean="0"/>
            <a:t> ЛПК»</a:t>
          </a:r>
          <a:endParaRPr lang="ru-RU" sz="1000" b="1" dirty="0"/>
        </a:p>
      </dgm:t>
    </dgm:pt>
    <dgm:pt modelId="{50FD2E18-56D8-40CA-948C-D4FC18A2486E}" type="parTrans" cxnId="{8AFF275E-9EE9-442B-A07E-5689335A8169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BAFE5C2-C944-4BBA-AD7F-7C2194F92AEC}" type="sibTrans" cxnId="{8AFF275E-9EE9-442B-A07E-5689335A8169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07486F96-4EC2-4C93-AA53-5E897FBE2831}">
      <dgm:prSet custT="1"/>
      <dgm:spPr/>
      <dgm:t>
        <a:bodyPr/>
        <a:lstStyle/>
        <a:p>
          <a:r>
            <a:rPr lang="ru-RU" sz="1000" b="1" dirty="0" smtClean="0"/>
            <a:t>ООО «</a:t>
          </a:r>
          <a:r>
            <a:rPr lang="ru-RU" sz="1000" b="1" dirty="0" err="1" smtClean="0"/>
            <a:t>Плитный</a:t>
          </a:r>
          <a:r>
            <a:rPr lang="ru-RU" sz="1000" b="1" dirty="0" smtClean="0"/>
            <a:t> мир»</a:t>
          </a:r>
          <a:endParaRPr lang="ru-RU" sz="1000" b="1" dirty="0"/>
        </a:p>
      </dgm:t>
    </dgm:pt>
    <dgm:pt modelId="{C6A4F4BE-9201-4AEE-B742-77BFF8BE75A4}" type="parTrans" cxnId="{56B9ABA1-B844-407A-87AA-68743DA8F833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CD6F6733-E429-43F6-8EA4-5BDF7FC93EB1}" type="sibTrans" cxnId="{56B9ABA1-B844-407A-87AA-68743DA8F833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42FA632-31B4-43E8-A1BA-4D7761C235F1}">
      <dgm:prSet custT="1"/>
      <dgm:spPr/>
      <dgm:t>
        <a:bodyPr/>
        <a:lstStyle/>
        <a:p>
          <a:r>
            <a:rPr lang="ru-RU" sz="1000" b="1" dirty="0" smtClean="0"/>
            <a:t>ООО «Сыктывкарский фанерный завод»</a:t>
          </a:r>
          <a:endParaRPr lang="ru-RU" sz="1000" b="1" dirty="0"/>
        </a:p>
      </dgm:t>
    </dgm:pt>
    <dgm:pt modelId="{D2466261-89CF-4945-AA7A-CAD594B11087}" type="parTrans" cxnId="{DDF22175-2440-4517-9399-F92D78D9E683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00962052-8F91-466C-8C78-5F50BE91A0D7}" type="sibTrans" cxnId="{DDF22175-2440-4517-9399-F92D78D9E683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6B345625-5D66-430F-9182-8FAEFB7A9AA9}">
      <dgm:prSet custT="1"/>
      <dgm:spPr/>
      <dgm:t>
        <a:bodyPr/>
        <a:lstStyle/>
        <a:p>
          <a:r>
            <a:rPr lang="ru-RU" sz="1000" b="1" dirty="0" smtClean="0"/>
            <a:t>ОАО «Сыктывкар </a:t>
          </a:r>
          <a:r>
            <a:rPr lang="ru-RU" sz="1000" b="1" dirty="0" err="1" smtClean="0"/>
            <a:t>Тиссью</a:t>
          </a:r>
          <a:r>
            <a:rPr lang="ru-RU" sz="1000" b="1" dirty="0" smtClean="0"/>
            <a:t> </a:t>
          </a:r>
          <a:r>
            <a:rPr lang="ru-RU" sz="1000" b="1" dirty="0" err="1" smtClean="0"/>
            <a:t>Груп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209E2364-2332-4D68-AD49-240C9535E020}" type="parTrans" cxnId="{146DA456-C801-47C5-ADEC-24B0BF5CDC3C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4631A4DE-440C-4318-978D-D677D89E1887}" type="sibTrans" cxnId="{146DA456-C801-47C5-ADEC-24B0BF5CDC3C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90A48E7-FC31-4B5D-977A-97FE7EE16D95}">
      <dgm:prSet custT="1"/>
      <dgm:spPr/>
      <dgm:t>
        <a:bodyPr/>
        <a:lstStyle/>
        <a:p>
          <a:r>
            <a:rPr lang="ru-RU" sz="1000" b="1" dirty="0" smtClean="0"/>
            <a:t>ООО «</a:t>
          </a:r>
          <a:r>
            <a:rPr lang="ru-RU" sz="1000" b="1" dirty="0" err="1" smtClean="0"/>
            <a:t>Лузалес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D81E8D0F-74EE-449C-BE23-323824471395}" type="parTrans" cxnId="{4152569F-588F-48EF-A336-F48B99B6333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F1CC9EB9-8977-48F5-B579-920F96EC8421}" type="sibTrans" cxnId="{4152569F-588F-48EF-A336-F48B99B6333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F041ADDD-26D5-4AD2-B650-6C99DF497801}">
      <dgm:prSet custT="1"/>
      <dgm:spPr/>
      <dgm:t>
        <a:bodyPr/>
        <a:lstStyle/>
        <a:p>
          <a:r>
            <a:rPr lang="ru-RU" sz="1000" b="1" dirty="0" smtClean="0"/>
            <a:t>ООО «</a:t>
          </a:r>
          <a:r>
            <a:rPr lang="ru-RU" sz="1000" b="1" dirty="0" err="1" smtClean="0"/>
            <a:t>СевЛесПил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8CEBCDDA-A97E-42AA-83AC-215F5E3F6A6F}" type="parTrans" cxnId="{D8732CCE-1FC4-4CA3-A15A-F32831C571CA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33E4BEE-4C50-4807-831B-A20F5E512872}" type="sibTrans" cxnId="{D8732CCE-1FC4-4CA3-A15A-F32831C571CA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6EB617CA-C68C-4893-9074-9B4EB7F74EDA}">
      <dgm:prSet custT="1"/>
      <dgm:spPr/>
      <dgm:t>
        <a:bodyPr/>
        <a:lstStyle/>
        <a:p>
          <a:r>
            <a:rPr lang="ru-RU" sz="1000" b="1" dirty="0" smtClean="0"/>
            <a:t>ООО «ЛУКОЙЛ-Коми»</a:t>
          </a:r>
          <a:endParaRPr lang="ru-RU" sz="1000" b="1" dirty="0"/>
        </a:p>
      </dgm:t>
    </dgm:pt>
    <dgm:pt modelId="{09AD0D2C-B174-4328-AACB-7FE2F3649AF1}" type="parTrans" cxnId="{E69D7AF9-E96E-40A0-8F53-4F8B87EFD936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B4C5A62-41D7-4815-A372-1EAE5DA83B74}" type="sibTrans" cxnId="{E69D7AF9-E96E-40A0-8F53-4F8B87EFD936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55453750-1535-4F31-B3E4-DA5C4030BE7C}">
      <dgm:prSet custT="1"/>
      <dgm:spPr/>
      <dgm:t>
        <a:bodyPr/>
        <a:lstStyle/>
        <a:p>
          <a:r>
            <a:rPr lang="ru-RU" sz="1000" b="1" dirty="0" smtClean="0"/>
            <a:t>ООО «Газпром </a:t>
          </a:r>
          <a:r>
            <a:rPr lang="ru-RU" sz="1000" b="1" dirty="0" err="1" smtClean="0"/>
            <a:t>трансгаз</a:t>
          </a:r>
          <a:r>
            <a:rPr lang="ru-RU" sz="1000" b="1" dirty="0" smtClean="0"/>
            <a:t> Ухта»</a:t>
          </a:r>
          <a:endParaRPr lang="ru-RU" sz="1000" b="1" dirty="0"/>
        </a:p>
      </dgm:t>
    </dgm:pt>
    <dgm:pt modelId="{53784A75-92E9-4BEC-B239-DA221759E3A4}" type="parTrans" cxnId="{816D36BC-3D2E-439C-8685-FFF9269DB73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6D3BAA19-37CC-4F47-9107-788B8EF48420}" type="sibTrans" cxnId="{816D36BC-3D2E-439C-8685-FFF9269DB73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802E68D4-4831-44F3-B0D5-BC507742AB71}">
      <dgm:prSet custT="1"/>
      <dgm:spPr/>
      <dgm:t>
        <a:bodyPr/>
        <a:lstStyle/>
        <a:p>
          <a:r>
            <a:rPr lang="ru-RU" sz="1000" b="1" dirty="0" smtClean="0"/>
            <a:t>ООО «</a:t>
          </a:r>
          <a:r>
            <a:rPr lang="ru-RU" sz="1000" b="1" dirty="0" err="1" smtClean="0"/>
            <a:t>Лукойл-Ухтанефте-переработка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869BC2F8-0192-48A2-AF1E-583D3B02B60F}" type="parTrans" cxnId="{29EB8FCD-CBFF-4D16-96C9-CE11771B988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D835125-C093-4112-807F-A14E4B4D79B2}" type="sibTrans" cxnId="{29EB8FCD-CBFF-4D16-96C9-CE11771B988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8733478-C408-4A97-93A4-2F161D1CD0CA}">
      <dgm:prSet custT="1"/>
      <dgm:spPr/>
      <dgm:t>
        <a:bodyPr/>
        <a:lstStyle/>
        <a:p>
          <a:r>
            <a:rPr lang="ru-RU" sz="1000" b="1" dirty="0" smtClean="0"/>
            <a:t>ООО «Газпром переработка»</a:t>
          </a:r>
          <a:endParaRPr lang="ru-RU" sz="1000" b="1" dirty="0"/>
        </a:p>
      </dgm:t>
    </dgm:pt>
    <dgm:pt modelId="{42B4239D-4703-4225-884D-12CCC2D2584B}" type="parTrans" cxnId="{EDD6137B-08B7-42B1-91DE-FDB3D6D6FB1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E9F861F8-0D89-47EF-9B7C-E65954341EDB}" type="sibTrans" cxnId="{EDD6137B-08B7-42B1-91DE-FDB3D6D6FB1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166B2CC-F3A9-4CB2-8652-390D2F6878E9}">
      <dgm:prSet custT="1"/>
      <dgm:spPr/>
      <dgm:t>
        <a:bodyPr/>
        <a:lstStyle/>
        <a:p>
          <a:r>
            <a:rPr lang="ru-RU" sz="1000" b="1" dirty="0" smtClean="0"/>
            <a:t>АО «</a:t>
          </a:r>
          <a:r>
            <a:rPr lang="ru-RU" sz="1000" b="1" dirty="0" err="1" smtClean="0"/>
            <a:t>Транснефть-Север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1920280E-9837-4282-9D0F-7AEC110CEF61}" type="parTrans" cxnId="{D07638B9-C014-4743-B41A-CE53D4FF10DE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18E3A64-3F24-47A9-B8B5-DD365AED3AA6}" type="sibTrans" cxnId="{D07638B9-C014-4743-B41A-CE53D4FF10DE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DADD7248-95BF-43E8-BA8D-AEA78115D5E6}">
      <dgm:prSet custT="1"/>
      <dgm:spPr/>
      <dgm:t>
        <a:bodyPr/>
        <a:lstStyle/>
        <a:p>
          <a:r>
            <a:rPr lang="ru-RU" sz="1000" b="1" dirty="0" smtClean="0"/>
            <a:t>ООО «PH-Северная нефть»</a:t>
          </a:r>
          <a:endParaRPr lang="ru-RU" sz="1000" b="1" dirty="0"/>
        </a:p>
      </dgm:t>
    </dgm:pt>
    <dgm:pt modelId="{70E5D43A-E496-4C94-A220-D418207AACCE}" type="parTrans" cxnId="{30010253-B825-47D8-8E1F-DC2B41D90B5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051DF894-3060-485A-8AC4-72FAB1FB7461}" type="sibTrans" cxnId="{30010253-B825-47D8-8E1F-DC2B41D90B5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D194F36-2099-4297-8020-8F5788537422}">
      <dgm:prSet custT="1"/>
      <dgm:spPr/>
      <dgm:t>
        <a:bodyPr/>
        <a:lstStyle/>
        <a:p>
          <a:r>
            <a:rPr lang="ru-RU" sz="1000" b="1" dirty="0" smtClean="0"/>
            <a:t>ООО «Газпром добыча Краснодар»</a:t>
          </a:r>
          <a:endParaRPr lang="ru-RU" sz="1000" b="1" dirty="0"/>
        </a:p>
      </dgm:t>
    </dgm:pt>
    <dgm:pt modelId="{21CB066A-C868-4643-9736-AE2643857563}" type="parTrans" cxnId="{37E49B9B-461A-4594-9A65-400741C980B3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E0513474-3F4B-4B5C-82CA-CDCE634F3482}" type="sibTrans" cxnId="{37E49B9B-461A-4594-9A65-400741C980B3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2972124-8BDC-49BB-A6A2-CEFFC446DD0D}">
      <dgm:prSet custT="1"/>
      <dgm:spPr/>
      <dgm:t>
        <a:bodyPr/>
        <a:lstStyle/>
        <a:p>
          <a:r>
            <a:rPr lang="ru-RU" sz="1000" b="1" dirty="0" smtClean="0"/>
            <a:t>ООО «Газпром </a:t>
          </a:r>
          <a:r>
            <a:rPr lang="ru-RU" sz="1000" b="1" dirty="0" err="1" smtClean="0"/>
            <a:t>межрегионгаз</a:t>
          </a:r>
          <a:r>
            <a:rPr lang="ru-RU" sz="1000" b="1" dirty="0" smtClean="0"/>
            <a:t> Ухта»</a:t>
          </a:r>
          <a:endParaRPr lang="ru-RU" sz="1000" b="1" dirty="0"/>
        </a:p>
      </dgm:t>
    </dgm:pt>
    <dgm:pt modelId="{A5052962-869A-4014-9F55-C4574C097D00}" type="parTrans" cxnId="{B6B952E2-6AB1-4664-A136-CD8F37F10BD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7518073D-12FE-4574-BAAD-7467F054A3CA}" type="sibTrans" cxnId="{B6B952E2-6AB1-4664-A136-CD8F37F10BD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EB2CB145-F5CC-49ED-B6C5-936A2E230639}">
      <dgm:prSet custT="1"/>
      <dgm:spPr/>
      <dgm:t>
        <a:bodyPr/>
        <a:lstStyle/>
        <a:p>
          <a:r>
            <a:rPr lang="ru-RU" sz="1000" b="1" dirty="0" smtClean="0"/>
            <a:t>АО «Газпром газораспределение Сыктывкар»</a:t>
          </a:r>
          <a:endParaRPr lang="ru-RU" sz="1000" b="1" dirty="0"/>
        </a:p>
      </dgm:t>
    </dgm:pt>
    <dgm:pt modelId="{EB41763D-B9BA-4275-8459-9BCEFFECF318}" type="parTrans" cxnId="{FBE5449D-B62E-492C-9E82-33EDAFE9CDAC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E6E7B078-027B-41C5-8939-28C8E6921A13}" type="sibTrans" cxnId="{FBE5449D-B62E-492C-9E82-33EDAFE9CDAC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18D8A581-D10C-44C1-8079-ECD8617D13B5}">
      <dgm:prSet custT="1"/>
      <dgm:spPr/>
      <dgm:t>
        <a:bodyPr/>
        <a:lstStyle/>
        <a:p>
          <a:r>
            <a:rPr lang="ru-RU" sz="1000" b="1" dirty="0" smtClean="0"/>
            <a:t>АО «Воркутауголь»</a:t>
          </a:r>
          <a:endParaRPr lang="ru-RU" sz="1000" b="1" dirty="0"/>
        </a:p>
      </dgm:t>
    </dgm:pt>
    <dgm:pt modelId="{3B85D67C-288B-4F7B-9BF5-EBACFAB288A2}" type="parTrans" cxnId="{55E70A5F-B2BB-46EB-B3D8-4DC31CCF9E9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913D5F3F-0E33-42B9-9D96-82A221ABA9E4}" type="sibTrans" cxnId="{55E70A5F-B2BB-46EB-B3D8-4DC31CCF9E9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D559B1EF-A64C-4F85-B660-231BF4B0CAE6}">
      <dgm:prSet custT="1"/>
      <dgm:spPr/>
      <dgm:t>
        <a:bodyPr/>
        <a:lstStyle/>
        <a:p>
          <a:r>
            <a:rPr lang="ru-RU" sz="1000" b="1" dirty="0" smtClean="0"/>
            <a:t>АО «</a:t>
          </a:r>
          <a:r>
            <a:rPr lang="ru-RU" sz="1000" b="1" dirty="0" err="1" smtClean="0"/>
            <a:t>Интауголь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00596D39-C971-470B-93AF-4799FFF80E8D}" type="parTrans" cxnId="{4D346AAA-7709-4A42-9441-F151DE38EA96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4FB49FD8-FAA5-408D-83A6-20896D7487CF}" type="sibTrans" cxnId="{4D346AAA-7709-4A42-9441-F151DE38EA96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5F31DCA-5164-47C5-9ECF-027EE3C395C2}">
      <dgm:prSet custT="1"/>
      <dgm:spPr/>
      <dgm:t>
        <a:bodyPr/>
        <a:lstStyle/>
        <a:p>
          <a:r>
            <a:rPr lang="ru-RU" sz="1000" b="1" dirty="0" smtClean="0"/>
            <a:t>АО «Боксит </a:t>
          </a:r>
          <a:r>
            <a:rPr lang="ru-RU" sz="1000" b="1" dirty="0" err="1" smtClean="0"/>
            <a:t>Тимана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C9C8E154-C68D-492C-9EC5-05BC01576B0C}" type="parTrans" cxnId="{88C4A0A8-A678-435E-8FD4-CD6F3B692A6C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CEEDD611-B01D-4957-85EC-C2FCDFB5C159}" type="sibTrans" cxnId="{88C4A0A8-A678-435E-8FD4-CD6F3B692A6C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48821389-4A61-483F-8CA9-3E94A49D6259}">
      <dgm:prSet custT="1"/>
      <dgm:spPr/>
      <dgm:t>
        <a:bodyPr/>
        <a:lstStyle/>
        <a:p>
          <a:r>
            <a:rPr lang="ru-RU" sz="1000" b="1" dirty="0" smtClean="0"/>
            <a:t>ФГУ «Администрация Печорского бассейна внутренних водных путей»</a:t>
          </a:r>
          <a:endParaRPr lang="ru-RU" sz="1000" b="1" dirty="0"/>
        </a:p>
      </dgm:t>
    </dgm:pt>
    <dgm:pt modelId="{D7F20AD2-4CAC-4B77-AD93-4A7367383C3E}" type="parTrans" cxnId="{5D6DF7A4-A45B-4FD7-A43D-CAEF9C4C1AB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B6DAF0C-396E-41C5-99C6-D4990A2337DE}" type="sibTrans" cxnId="{5D6DF7A4-A45B-4FD7-A43D-CAEF9C4C1AB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B4085120-B5D9-4F88-808A-31B86870815D}">
      <dgm:prSet custT="1"/>
      <dgm:spPr/>
      <dgm:t>
        <a:bodyPr/>
        <a:lstStyle/>
        <a:p>
          <a:r>
            <a:rPr lang="ru-RU" sz="1000" b="1" dirty="0" smtClean="0"/>
            <a:t>Филиал «Аэронавигация Северного Урала» ФГУП </a:t>
          </a:r>
          <a:r>
            <a:rPr lang="ru-RU" sz="1000" b="1" dirty="0" err="1" smtClean="0"/>
            <a:t>Госкорпорация</a:t>
          </a:r>
          <a:r>
            <a:rPr lang="ru-RU" sz="1000" b="1" dirty="0" smtClean="0"/>
            <a:t> по </a:t>
          </a:r>
          <a:r>
            <a:rPr lang="ru-RU" sz="1000" b="1" dirty="0" err="1" smtClean="0"/>
            <a:t>ОрВД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BCCF6913-430C-40F9-9C8A-961402B143B2}" type="parTrans" cxnId="{31D74ECC-6636-4978-AFD9-8DB08455EA80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6D072B84-3B4A-4418-B142-56F79F213A3E}" type="sibTrans" cxnId="{31D74ECC-6636-4978-AFD9-8DB08455EA80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D045BE69-7148-4007-AF1D-2490C266732F}">
      <dgm:prSet custT="1"/>
      <dgm:spPr/>
      <dgm:t>
        <a:bodyPr/>
        <a:lstStyle/>
        <a:p>
          <a:r>
            <a:rPr lang="ru-RU" sz="1000" b="1" dirty="0" smtClean="0"/>
            <a:t>АО «</a:t>
          </a:r>
          <a:r>
            <a:rPr lang="ru-RU" sz="1000" b="1" dirty="0" err="1" smtClean="0"/>
            <a:t>Комиавиатранс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2A490B9A-7E5A-40C0-B4A1-93C986D3D6AC}" type="parTrans" cxnId="{7F82C8E4-9AB7-4CC8-ADA5-AECA4567210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F8605650-EFBD-4050-BA45-B4C580418FBA}" type="sibTrans" cxnId="{7F82C8E4-9AB7-4CC8-ADA5-AECA45672101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7D720BA-A7C4-4003-8E1E-B77922E1B63F}">
      <dgm:prSet custT="1"/>
      <dgm:spPr/>
      <dgm:t>
        <a:bodyPr/>
        <a:lstStyle/>
        <a:p>
          <a:r>
            <a:rPr lang="ru-RU" sz="1000" b="1" dirty="0" smtClean="0"/>
            <a:t>Северная железная дорога - филиал ОАО «РЖД» </a:t>
          </a:r>
          <a:r>
            <a:rPr lang="ru-RU" sz="1000" b="1" dirty="0" err="1" smtClean="0"/>
            <a:t>Сосногорский</a:t>
          </a:r>
          <a:r>
            <a:rPr lang="ru-RU" sz="1000" b="1" dirty="0" smtClean="0"/>
            <a:t> регион</a:t>
          </a:r>
          <a:endParaRPr lang="ru-RU" sz="1000" b="1" dirty="0"/>
        </a:p>
      </dgm:t>
    </dgm:pt>
    <dgm:pt modelId="{3E77820F-3307-41C0-A13C-C0B2F8FE3E92}" type="parTrans" cxnId="{C9E42246-D10E-4681-A505-BDD9D66367E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19269578-50B5-4172-A07F-01C2EE8D05FB}" type="sibTrans" cxnId="{C9E42246-D10E-4681-A505-BDD9D66367E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BABD0E8-9276-4A1D-9362-61064D7590B5}">
      <dgm:prSet custT="1"/>
      <dgm:spPr/>
      <dgm:t>
        <a:bodyPr/>
        <a:lstStyle/>
        <a:p>
          <a:r>
            <a:rPr lang="ru-RU" sz="1000" b="1" dirty="0" smtClean="0"/>
            <a:t>Филиал ПАО «МРСК </a:t>
          </a:r>
          <a:r>
            <a:rPr lang="ru-RU" sz="1000" b="1" dirty="0" err="1" smtClean="0"/>
            <a:t>Северо-Запада</a:t>
          </a:r>
          <a:r>
            <a:rPr lang="ru-RU" sz="1000" b="1" dirty="0" smtClean="0"/>
            <a:t>» «</a:t>
          </a:r>
          <a:r>
            <a:rPr lang="ru-RU" sz="1000" b="1" dirty="0" err="1" smtClean="0"/>
            <a:t>Комиэнерго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2CC07BB4-626F-4B02-8D7F-5BDC0D4DD0E9}" type="parTrans" cxnId="{E0A55D7C-670D-4FFE-93E7-71C5E37245C5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372E529A-9DEC-4400-A10E-141DDF0D3FC1}" type="sibTrans" cxnId="{E0A55D7C-670D-4FFE-93E7-71C5E37245C5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86397348-2B7B-4CA0-8D4E-260BA545F161}">
      <dgm:prSet custT="1"/>
      <dgm:spPr/>
      <dgm:t>
        <a:bodyPr/>
        <a:lstStyle/>
        <a:p>
          <a:r>
            <a:rPr lang="ru-RU" sz="1000" b="1" dirty="0" smtClean="0"/>
            <a:t>Филиал «Коми» ПАО «Т Плюс»</a:t>
          </a:r>
          <a:endParaRPr lang="ru-RU" sz="1000" b="1" dirty="0"/>
        </a:p>
      </dgm:t>
    </dgm:pt>
    <dgm:pt modelId="{651BA3B0-3D1C-4830-AD16-2636EB5FADDD}" type="parTrans" cxnId="{DA57343C-5C65-4B28-8656-71153E413548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D9B7DC45-0800-4D75-A89B-3180C662A8F0}" type="sibTrans" cxnId="{DA57343C-5C65-4B28-8656-71153E413548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8FAD94BE-3AF1-483C-B478-A585D8A491DB}">
      <dgm:prSet custT="1"/>
      <dgm:spPr/>
      <dgm:t>
        <a:bodyPr/>
        <a:lstStyle/>
        <a:p>
          <a:r>
            <a:rPr lang="ru-RU" sz="1000" b="1" dirty="0" smtClean="0"/>
            <a:t>Филиал «Печорская ГРЭС» АО «ИНТЕР </a:t>
          </a:r>
          <a:r>
            <a:rPr lang="ru-RU" sz="1000" b="1" dirty="0" err="1" smtClean="0"/>
            <a:t>РАО-Электрогенерация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AA48E5C1-0651-41A0-A09D-1483D266FE08}" type="parTrans" cxnId="{47A81E3D-3136-4F5A-AF28-D0DA57C8DC09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1B7CCB8-92B2-49D3-9298-5BE4D23559C0}" type="sibTrans" cxnId="{47A81E3D-3136-4F5A-AF28-D0DA57C8DC09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FA3EA76-B859-41D6-9B55-50AF6A19A212}">
      <dgm:prSet custT="1"/>
      <dgm:spPr/>
      <dgm:t>
        <a:bodyPr/>
        <a:lstStyle/>
        <a:p>
          <a:r>
            <a:rPr lang="ru-RU" sz="1000" b="1" dirty="0" smtClean="0"/>
            <a:t>ОАО «Коми </a:t>
          </a:r>
          <a:r>
            <a:rPr lang="ru-RU" sz="1000" b="1" dirty="0" err="1" smtClean="0"/>
            <a:t>энергосбытовая</a:t>
          </a:r>
          <a:r>
            <a:rPr lang="ru-RU" sz="1000" b="1" dirty="0" smtClean="0"/>
            <a:t> компания»</a:t>
          </a:r>
          <a:endParaRPr lang="ru-RU" sz="1000" b="1" dirty="0"/>
        </a:p>
      </dgm:t>
    </dgm:pt>
    <dgm:pt modelId="{3F8730C6-52DE-4491-BC2A-F137E8B6B40B}" type="parTrans" cxnId="{D922BAC5-42DF-4F6B-BEF0-C57E88FA8360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EF030860-4D19-46D1-912E-299DD65AADA6}" type="sibTrans" cxnId="{D922BAC5-42DF-4F6B-BEF0-C57E88FA8360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7C527C6A-7026-4B9F-8E92-23522D240183}">
      <dgm:prSet custT="1"/>
      <dgm:spPr/>
      <dgm:t>
        <a:bodyPr/>
        <a:lstStyle/>
        <a:p>
          <a:r>
            <a:rPr lang="ru-RU" sz="1000" b="1" dirty="0" smtClean="0"/>
            <a:t>АО «</a:t>
          </a:r>
          <a:r>
            <a:rPr lang="ru-RU" sz="1000" b="1" dirty="0" err="1" smtClean="0"/>
            <a:t>Комитекс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546A357D-F9A9-4196-9118-C2A5C53202A0}" type="parTrans" cxnId="{7E24B942-16EB-4D8C-BE57-87F1B5C9734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460C643A-0365-42A7-B495-2E866A5DFBF9}" type="sibTrans" cxnId="{7E24B942-16EB-4D8C-BE57-87F1B5C9734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C808C6B6-0248-4054-AC07-55AB3E4149C5}">
      <dgm:prSet custT="1"/>
      <dgm:spPr/>
      <dgm:t>
        <a:bodyPr/>
        <a:lstStyle/>
        <a:p>
          <a:r>
            <a:rPr lang="ru-RU" sz="1000" b="1" dirty="0" smtClean="0"/>
            <a:t>ОАО «Птицефабрика </a:t>
          </a:r>
          <a:r>
            <a:rPr lang="ru-RU" sz="1000" b="1" dirty="0" err="1" smtClean="0"/>
            <a:t>Зеленецкая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AFA99CD6-20D5-4972-A357-54A31C2DB92A}" type="parTrans" cxnId="{D7EB00B2-EF8E-427A-B65F-42E2D433E2C2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A0CE9A2E-44F2-4ACB-924B-A98693056EC2}" type="sibTrans" cxnId="{D7EB00B2-EF8E-427A-B65F-42E2D433E2C2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BFD109E7-5FFA-44DF-B7D1-272E57A95CF6}">
      <dgm:prSet custT="1"/>
      <dgm:spPr/>
      <dgm:t>
        <a:bodyPr/>
        <a:lstStyle/>
        <a:p>
          <a:r>
            <a:rPr lang="ru-RU" sz="1000" b="1" dirty="0" smtClean="0"/>
            <a:t>ОАО «Сыктывкарский Водоканал»</a:t>
          </a:r>
          <a:endParaRPr lang="ru-RU" sz="1000" b="1" dirty="0"/>
        </a:p>
      </dgm:t>
    </dgm:pt>
    <dgm:pt modelId="{760B562B-68DC-481B-BAAA-92825DF85BCA}" type="parTrans" cxnId="{62CA8F96-5D9D-46BC-9FC4-01D56CBBAB0E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BEA98F3D-8897-4647-830B-C8956629BF7E}" type="sibTrans" cxnId="{62CA8F96-5D9D-46BC-9FC4-01D56CBBAB0E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B8A912DF-AE84-40B4-B3FD-CD989D7A5395}">
      <dgm:prSet custT="1"/>
      <dgm:spPr/>
      <dgm:t>
        <a:bodyPr/>
        <a:lstStyle/>
        <a:p>
          <a:r>
            <a:rPr lang="ru-RU" sz="1000" b="1" dirty="0" smtClean="0"/>
            <a:t>МУП «</a:t>
          </a:r>
          <a:r>
            <a:rPr lang="ru-RU" sz="1000" b="1" dirty="0" err="1" smtClean="0"/>
            <a:t>Ухтаводоканал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A4322B39-A1BD-4506-9CF5-3CD3C37173ED}" type="parTrans" cxnId="{08DA2378-ED7A-4783-9603-73CF36A7031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6CF95E00-8A0B-449B-AEF8-4E410860E7A7}" type="sibTrans" cxnId="{08DA2378-ED7A-4783-9603-73CF36A7031F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0230CA8B-5189-40DE-9DB7-080703279280}">
      <dgm:prSet custT="1"/>
      <dgm:spPr/>
      <dgm:t>
        <a:bodyPr/>
        <a:lstStyle/>
        <a:p>
          <a:r>
            <a:rPr lang="ru-RU" sz="1000" b="1" dirty="0" smtClean="0"/>
            <a:t>АО «Коми тепловая компания»</a:t>
          </a:r>
          <a:endParaRPr lang="ru-RU" sz="1000" b="1" dirty="0"/>
        </a:p>
      </dgm:t>
    </dgm:pt>
    <dgm:pt modelId="{B12B9272-BA87-4435-9FB1-97DB0D8237E0}" type="parTrans" cxnId="{968AD2B4-43C0-467B-A7A2-6290E94CCE82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0BB677B5-7954-46EB-AB79-98BADD898E47}" type="sibTrans" cxnId="{968AD2B4-43C0-467B-A7A2-6290E94CCE82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9335CFF7-1F3D-4454-928B-9155E2F1CE4E}">
      <dgm:prSet custT="1"/>
      <dgm:spPr/>
      <dgm:t>
        <a:bodyPr/>
        <a:lstStyle/>
        <a:p>
          <a:r>
            <a:rPr lang="ru-RU" sz="1000" b="1" dirty="0" smtClean="0"/>
            <a:t>Коми филиал ПАО «</a:t>
          </a:r>
          <a:r>
            <a:rPr lang="ru-RU" sz="1000" b="1" dirty="0" err="1" smtClean="0"/>
            <a:t>Ростелеком</a:t>
          </a:r>
          <a:r>
            <a:rPr lang="ru-RU" sz="1000" b="1" dirty="0" smtClean="0"/>
            <a:t>»</a:t>
          </a:r>
          <a:endParaRPr lang="ru-RU" sz="1000" b="1" dirty="0"/>
        </a:p>
      </dgm:t>
    </dgm:pt>
    <dgm:pt modelId="{3732AC3C-85FF-4313-A361-C439D861F659}" type="parTrans" cxnId="{305D4B86-E823-4B78-AA8B-E7C2A3B12F8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1E33BC38-B46D-4267-B7ED-354CA3FEBFBF}" type="sibTrans" cxnId="{305D4B86-E823-4B78-AA8B-E7C2A3B12F87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F9592425-6948-4A9E-B4E4-15C72A4DF897}">
      <dgm:prSet custT="1"/>
      <dgm:spPr/>
      <dgm:t>
        <a:bodyPr/>
        <a:lstStyle/>
        <a:p>
          <a:r>
            <a:rPr lang="ru-RU" sz="1000" b="1" dirty="0" smtClean="0"/>
            <a:t>УФПС РК – филиала ФГУП «Почта России»</a:t>
          </a:r>
          <a:endParaRPr lang="ru-RU" sz="1000" b="1" dirty="0"/>
        </a:p>
      </dgm:t>
    </dgm:pt>
    <dgm:pt modelId="{2683373D-9F42-4FF4-9077-9D4C34655036}" type="parTrans" cxnId="{0CAA9D50-DEF7-406F-BF20-D753D164D748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EE969CEB-5413-484F-99C4-21052988A7DD}" type="sibTrans" cxnId="{0CAA9D50-DEF7-406F-BF20-D753D164D748}">
      <dgm:prSet/>
      <dgm:spPr/>
      <dgm:t>
        <a:bodyPr/>
        <a:lstStyle/>
        <a:p>
          <a:endParaRPr lang="ru-RU" sz="1000" b="1">
            <a:solidFill>
              <a:schemeClr val="tx1"/>
            </a:solidFill>
          </a:endParaRPr>
        </a:p>
      </dgm:t>
    </dgm:pt>
    <dgm:pt modelId="{2C097983-99DC-4272-BB7B-F7AD98397E39}" type="pres">
      <dgm:prSet presAssocID="{4B731F50-26DC-4062-94B7-F212DA709D4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CE252F-B453-4CF5-A588-4A8E604FCD8F}" type="pres">
      <dgm:prSet presAssocID="{182770FD-E9B2-486A-9469-F5F64E277149}" presName="node" presStyleLbl="node1" presStyleIdx="0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0B94A-7F8C-4759-AFB4-517917068973}" type="pres">
      <dgm:prSet presAssocID="{2E41D3D4-2E41-48B9-A6BF-24192A855B86}" presName="sibTrans" presStyleCnt="0"/>
      <dgm:spPr/>
    </dgm:pt>
    <dgm:pt modelId="{1ADCA718-2A8C-41EA-9B92-0430227DAE65}" type="pres">
      <dgm:prSet presAssocID="{393FB524-0675-43DE-874B-8EE99248DDD2}" presName="node" presStyleLbl="node1" presStyleIdx="1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883469-17EC-4574-B021-6073538D3750}" type="pres">
      <dgm:prSet presAssocID="{3BAFE5C2-C944-4BBA-AD7F-7C2194F92AEC}" presName="sibTrans" presStyleCnt="0"/>
      <dgm:spPr/>
    </dgm:pt>
    <dgm:pt modelId="{5F8A15A9-56DF-4692-B98B-F2B67F2258C1}" type="pres">
      <dgm:prSet presAssocID="{07486F96-4EC2-4C93-AA53-5E897FBE2831}" presName="node" presStyleLbl="node1" presStyleIdx="2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9FB428-12B5-4A82-A012-E8ED3BFA6D2B}" type="pres">
      <dgm:prSet presAssocID="{CD6F6733-E429-43F6-8EA4-5BDF7FC93EB1}" presName="sibTrans" presStyleCnt="0"/>
      <dgm:spPr/>
    </dgm:pt>
    <dgm:pt modelId="{E2C85A1B-82C7-4DF5-83BA-4381099F150A}" type="pres">
      <dgm:prSet presAssocID="{242FA632-31B4-43E8-A1BA-4D7761C235F1}" presName="node" presStyleLbl="node1" presStyleIdx="3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61D512-C295-4418-B47C-3A8890656A4C}" type="pres">
      <dgm:prSet presAssocID="{00962052-8F91-466C-8C78-5F50BE91A0D7}" presName="sibTrans" presStyleCnt="0"/>
      <dgm:spPr/>
    </dgm:pt>
    <dgm:pt modelId="{9120F50C-155E-465A-827D-EB90B830BEB1}" type="pres">
      <dgm:prSet presAssocID="{6B345625-5D66-430F-9182-8FAEFB7A9AA9}" presName="node" presStyleLbl="node1" presStyleIdx="4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DE4995-53D1-401A-990E-859B312CF5AE}" type="pres">
      <dgm:prSet presAssocID="{4631A4DE-440C-4318-978D-D677D89E1887}" presName="sibTrans" presStyleCnt="0"/>
      <dgm:spPr/>
    </dgm:pt>
    <dgm:pt modelId="{C5384E51-9B73-4FE8-8C07-807081BC5D44}" type="pres">
      <dgm:prSet presAssocID="{290A48E7-FC31-4B5D-977A-97FE7EE16D95}" presName="node" presStyleLbl="node1" presStyleIdx="5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3F850-C7DF-4251-96B7-8F99CB319D6D}" type="pres">
      <dgm:prSet presAssocID="{F1CC9EB9-8977-48F5-B579-920F96EC8421}" presName="sibTrans" presStyleCnt="0"/>
      <dgm:spPr/>
    </dgm:pt>
    <dgm:pt modelId="{2BA4C108-2EF4-45D6-8002-84E473525CAD}" type="pres">
      <dgm:prSet presAssocID="{F041ADDD-26D5-4AD2-B650-6C99DF497801}" presName="node" presStyleLbl="node1" presStyleIdx="6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255017-B1BD-4CB7-BEB5-A6A7B224215F}" type="pres">
      <dgm:prSet presAssocID="{A33E4BEE-4C50-4807-831B-A20F5E512872}" presName="sibTrans" presStyleCnt="0"/>
      <dgm:spPr/>
    </dgm:pt>
    <dgm:pt modelId="{7B0AB983-7096-4A59-8C3B-C7689007F82A}" type="pres">
      <dgm:prSet presAssocID="{6EB617CA-C68C-4893-9074-9B4EB7F74EDA}" presName="node" presStyleLbl="node1" presStyleIdx="7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E2ABB-5DC2-4F63-A72D-0977864F6023}" type="pres">
      <dgm:prSet presAssocID="{3B4C5A62-41D7-4815-A372-1EAE5DA83B74}" presName="sibTrans" presStyleCnt="0"/>
      <dgm:spPr/>
    </dgm:pt>
    <dgm:pt modelId="{44AE399E-41B9-4CFE-A1BE-45A53C4F0C0C}" type="pres">
      <dgm:prSet presAssocID="{55453750-1535-4F31-B3E4-DA5C4030BE7C}" presName="node" presStyleLbl="node1" presStyleIdx="8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9D89B2-FAB2-46BE-A9F4-6BBD7F9EA3A6}" type="pres">
      <dgm:prSet presAssocID="{6D3BAA19-37CC-4F47-9107-788B8EF48420}" presName="sibTrans" presStyleCnt="0"/>
      <dgm:spPr/>
    </dgm:pt>
    <dgm:pt modelId="{1086B66A-12AC-4A4C-A4DC-C8B937F98CA4}" type="pres">
      <dgm:prSet presAssocID="{802E68D4-4831-44F3-B0D5-BC507742AB71}" presName="node" presStyleLbl="node1" presStyleIdx="9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C2F763-A07F-473D-BA83-E720A6D24CCD}" type="pres">
      <dgm:prSet presAssocID="{3D835125-C093-4112-807F-A14E4B4D79B2}" presName="sibTrans" presStyleCnt="0"/>
      <dgm:spPr/>
    </dgm:pt>
    <dgm:pt modelId="{BF427D04-E7E6-4AB1-8719-F6284B14CFBC}" type="pres">
      <dgm:prSet presAssocID="{28733478-C408-4A97-93A4-2F161D1CD0CA}" presName="node" presStyleLbl="node1" presStyleIdx="10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AA430E-E442-4C7E-AEFC-646F45670E79}" type="pres">
      <dgm:prSet presAssocID="{E9F861F8-0D89-47EF-9B7C-E65954341EDB}" presName="sibTrans" presStyleCnt="0"/>
      <dgm:spPr/>
    </dgm:pt>
    <dgm:pt modelId="{6E579FA9-F807-4600-A02D-2BE9CDA82B86}" type="pres">
      <dgm:prSet presAssocID="{A166B2CC-F3A9-4CB2-8652-390D2F6878E9}" presName="node" presStyleLbl="node1" presStyleIdx="11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933492-3800-476C-91A2-17A5D57A302C}" type="pres">
      <dgm:prSet presAssocID="{A18E3A64-3F24-47A9-B8B5-DD365AED3AA6}" presName="sibTrans" presStyleCnt="0"/>
      <dgm:spPr/>
    </dgm:pt>
    <dgm:pt modelId="{560FC1D2-ED39-4537-A889-D4620F06BC7C}" type="pres">
      <dgm:prSet presAssocID="{DADD7248-95BF-43E8-BA8D-AEA78115D5E6}" presName="node" presStyleLbl="node1" presStyleIdx="12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B6FE43-4D5D-49A2-BAA5-431503AF42BC}" type="pres">
      <dgm:prSet presAssocID="{051DF894-3060-485A-8AC4-72FAB1FB7461}" presName="sibTrans" presStyleCnt="0"/>
      <dgm:spPr/>
    </dgm:pt>
    <dgm:pt modelId="{18B91581-B6E0-42BA-B85F-8BBA15D6F08C}" type="pres">
      <dgm:prSet presAssocID="{3D194F36-2099-4297-8020-8F5788537422}" presName="node" presStyleLbl="node1" presStyleIdx="13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E81157-587D-407F-99E2-B796AEAF1019}" type="pres">
      <dgm:prSet presAssocID="{E0513474-3F4B-4B5C-82CA-CDCE634F3482}" presName="sibTrans" presStyleCnt="0"/>
      <dgm:spPr/>
    </dgm:pt>
    <dgm:pt modelId="{09A41777-9C95-4213-8BDA-34F5FB534BB5}" type="pres">
      <dgm:prSet presAssocID="{32972124-8BDC-49BB-A6A2-CEFFC446DD0D}" presName="node" presStyleLbl="node1" presStyleIdx="14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2FED4C-1BE3-45A1-939D-E4E6E6924810}" type="pres">
      <dgm:prSet presAssocID="{7518073D-12FE-4574-BAAD-7467F054A3CA}" presName="sibTrans" presStyleCnt="0"/>
      <dgm:spPr/>
    </dgm:pt>
    <dgm:pt modelId="{9FCA4030-9659-46BA-8DEC-E9AFAE38AD13}" type="pres">
      <dgm:prSet presAssocID="{EB2CB145-F5CC-49ED-B6C5-936A2E230639}" presName="node" presStyleLbl="node1" presStyleIdx="15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4AAA5-6E0B-4B81-BA95-EE0783A938C0}" type="pres">
      <dgm:prSet presAssocID="{E6E7B078-027B-41C5-8939-28C8E6921A13}" presName="sibTrans" presStyleCnt="0"/>
      <dgm:spPr/>
    </dgm:pt>
    <dgm:pt modelId="{D65A1B2D-D19F-49BC-8B45-9B5C8AD56AE3}" type="pres">
      <dgm:prSet presAssocID="{18D8A581-D10C-44C1-8079-ECD8617D13B5}" presName="node" presStyleLbl="node1" presStyleIdx="16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7F2AEB-CCAB-42DF-8EE6-1DE891E4FB7C}" type="pres">
      <dgm:prSet presAssocID="{913D5F3F-0E33-42B9-9D96-82A221ABA9E4}" presName="sibTrans" presStyleCnt="0"/>
      <dgm:spPr/>
    </dgm:pt>
    <dgm:pt modelId="{F06CAFC9-D19B-4D0A-BEA6-35A85E66A195}" type="pres">
      <dgm:prSet presAssocID="{D559B1EF-A64C-4F85-B660-231BF4B0CAE6}" presName="node" presStyleLbl="node1" presStyleIdx="17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D1039-2041-4180-A382-5031EF2D5E84}" type="pres">
      <dgm:prSet presAssocID="{4FB49FD8-FAA5-408D-83A6-20896D7487CF}" presName="sibTrans" presStyleCnt="0"/>
      <dgm:spPr/>
    </dgm:pt>
    <dgm:pt modelId="{74A0C5C1-A20B-4F1C-A38B-056051B2589E}" type="pres">
      <dgm:prSet presAssocID="{35F31DCA-5164-47C5-9ECF-027EE3C395C2}" presName="node" presStyleLbl="node1" presStyleIdx="18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166ED3-540D-441E-BE07-5FBAD7E34476}" type="pres">
      <dgm:prSet presAssocID="{CEEDD611-B01D-4957-85EC-C2FCDFB5C159}" presName="sibTrans" presStyleCnt="0"/>
      <dgm:spPr/>
    </dgm:pt>
    <dgm:pt modelId="{0ABB0BA4-86BF-4838-AF33-DED0258AAEBE}" type="pres">
      <dgm:prSet presAssocID="{48821389-4A61-483F-8CA9-3E94A49D6259}" presName="node" presStyleLbl="node1" presStyleIdx="19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EF7EEB-89F7-47A8-AA9D-82F183246944}" type="pres">
      <dgm:prSet presAssocID="{AB6DAF0C-396E-41C5-99C6-D4990A2337DE}" presName="sibTrans" presStyleCnt="0"/>
      <dgm:spPr/>
    </dgm:pt>
    <dgm:pt modelId="{CCCB3CE0-7BD2-4200-8B4E-5460B774987C}" type="pres">
      <dgm:prSet presAssocID="{B4085120-B5D9-4F88-808A-31B86870815D}" presName="node" presStyleLbl="node1" presStyleIdx="20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E9D2DF-669B-49F4-8089-4FA3542C0440}" type="pres">
      <dgm:prSet presAssocID="{6D072B84-3B4A-4418-B142-56F79F213A3E}" presName="sibTrans" presStyleCnt="0"/>
      <dgm:spPr/>
    </dgm:pt>
    <dgm:pt modelId="{CD5BDE7E-15E8-4297-9520-9FB8CCD679BE}" type="pres">
      <dgm:prSet presAssocID="{D045BE69-7148-4007-AF1D-2490C266732F}" presName="node" presStyleLbl="node1" presStyleIdx="21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3FC755-B0EE-42F9-B036-E1327F332596}" type="pres">
      <dgm:prSet presAssocID="{F8605650-EFBD-4050-BA45-B4C580418FBA}" presName="sibTrans" presStyleCnt="0"/>
      <dgm:spPr/>
    </dgm:pt>
    <dgm:pt modelId="{FCA8CE3B-1AEE-4AC9-B974-A03EB684F140}" type="pres">
      <dgm:prSet presAssocID="{27D720BA-A7C4-4003-8E1E-B77922E1B63F}" presName="node" presStyleLbl="node1" presStyleIdx="22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87B1C4-1E91-476A-B3D0-D47F723C9B75}" type="pres">
      <dgm:prSet presAssocID="{19269578-50B5-4172-A07F-01C2EE8D05FB}" presName="sibTrans" presStyleCnt="0"/>
      <dgm:spPr/>
    </dgm:pt>
    <dgm:pt modelId="{09729A2C-D3EA-44C5-A82E-35DF3E12E73A}" type="pres">
      <dgm:prSet presAssocID="{ABABD0E8-9276-4A1D-9362-61064D7590B5}" presName="node" presStyleLbl="node1" presStyleIdx="23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ADA3D5-EB0D-41F0-AD56-5E44C9913B6D}" type="pres">
      <dgm:prSet presAssocID="{372E529A-9DEC-4400-A10E-141DDF0D3FC1}" presName="sibTrans" presStyleCnt="0"/>
      <dgm:spPr/>
    </dgm:pt>
    <dgm:pt modelId="{B41D03FF-1927-41C2-8259-733CC033B46E}" type="pres">
      <dgm:prSet presAssocID="{86397348-2B7B-4CA0-8D4E-260BA545F161}" presName="node" presStyleLbl="node1" presStyleIdx="24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12A94A-57DA-4A27-AA35-F3D516FD6B4A}" type="pres">
      <dgm:prSet presAssocID="{D9B7DC45-0800-4D75-A89B-3180C662A8F0}" presName="sibTrans" presStyleCnt="0"/>
      <dgm:spPr/>
    </dgm:pt>
    <dgm:pt modelId="{7ED94E8A-46A0-461F-84F4-27459054B4B4}" type="pres">
      <dgm:prSet presAssocID="{8FAD94BE-3AF1-483C-B478-A585D8A491DB}" presName="node" presStyleLbl="node1" presStyleIdx="25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DDDD69-0855-4D89-9EB2-0367A91EB5AC}" type="pres">
      <dgm:prSet presAssocID="{21B7CCB8-92B2-49D3-9298-5BE4D23559C0}" presName="sibTrans" presStyleCnt="0"/>
      <dgm:spPr/>
    </dgm:pt>
    <dgm:pt modelId="{4D76C18F-3F7C-44E2-BFA8-051DBD38C433}" type="pres">
      <dgm:prSet presAssocID="{AFA3EA76-B859-41D6-9B55-50AF6A19A212}" presName="node" presStyleLbl="node1" presStyleIdx="26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0BBDBB-8224-420B-BA4B-1A8E09699B03}" type="pres">
      <dgm:prSet presAssocID="{EF030860-4D19-46D1-912E-299DD65AADA6}" presName="sibTrans" presStyleCnt="0"/>
      <dgm:spPr/>
    </dgm:pt>
    <dgm:pt modelId="{E331E682-2BAC-4B4E-B6C6-316EB63DE5DB}" type="pres">
      <dgm:prSet presAssocID="{7C527C6A-7026-4B9F-8E92-23522D240183}" presName="node" presStyleLbl="node1" presStyleIdx="27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7564B9-1F75-4D21-A46F-2E31B5FEA458}" type="pres">
      <dgm:prSet presAssocID="{460C643A-0365-42A7-B495-2E866A5DFBF9}" presName="sibTrans" presStyleCnt="0"/>
      <dgm:spPr/>
    </dgm:pt>
    <dgm:pt modelId="{B8567F48-D288-41AC-BB24-689998F8EDDE}" type="pres">
      <dgm:prSet presAssocID="{C808C6B6-0248-4054-AC07-55AB3E4149C5}" presName="node" presStyleLbl="node1" presStyleIdx="28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64F3FE-6A07-4BC8-A8CA-5FADFD999927}" type="pres">
      <dgm:prSet presAssocID="{A0CE9A2E-44F2-4ACB-924B-A98693056EC2}" presName="sibTrans" presStyleCnt="0"/>
      <dgm:spPr/>
    </dgm:pt>
    <dgm:pt modelId="{E74DC485-C8E1-4440-9EE3-7368F884A478}" type="pres">
      <dgm:prSet presAssocID="{BFD109E7-5FFA-44DF-B7D1-272E57A95CF6}" presName="node" presStyleLbl="node1" presStyleIdx="29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775AD2-B32B-49B9-B9E1-7E00AA95026B}" type="pres">
      <dgm:prSet presAssocID="{BEA98F3D-8897-4647-830B-C8956629BF7E}" presName="sibTrans" presStyleCnt="0"/>
      <dgm:spPr/>
    </dgm:pt>
    <dgm:pt modelId="{D8EDB64B-D8C5-4B84-BFAD-5FCBCA7135A0}" type="pres">
      <dgm:prSet presAssocID="{B8A912DF-AE84-40B4-B3FD-CD989D7A5395}" presName="node" presStyleLbl="node1" presStyleIdx="30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AE2C7-280C-428B-ABBC-1CA3F4EE4D97}" type="pres">
      <dgm:prSet presAssocID="{6CF95E00-8A0B-449B-AEF8-4E410860E7A7}" presName="sibTrans" presStyleCnt="0"/>
      <dgm:spPr/>
    </dgm:pt>
    <dgm:pt modelId="{C6CB5798-855A-45AC-81CE-5CB4CF1621D1}" type="pres">
      <dgm:prSet presAssocID="{0230CA8B-5189-40DE-9DB7-080703279280}" presName="node" presStyleLbl="node1" presStyleIdx="31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DDE6E-AAA2-4667-B4BC-9892E8EBF945}" type="pres">
      <dgm:prSet presAssocID="{0BB677B5-7954-46EB-AB79-98BADD898E47}" presName="sibTrans" presStyleCnt="0"/>
      <dgm:spPr/>
    </dgm:pt>
    <dgm:pt modelId="{728A881D-8268-47B4-876F-9142DE5533E2}" type="pres">
      <dgm:prSet presAssocID="{9335CFF7-1F3D-4454-928B-9155E2F1CE4E}" presName="node" presStyleLbl="node1" presStyleIdx="32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EA97A0-244E-4051-9456-6BA253A9CFF6}" type="pres">
      <dgm:prSet presAssocID="{1E33BC38-B46D-4267-B7ED-354CA3FEBFBF}" presName="sibTrans" presStyleCnt="0"/>
      <dgm:spPr/>
    </dgm:pt>
    <dgm:pt modelId="{DC978CB6-18D0-4DA6-8108-89F7AC1A5DAD}" type="pres">
      <dgm:prSet presAssocID="{F9592425-6948-4A9E-B4E4-15C72A4DF897}" presName="node" presStyleLbl="node1" presStyleIdx="33" presStyleCnt="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79BE64-864A-41DD-881D-8287C774EB6E}" type="presOf" srcId="{27D720BA-A7C4-4003-8E1E-B77922E1B63F}" destId="{FCA8CE3B-1AEE-4AC9-B974-A03EB684F140}" srcOrd="0" destOrd="0" presId="urn:microsoft.com/office/officeart/2005/8/layout/default"/>
    <dgm:cxn modelId="{6295782D-2A9E-4125-8F53-BF296EDB4D35}" type="presOf" srcId="{7C527C6A-7026-4B9F-8E92-23522D240183}" destId="{E331E682-2BAC-4B4E-B6C6-316EB63DE5DB}" srcOrd="0" destOrd="0" presId="urn:microsoft.com/office/officeart/2005/8/layout/default"/>
    <dgm:cxn modelId="{67F3DDDD-50FE-4EBD-A159-6B9E5E549291}" type="presOf" srcId="{EB2CB145-F5CC-49ED-B6C5-936A2E230639}" destId="{9FCA4030-9659-46BA-8DEC-E9AFAE38AD13}" srcOrd="0" destOrd="0" presId="urn:microsoft.com/office/officeart/2005/8/layout/default"/>
    <dgm:cxn modelId="{4D346AAA-7709-4A42-9441-F151DE38EA96}" srcId="{4B731F50-26DC-4062-94B7-F212DA709D45}" destId="{D559B1EF-A64C-4F85-B660-231BF4B0CAE6}" srcOrd="17" destOrd="0" parTransId="{00596D39-C971-470B-93AF-4799FFF80E8D}" sibTransId="{4FB49FD8-FAA5-408D-83A6-20896D7487CF}"/>
    <dgm:cxn modelId="{E69D7AF9-E96E-40A0-8F53-4F8B87EFD936}" srcId="{4B731F50-26DC-4062-94B7-F212DA709D45}" destId="{6EB617CA-C68C-4893-9074-9B4EB7F74EDA}" srcOrd="7" destOrd="0" parTransId="{09AD0D2C-B174-4328-AACB-7FE2F3649AF1}" sibTransId="{3B4C5A62-41D7-4815-A372-1EAE5DA83B74}"/>
    <dgm:cxn modelId="{62CA8F96-5D9D-46BC-9FC4-01D56CBBAB0E}" srcId="{4B731F50-26DC-4062-94B7-F212DA709D45}" destId="{BFD109E7-5FFA-44DF-B7D1-272E57A95CF6}" srcOrd="29" destOrd="0" parTransId="{760B562B-68DC-481B-BAAA-92825DF85BCA}" sibTransId="{BEA98F3D-8897-4647-830B-C8956629BF7E}"/>
    <dgm:cxn modelId="{777937D3-94DD-4956-890A-28EAA1A8F122}" type="presOf" srcId="{802E68D4-4831-44F3-B0D5-BC507742AB71}" destId="{1086B66A-12AC-4A4C-A4DC-C8B937F98CA4}" srcOrd="0" destOrd="0" presId="urn:microsoft.com/office/officeart/2005/8/layout/default"/>
    <dgm:cxn modelId="{7E24B942-16EB-4D8C-BE57-87F1B5C97347}" srcId="{4B731F50-26DC-4062-94B7-F212DA709D45}" destId="{7C527C6A-7026-4B9F-8E92-23522D240183}" srcOrd="27" destOrd="0" parTransId="{546A357D-F9A9-4196-9118-C2A5C53202A0}" sibTransId="{460C643A-0365-42A7-B495-2E866A5DFBF9}"/>
    <dgm:cxn modelId="{D07638B9-C014-4743-B41A-CE53D4FF10DE}" srcId="{4B731F50-26DC-4062-94B7-F212DA709D45}" destId="{A166B2CC-F3A9-4CB2-8652-390D2F6878E9}" srcOrd="11" destOrd="0" parTransId="{1920280E-9837-4282-9D0F-7AEC110CEF61}" sibTransId="{A18E3A64-3F24-47A9-B8B5-DD365AED3AA6}"/>
    <dgm:cxn modelId="{38E06996-9386-4227-80DD-7CD172AC5D55}" type="presOf" srcId="{32972124-8BDC-49BB-A6A2-CEFFC446DD0D}" destId="{09A41777-9C95-4213-8BDA-34F5FB534BB5}" srcOrd="0" destOrd="0" presId="urn:microsoft.com/office/officeart/2005/8/layout/default"/>
    <dgm:cxn modelId="{20143134-F597-47EA-AE1D-59E2E06371BF}" type="presOf" srcId="{182770FD-E9B2-486A-9469-F5F64E277149}" destId="{8DCE252F-B453-4CF5-A588-4A8E604FCD8F}" srcOrd="0" destOrd="0" presId="urn:microsoft.com/office/officeart/2005/8/layout/default"/>
    <dgm:cxn modelId="{7F82C8E4-9AB7-4CC8-ADA5-AECA45672101}" srcId="{4B731F50-26DC-4062-94B7-F212DA709D45}" destId="{D045BE69-7148-4007-AF1D-2490C266732F}" srcOrd="21" destOrd="0" parTransId="{2A490B9A-7E5A-40C0-B4A1-93C986D3D6AC}" sibTransId="{F8605650-EFBD-4050-BA45-B4C580418FBA}"/>
    <dgm:cxn modelId="{D792B14D-D6F6-441C-BBF2-9A9DC2D635A6}" type="presOf" srcId="{8FAD94BE-3AF1-483C-B478-A585D8A491DB}" destId="{7ED94E8A-46A0-461F-84F4-27459054B4B4}" srcOrd="0" destOrd="0" presId="urn:microsoft.com/office/officeart/2005/8/layout/default"/>
    <dgm:cxn modelId="{8E65F083-A60B-4D59-8F5F-EFAC4EB5C987}" type="presOf" srcId="{07486F96-4EC2-4C93-AA53-5E897FBE2831}" destId="{5F8A15A9-56DF-4692-B98B-F2B67F2258C1}" srcOrd="0" destOrd="0" presId="urn:microsoft.com/office/officeart/2005/8/layout/default"/>
    <dgm:cxn modelId="{19003157-44F8-4BA5-9984-44C06717E10A}" type="presOf" srcId="{4B731F50-26DC-4062-94B7-F212DA709D45}" destId="{2C097983-99DC-4272-BB7B-F7AD98397E39}" srcOrd="0" destOrd="0" presId="urn:microsoft.com/office/officeart/2005/8/layout/default"/>
    <dgm:cxn modelId="{61F853B8-A9FB-4B80-A305-402A044EADAE}" type="presOf" srcId="{28733478-C408-4A97-93A4-2F161D1CD0CA}" destId="{BF427D04-E7E6-4AB1-8719-F6284B14CFBC}" srcOrd="0" destOrd="0" presId="urn:microsoft.com/office/officeart/2005/8/layout/default"/>
    <dgm:cxn modelId="{8E656476-AF1D-4550-92CC-2F29D5076F4C}" type="presOf" srcId="{ABABD0E8-9276-4A1D-9362-61064D7590B5}" destId="{09729A2C-D3EA-44C5-A82E-35DF3E12E73A}" srcOrd="0" destOrd="0" presId="urn:microsoft.com/office/officeart/2005/8/layout/default"/>
    <dgm:cxn modelId="{DA57343C-5C65-4B28-8656-71153E413548}" srcId="{4B731F50-26DC-4062-94B7-F212DA709D45}" destId="{86397348-2B7B-4CA0-8D4E-260BA545F161}" srcOrd="24" destOrd="0" parTransId="{651BA3B0-3D1C-4830-AD16-2636EB5FADDD}" sibTransId="{D9B7DC45-0800-4D75-A89B-3180C662A8F0}"/>
    <dgm:cxn modelId="{37E49B9B-461A-4594-9A65-400741C980B3}" srcId="{4B731F50-26DC-4062-94B7-F212DA709D45}" destId="{3D194F36-2099-4297-8020-8F5788537422}" srcOrd="13" destOrd="0" parTransId="{21CB066A-C868-4643-9736-AE2643857563}" sibTransId="{E0513474-3F4B-4B5C-82CA-CDCE634F3482}"/>
    <dgm:cxn modelId="{305D4B86-E823-4B78-AA8B-E7C2A3B12F87}" srcId="{4B731F50-26DC-4062-94B7-F212DA709D45}" destId="{9335CFF7-1F3D-4454-928B-9155E2F1CE4E}" srcOrd="32" destOrd="0" parTransId="{3732AC3C-85FF-4313-A361-C439D861F659}" sibTransId="{1E33BC38-B46D-4267-B7ED-354CA3FEBFBF}"/>
    <dgm:cxn modelId="{29EB8FCD-CBFF-4D16-96C9-CE11771B9887}" srcId="{4B731F50-26DC-4062-94B7-F212DA709D45}" destId="{802E68D4-4831-44F3-B0D5-BC507742AB71}" srcOrd="9" destOrd="0" parTransId="{869BC2F8-0192-48A2-AF1E-583D3B02B60F}" sibTransId="{3D835125-C093-4112-807F-A14E4B4D79B2}"/>
    <dgm:cxn modelId="{D7EB00B2-EF8E-427A-B65F-42E2D433E2C2}" srcId="{4B731F50-26DC-4062-94B7-F212DA709D45}" destId="{C808C6B6-0248-4054-AC07-55AB3E4149C5}" srcOrd="28" destOrd="0" parTransId="{AFA99CD6-20D5-4972-A357-54A31C2DB92A}" sibTransId="{A0CE9A2E-44F2-4ACB-924B-A98693056EC2}"/>
    <dgm:cxn modelId="{A093A28F-BAD7-4F84-AD4B-93F36A9285F4}" type="presOf" srcId="{242FA632-31B4-43E8-A1BA-4D7761C235F1}" destId="{E2C85A1B-82C7-4DF5-83BA-4381099F150A}" srcOrd="0" destOrd="0" presId="urn:microsoft.com/office/officeart/2005/8/layout/default"/>
    <dgm:cxn modelId="{968AD2B4-43C0-467B-A7A2-6290E94CCE82}" srcId="{4B731F50-26DC-4062-94B7-F212DA709D45}" destId="{0230CA8B-5189-40DE-9DB7-080703279280}" srcOrd="31" destOrd="0" parTransId="{B12B9272-BA87-4435-9FB1-97DB0D8237E0}" sibTransId="{0BB677B5-7954-46EB-AB79-98BADD898E47}"/>
    <dgm:cxn modelId="{E92E1833-1417-4CCF-9CC4-83FBD4B9370F}" type="presOf" srcId="{B4085120-B5D9-4F88-808A-31B86870815D}" destId="{CCCB3CE0-7BD2-4200-8B4E-5460B774987C}" srcOrd="0" destOrd="0" presId="urn:microsoft.com/office/officeart/2005/8/layout/default"/>
    <dgm:cxn modelId="{DEFE3FAD-9581-4B29-B961-7606AC80BABF}" type="presOf" srcId="{0230CA8B-5189-40DE-9DB7-080703279280}" destId="{C6CB5798-855A-45AC-81CE-5CB4CF1621D1}" srcOrd="0" destOrd="0" presId="urn:microsoft.com/office/officeart/2005/8/layout/default"/>
    <dgm:cxn modelId="{EAD0CD42-FE85-4348-8CB4-37884E6869B2}" type="presOf" srcId="{D045BE69-7148-4007-AF1D-2490C266732F}" destId="{CD5BDE7E-15E8-4297-9520-9FB8CCD679BE}" srcOrd="0" destOrd="0" presId="urn:microsoft.com/office/officeart/2005/8/layout/default"/>
    <dgm:cxn modelId="{5D6DF7A4-A45B-4FD7-A43D-CAEF9C4C1ABF}" srcId="{4B731F50-26DC-4062-94B7-F212DA709D45}" destId="{48821389-4A61-483F-8CA9-3E94A49D6259}" srcOrd="19" destOrd="0" parTransId="{D7F20AD2-4CAC-4B77-AD93-4A7367383C3E}" sibTransId="{AB6DAF0C-396E-41C5-99C6-D4990A2337DE}"/>
    <dgm:cxn modelId="{EAA91AA0-B7D4-4050-B631-EF1150A3237F}" type="presOf" srcId="{393FB524-0675-43DE-874B-8EE99248DDD2}" destId="{1ADCA718-2A8C-41EA-9B92-0430227DAE65}" srcOrd="0" destOrd="0" presId="urn:microsoft.com/office/officeart/2005/8/layout/default"/>
    <dgm:cxn modelId="{88C4A0A8-A678-435E-8FD4-CD6F3B692A6C}" srcId="{4B731F50-26DC-4062-94B7-F212DA709D45}" destId="{35F31DCA-5164-47C5-9ECF-027EE3C395C2}" srcOrd="18" destOrd="0" parTransId="{C9C8E154-C68D-492C-9EC5-05BC01576B0C}" sibTransId="{CEEDD611-B01D-4957-85EC-C2FCDFB5C159}"/>
    <dgm:cxn modelId="{DDF22175-2440-4517-9399-F92D78D9E683}" srcId="{4B731F50-26DC-4062-94B7-F212DA709D45}" destId="{242FA632-31B4-43E8-A1BA-4D7761C235F1}" srcOrd="3" destOrd="0" parTransId="{D2466261-89CF-4945-AA7A-CAD594B11087}" sibTransId="{00962052-8F91-466C-8C78-5F50BE91A0D7}"/>
    <dgm:cxn modelId="{E910E903-3218-4B76-9AAC-92448176B1B4}" type="presOf" srcId="{86397348-2B7B-4CA0-8D4E-260BA545F161}" destId="{B41D03FF-1927-41C2-8259-733CC033B46E}" srcOrd="0" destOrd="0" presId="urn:microsoft.com/office/officeart/2005/8/layout/default"/>
    <dgm:cxn modelId="{55E70A5F-B2BB-46EB-B3D8-4DC31CCF9E91}" srcId="{4B731F50-26DC-4062-94B7-F212DA709D45}" destId="{18D8A581-D10C-44C1-8079-ECD8617D13B5}" srcOrd="16" destOrd="0" parTransId="{3B85D67C-288B-4F7B-9BF5-EBACFAB288A2}" sibTransId="{913D5F3F-0E33-42B9-9D96-82A221ABA9E4}"/>
    <dgm:cxn modelId="{00BF5298-0A21-4333-84A3-6656683E623B}" type="presOf" srcId="{DADD7248-95BF-43E8-BA8D-AEA78115D5E6}" destId="{560FC1D2-ED39-4537-A889-D4620F06BC7C}" srcOrd="0" destOrd="0" presId="urn:microsoft.com/office/officeart/2005/8/layout/default"/>
    <dgm:cxn modelId="{869D9678-07C8-450C-AD2F-71C60CF79799}" srcId="{4B731F50-26DC-4062-94B7-F212DA709D45}" destId="{182770FD-E9B2-486A-9469-F5F64E277149}" srcOrd="0" destOrd="0" parTransId="{C809B37F-FAB6-4412-A1DB-1986E183DBFF}" sibTransId="{2E41D3D4-2E41-48B9-A6BF-24192A855B86}"/>
    <dgm:cxn modelId="{D922BAC5-42DF-4F6B-BEF0-C57E88FA8360}" srcId="{4B731F50-26DC-4062-94B7-F212DA709D45}" destId="{AFA3EA76-B859-41D6-9B55-50AF6A19A212}" srcOrd="26" destOrd="0" parTransId="{3F8730C6-52DE-4491-BC2A-F137E8B6B40B}" sibTransId="{EF030860-4D19-46D1-912E-299DD65AADA6}"/>
    <dgm:cxn modelId="{31D74ECC-6636-4978-AFD9-8DB08455EA80}" srcId="{4B731F50-26DC-4062-94B7-F212DA709D45}" destId="{B4085120-B5D9-4F88-808A-31B86870815D}" srcOrd="20" destOrd="0" parTransId="{BCCF6913-430C-40F9-9C8A-961402B143B2}" sibTransId="{6D072B84-3B4A-4418-B142-56F79F213A3E}"/>
    <dgm:cxn modelId="{C9E74F55-5EEF-403E-97F1-F9232CD784FF}" type="presOf" srcId="{48821389-4A61-483F-8CA9-3E94A49D6259}" destId="{0ABB0BA4-86BF-4838-AF33-DED0258AAEBE}" srcOrd="0" destOrd="0" presId="urn:microsoft.com/office/officeart/2005/8/layout/default"/>
    <dgm:cxn modelId="{56B9ABA1-B844-407A-87AA-68743DA8F833}" srcId="{4B731F50-26DC-4062-94B7-F212DA709D45}" destId="{07486F96-4EC2-4C93-AA53-5E897FBE2831}" srcOrd="2" destOrd="0" parTransId="{C6A4F4BE-9201-4AEE-B742-77BFF8BE75A4}" sibTransId="{CD6F6733-E429-43F6-8EA4-5BDF7FC93EB1}"/>
    <dgm:cxn modelId="{30010253-B825-47D8-8E1F-DC2B41D90B51}" srcId="{4B731F50-26DC-4062-94B7-F212DA709D45}" destId="{DADD7248-95BF-43E8-BA8D-AEA78115D5E6}" srcOrd="12" destOrd="0" parTransId="{70E5D43A-E496-4C94-A220-D418207AACCE}" sibTransId="{051DF894-3060-485A-8AC4-72FAB1FB7461}"/>
    <dgm:cxn modelId="{1894FA9A-650E-4E2C-ADA0-50C064FE6DC4}" type="presOf" srcId="{A166B2CC-F3A9-4CB2-8652-390D2F6878E9}" destId="{6E579FA9-F807-4600-A02D-2BE9CDA82B86}" srcOrd="0" destOrd="0" presId="urn:microsoft.com/office/officeart/2005/8/layout/default"/>
    <dgm:cxn modelId="{6D43F8B4-842B-4932-8508-41451EC2B082}" type="presOf" srcId="{F041ADDD-26D5-4AD2-B650-6C99DF497801}" destId="{2BA4C108-2EF4-45D6-8002-84E473525CAD}" srcOrd="0" destOrd="0" presId="urn:microsoft.com/office/officeart/2005/8/layout/default"/>
    <dgm:cxn modelId="{C9E42246-D10E-4681-A505-BDD9D66367E7}" srcId="{4B731F50-26DC-4062-94B7-F212DA709D45}" destId="{27D720BA-A7C4-4003-8E1E-B77922E1B63F}" srcOrd="22" destOrd="0" parTransId="{3E77820F-3307-41C0-A13C-C0B2F8FE3E92}" sibTransId="{19269578-50B5-4172-A07F-01C2EE8D05FB}"/>
    <dgm:cxn modelId="{BEE63B85-8627-49C2-810B-DC45D1304286}" type="presOf" srcId="{F9592425-6948-4A9E-B4E4-15C72A4DF897}" destId="{DC978CB6-18D0-4DA6-8108-89F7AC1A5DAD}" srcOrd="0" destOrd="0" presId="urn:microsoft.com/office/officeart/2005/8/layout/default"/>
    <dgm:cxn modelId="{3EF6CF74-4D21-42D0-8737-5BAA61FA34B2}" type="presOf" srcId="{55453750-1535-4F31-B3E4-DA5C4030BE7C}" destId="{44AE399E-41B9-4CFE-A1BE-45A53C4F0C0C}" srcOrd="0" destOrd="0" presId="urn:microsoft.com/office/officeart/2005/8/layout/default"/>
    <dgm:cxn modelId="{816D36BC-3D2E-439C-8685-FFF9269DB73F}" srcId="{4B731F50-26DC-4062-94B7-F212DA709D45}" destId="{55453750-1535-4F31-B3E4-DA5C4030BE7C}" srcOrd="8" destOrd="0" parTransId="{53784A75-92E9-4BEC-B239-DA221759E3A4}" sibTransId="{6D3BAA19-37CC-4F47-9107-788B8EF48420}"/>
    <dgm:cxn modelId="{EF88A5FF-E105-4107-90E4-C3CD255316EC}" type="presOf" srcId="{AFA3EA76-B859-41D6-9B55-50AF6A19A212}" destId="{4D76C18F-3F7C-44E2-BFA8-051DBD38C433}" srcOrd="0" destOrd="0" presId="urn:microsoft.com/office/officeart/2005/8/layout/default"/>
    <dgm:cxn modelId="{A1C33963-5AA6-4BB0-9526-02031F2DF443}" type="presOf" srcId="{BFD109E7-5FFA-44DF-B7D1-272E57A95CF6}" destId="{E74DC485-C8E1-4440-9EE3-7368F884A478}" srcOrd="0" destOrd="0" presId="urn:microsoft.com/office/officeart/2005/8/layout/default"/>
    <dgm:cxn modelId="{E73084F1-2856-43C0-AEF3-1E04A7B51624}" type="presOf" srcId="{9335CFF7-1F3D-4454-928B-9155E2F1CE4E}" destId="{728A881D-8268-47B4-876F-9142DE5533E2}" srcOrd="0" destOrd="0" presId="urn:microsoft.com/office/officeart/2005/8/layout/default"/>
    <dgm:cxn modelId="{08DA2378-ED7A-4783-9603-73CF36A7031F}" srcId="{4B731F50-26DC-4062-94B7-F212DA709D45}" destId="{B8A912DF-AE84-40B4-B3FD-CD989D7A5395}" srcOrd="30" destOrd="0" parTransId="{A4322B39-A1BD-4506-9CF5-3CD3C37173ED}" sibTransId="{6CF95E00-8A0B-449B-AEF8-4E410860E7A7}"/>
    <dgm:cxn modelId="{1DB369E1-2B3C-4846-A5F7-60F5535FB070}" type="presOf" srcId="{C808C6B6-0248-4054-AC07-55AB3E4149C5}" destId="{B8567F48-D288-41AC-BB24-689998F8EDDE}" srcOrd="0" destOrd="0" presId="urn:microsoft.com/office/officeart/2005/8/layout/default"/>
    <dgm:cxn modelId="{4EF72CF1-2448-4512-B4C6-A9455CA4CEBB}" type="presOf" srcId="{35F31DCA-5164-47C5-9ECF-027EE3C395C2}" destId="{74A0C5C1-A20B-4F1C-A38B-056051B2589E}" srcOrd="0" destOrd="0" presId="urn:microsoft.com/office/officeart/2005/8/layout/default"/>
    <dgm:cxn modelId="{4DF478A8-C9AB-4D9D-8C82-2EB4691E204D}" type="presOf" srcId="{6B345625-5D66-430F-9182-8FAEFB7A9AA9}" destId="{9120F50C-155E-465A-827D-EB90B830BEB1}" srcOrd="0" destOrd="0" presId="urn:microsoft.com/office/officeart/2005/8/layout/default"/>
    <dgm:cxn modelId="{D8732CCE-1FC4-4CA3-A15A-F32831C571CA}" srcId="{4B731F50-26DC-4062-94B7-F212DA709D45}" destId="{F041ADDD-26D5-4AD2-B650-6C99DF497801}" srcOrd="6" destOrd="0" parTransId="{8CEBCDDA-A97E-42AA-83AC-215F5E3F6A6F}" sibTransId="{A33E4BEE-4C50-4807-831B-A20F5E512872}"/>
    <dgm:cxn modelId="{82D389A2-E700-4726-942B-B94B96E4789D}" type="presOf" srcId="{D559B1EF-A64C-4F85-B660-231BF4B0CAE6}" destId="{F06CAFC9-D19B-4D0A-BEA6-35A85E66A195}" srcOrd="0" destOrd="0" presId="urn:microsoft.com/office/officeart/2005/8/layout/default"/>
    <dgm:cxn modelId="{8AFF275E-9EE9-442B-A07E-5689335A8169}" srcId="{4B731F50-26DC-4062-94B7-F212DA709D45}" destId="{393FB524-0675-43DE-874B-8EE99248DDD2}" srcOrd="1" destOrd="0" parTransId="{50FD2E18-56D8-40CA-948C-D4FC18A2486E}" sibTransId="{3BAFE5C2-C944-4BBA-AD7F-7C2194F92AEC}"/>
    <dgm:cxn modelId="{870C9300-BCC3-4812-89F9-DFA3CFF72A2C}" type="presOf" srcId="{B8A912DF-AE84-40B4-B3FD-CD989D7A5395}" destId="{D8EDB64B-D8C5-4B84-BFAD-5FCBCA7135A0}" srcOrd="0" destOrd="0" presId="urn:microsoft.com/office/officeart/2005/8/layout/default"/>
    <dgm:cxn modelId="{DF7E5204-81BE-4EF9-A950-9FC8AC7F8EF5}" type="presOf" srcId="{6EB617CA-C68C-4893-9074-9B4EB7F74EDA}" destId="{7B0AB983-7096-4A59-8C3B-C7689007F82A}" srcOrd="0" destOrd="0" presId="urn:microsoft.com/office/officeart/2005/8/layout/default"/>
    <dgm:cxn modelId="{307D7A7A-2974-4F2D-98FB-342255AB19FC}" type="presOf" srcId="{18D8A581-D10C-44C1-8079-ECD8617D13B5}" destId="{D65A1B2D-D19F-49BC-8B45-9B5C8AD56AE3}" srcOrd="0" destOrd="0" presId="urn:microsoft.com/office/officeart/2005/8/layout/default"/>
    <dgm:cxn modelId="{47A81E3D-3136-4F5A-AF28-D0DA57C8DC09}" srcId="{4B731F50-26DC-4062-94B7-F212DA709D45}" destId="{8FAD94BE-3AF1-483C-B478-A585D8A491DB}" srcOrd="25" destOrd="0" parTransId="{AA48E5C1-0651-41A0-A09D-1483D266FE08}" sibTransId="{21B7CCB8-92B2-49D3-9298-5BE4D23559C0}"/>
    <dgm:cxn modelId="{146DA456-C801-47C5-ADEC-24B0BF5CDC3C}" srcId="{4B731F50-26DC-4062-94B7-F212DA709D45}" destId="{6B345625-5D66-430F-9182-8FAEFB7A9AA9}" srcOrd="4" destOrd="0" parTransId="{209E2364-2332-4D68-AD49-240C9535E020}" sibTransId="{4631A4DE-440C-4318-978D-D677D89E1887}"/>
    <dgm:cxn modelId="{FBE5449D-B62E-492C-9E82-33EDAFE9CDAC}" srcId="{4B731F50-26DC-4062-94B7-F212DA709D45}" destId="{EB2CB145-F5CC-49ED-B6C5-936A2E230639}" srcOrd="15" destOrd="0" parTransId="{EB41763D-B9BA-4275-8459-9BCEFFECF318}" sibTransId="{E6E7B078-027B-41C5-8939-28C8E6921A13}"/>
    <dgm:cxn modelId="{B6B952E2-6AB1-4664-A136-CD8F37F10BD7}" srcId="{4B731F50-26DC-4062-94B7-F212DA709D45}" destId="{32972124-8BDC-49BB-A6A2-CEFFC446DD0D}" srcOrd="14" destOrd="0" parTransId="{A5052962-869A-4014-9F55-C4574C097D00}" sibTransId="{7518073D-12FE-4574-BAAD-7467F054A3CA}"/>
    <dgm:cxn modelId="{4152569F-588F-48EF-A336-F48B99B6333F}" srcId="{4B731F50-26DC-4062-94B7-F212DA709D45}" destId="{290A48E7-FC31-4B5D-977A-97FE7EE16D95}" srcOrd="5" destOrd="0" parTransId="{D81E8D0F-74EE-449C-BE23-323824471395}" sibTransId="{F1CC9EB9-8977-48F5-B579-920F96EC8421}"/>
    <dgm:cxn modelId="{EDD6137B-08B7-42B1-91DE-FDB3D6D6FB11}" srcId="{4B731F50-26DC-4062-94B7-F212DA709D45}" destId="{28733478-C408-4A97-93A4-2F161D1CD0CA}" srcOrd="10" destOrd="0" parTransId="{42B4239D-4703-4225-884D-12CCC2D2584B}" sibTransId="{E9F861F8-0D89-47EF-9B7C-E65954341EDB}"/>
    <dgm:cxn modelId="{DC8CDEF3-3051-4C21-8C95-17CEA35D0939}" type="presOf" srcId="{290A48E7-FC31-4B5D-977A-97FE7EE16D95}" destId="{C5384E51-9B73-4FE8-8C07-807081BC5D44}" srcOrd="0" destOrd="0" presId="urn:microsoft.com/office/officeart/2005/8/layout/default"/>
    <dgm:cxn modelId="{0CAA9D50-DEF7-406F-BF20-D753D164D748}" srcId="{4B731F50-26DC-4062-94B7-F212DA709D45}" destId="{F9592425-6948-4A9E-B4E4-15C72A4DF897}" srcOrd="33" destOrd="0" parTransId="{2683373D-9F42-4FF4-9077-9D4C34655036}" sibTransId="{EE969CEB-5413-484F-99C4-21052988A7DD}"/>
    <dgm:cxn modelId="{E0A55D7C-670D-4FFE-93E7-71C5E37245C5}" srcId="{4B731F50-26DC-4062-94B7-F212DA709D45}" destId="{ABABD0E8-9276-4A1D-9362-61064D7590B5}" srcOrd="23" destOrd="0" parTransId="{2CC07BB4-626F-4B02-8D7F-5BDC0D4DD0E9}" sibTransId="{372E529A-9DEC-4400-A10E-141DDF0D3FC1}"/>
    <dgm:cxn modelId="{78ACAD0B-30B7-41A8-92A5-C78EF5814248}" type="presOf" srcId="{3D194F36-2099-4297-8020-8F5788537422}" destId="{18B91581-B6E0-42BA-B85F-8BBA15D6F08C}" srcOrd="0" destOrd="0" presId="urn:microsoft.com/office/officeart/2005/8/layout/default"/>
    <dgm:cxn modelId="{5CEF4DA0-2FDE-4D6E-9335-8A74788FEA83}" type="presParOf" srcId="{2C097983-99DC-4272-BB7B-F7AD98397E39}" destId="{8DCE252F-B453-4CF5-A588-4A8E604FCD8F}" srcOrd="0" destOrd="0" presId="urn:microsoft.com/office/officeart/2005/8/layout/default"/>
    <dgm:cxn modelId="{E6581BD4-9BD3-41E0-A45E-091F42CC96C6}" type="presParOf" srcId="{2C097983-99DC-4272-BB7B-F7AD98397E39}" destId="{3EE0B94A-7F8C-4759-AFB4-517917068973}" srcOrd="1" destOrd="0" presId="urn:microsoft.com/office/officeart/2005/8/layout/default"/>
    <dgm:cxn modelId="{FF068B1C-FC95-4E21-93A9-C30DA59F22AD}" type="presParOf" srcId="{2C097983-99DC-4272-BB7B-F7AD98397E39}" destId="{1ADCA718-2A8C-41EA-9B92-0430227DAE65}" srcOrd="2" destOrd="0" presId="urn:microsoft.com/office/officeart/2005/8/layout/default"/>
    <dgm:cxn modelId="{09C5A058-AFBE-446B-A76A-AF8305425612}" type="presParOf" srcId="{2C097983-99DC-4272-BB7B-F7AD98397E39}" destId="{38883469-17EC-4574-B021-6073538D3750}" srcOrd="3" destOrd="0" presId="urn:microsoft.com/office/officeart/2005/8/layout/default"/>
    <dgm:cxn modelId="{DBBCB4DA-5FAE-4BC4-B8A5-D1C6C9DDB30E}" type="presParOf" srcId="{2C097983-99DC-4272-BB7B-F7AD98397E39}" destId="{5F8A15A9-56DF-4692-B98B-F2B67F2258C1}" srcOrd="4" destOrd="0" presId="urn:microsoft.com/office/officeart/2005/8/layout/default"/>
    <dgm:cxn modelId="{3318174C-B2D5-4DBB-8F19-F05C1D218693}" type="presParOf" srcId="{2C097983-99DC-4272-BB7B-F7AD98397E39}" destId="{0F9FB428-12B5-4A82-A012-E8ED3BFA6D2B}" srcOrd="5" destOrd="0" presId="urn:microsoft.com/office/officeart/2005/8/layout/default"/>
    <dgm:cxn modelId="{BA600354-24CB-47F8-8E07-B176358DEFAC}" type="presParOf" srcId="{2C097983-99DC-4272-BB7B-F7AD98397E39}" destId="{E2C85A1B-82C7-4DF5-83BA-4381099F150A}" srcOrd="6" destOrd="0" presId="urn:microsoft.com/office/officeart/2005/8/layout/default"/>
    <dgm:cxn modelId="{82F26436-3D1D-4F46-AAD2-68AD5461D7B0}" type="presParOf" srcId="{2C097983-99DC-4272-BB7B-F7AD98397E39}" destId="{EB61D512-C295-4418-B47C-3A8890656A4C}" srcOrd="7" destOrd="0" presId="urn:microsoft.com/office/officeart/2005/8/layout/default"/>
    <dgm:cxn modelId="{32802877-FF19-4641-B4CA-39E2A59A4F80}" type="presParOf" srcId="{2C097983-99DC-4272-BB7B-F7AD98397E39}" destId="{9120F50C-155E-465A-827D-EB90B830BEB1}" srcOrd="8" destOrd="0" presId="urn:microsoft.com/office/officeart/2005/8/layout/default"/>
    <dgm:cxn modelId="{3936875E-F7C9-483B-BE67-520121FD2A05}" type="presParOf" srcId="{2C097983-99DC-4272-BB7B-F7AD98397E39}" destId="{1FDE4995-53D1-401A-990E-859B312CF5AE}" srcOrd="9" destOrd="0" presId="urn:microsoft.com/office/officeart/2005/8/layout/default"/>
    <dgm:cxn modelId="{DA34B2AD-4A2B-4858-82FA-573C81D6A913}" type="presParOf" srcId="{2C097983-99DC-4272-BB7B-F7AD98397E39}" destId="{C5384E51-9B73-4FE8-8C07-807081BC5D44}" srcOrd="10" destOrd="0" presId="urn:microsoft.com/office/officeart/2005/8/layout/default"/>
    <dgm:cxn modelId="{E6C98FB7-7CD5-4E2C-9864-2E9368CAA4C5}" type="presParOf" srcId="{2C097983-99DC-4272-BB7B-F7AD98397E39}" destId="{0F03F850-C7DF-4251-96B7-8F99CB319D6D}" srcOrd="11" destOrd="0" presId="urn:microsoft.com/office/officeart/2005/8/layout/default"/>
    <dgm:cxn modelId="{E7E2147E-16BB-404B-83C1-DC35F140307D}" type="presParOf" srcId="{2C097983-99DC-4272-BB7B-F7AD98397E39}" destId="{2BA4C108-2EF4-45D6-8002-84E473525CAD}" srcOrd="12" destOrd="0" presId="urn:microsoft.com/office/officeart/2005/8/layout/default"/>
    <dgm:cxn modelId="{E4622A2E-1725-4250-9CB7-B309DFD8B0E1}" type="presParOf" srcId="{2C097983-99DC-4272-BB7B-F7AD98397E39}" destId="{9C255017-B1BD-4CB7-BEB5-A6A7B224215F}" srcOrd="13" destOrd="0" presId="urn:microsoft.com/office/officeart/2005/8/layout/default"/>
    <dgm:cxn modelId="{79AA4DEC-F455-4AA9-997C-436ECE67FB23}" type="presParOf" srcId="{2C097983-99DC-4272-BB7B-F7AD98397E39}" destId="{7B0AB983-7096-4A59-8C3B-C7689007F82A}" srcOrd="14" destOrd="0" presId="urn:microsoft.com/office/officeart/2005/8/layout/default"/>
    <dgm:cxn modelId="{FC5A90FD-87DA-40EF-B3C3-946118A06097}" type="presParOf" srcId="{2C097983-99DC-4272-BB7B-F7AD98397E39}" destId="{754E2ABB-5DC2-4F63-A72D-0977864F6023}" srcOrd="15" destOrd="0" presId="urn:microsoft.com/office/officeart/2005/8/layout/default"/>
    <dgm:cxn modelId="{15FD3D84-8C4A-49DB-A2B1-33C646E75323}" type="presParOf" srcId="{2C097983-99DC-4272-BB7B-F7AD98397E39}" destId="{44AE399E-41B9-4CFE-A1BE-45A53C4F0C0C}" srcOrd="16" destOrd="0" presId="urn:microsoft.com/office/officeart/2005/8/layout/default"/>
    <dgm:cxn modelId="{2FEE0282-A5A7-44C2-ACE0-AF3112A55C1A}" type="presParOf" srcId="{2C097983-99DC-4272-BB7B-F7AD98397E39}" destId="{6B9D89B2-FAB2-46BE-A9F4-6BBD7F9EA3A6}" srcOrd="17" destOrd="0" presId="urn:microsoft.com/office/officeart/2005/8/layout/default"/>
    <dgm:cxn modelId="{5137E459-CD9B-4321-A3D3-78CF8A4C9345}" type="presParOf" srcId="{2C097983-99DC-4272-BB7B-F7AD98397E39}" destId="{1086B66A-12AC-4A4C-A4DC-C8B937F98CA4}" srcOrd="18" destOrd="0" presId="urn:microsoft.com/office/officeart/2005/8/layout/default"/>
    <dgm:cxn modelId="{5D89C519-45F7-4B2E-813B-126977D837BD}" type="presParOf" srcId="{2C097983-99DC-4272-BB7B-F7AD98397E39}" destId="{3AC2F763-A07F-473D-BA83-E720A6D24CCD}" srcOrd="19" destOrd="0" presId="urn:microsoft.com/office/officeart/2005/8/layout/default"/>
    <dgm:cxn modelId="{64590F0B-3A7E-43D4-AEBB-B1F1C0145D9B}" type="presParOf" srcId="{2C097983-99DC-4272-BB7B-F7AD98397E39}" destId="{BF427D04-E7E6-4AB1-8719-F6284B14CFBC}" srcOrd="20" destOrd="0" presId="urn:microsoft.com/office/officeart/2005/8/layout/default"/>
    <dgm:cxn modelId="{5AAFC4B7-0610-453E-9237-3CB14AC63F8F}" type="presParOf" srcId="{2C097983-99DC-4272-BB7B-F7AD98397E39}" destId="{E0AA430E-E442-4C7E-AEFC-646F45670E79}" srcOrd="21" destOrd="0" presId="urn:microsoft.com/office/officeart/2005/8/layout/default"/>
    <dgm:cxn modelId="{0ECFA4D5-85D2-487B-9A86-DC5B5E6EADD1}" type="presParOf" srcId="{2C097983-99DC-4272-BB7B-F7AD98397E39}" destId="{6E579FA9-F807-4600-A02D-2BE9CDA82B86}" srcOrd="22" destOrd="0" presId="urn:microsoft.com/office/officeart/2005/8/layout/default"/>
    <dgm:cxn modelId="{BBEFA33F-D353-4977-90F6-64D53323EBAC}" type="presParOf" srcId="{2C097983-99DC-4272-BB7B-F7AD98397E39}" destId="{85933492-3800-476C-91A2-17A5D57A302C}" srcOrd="23" destOrd="0" presId="urn:microsoft.com/office/officeart/2005/8/layout/default"/>
    <dgm:cxn modelId="{F398360D-51EB-4ECD-8820-C11AD5BCA883}" type="presParOf" srcId="{2C097983-99DC-4272-BB7B-F7AD98397E39}" destId="{560FC1D2-ED39-4537-A889-D4620F06BC7C}" srcOrd="24" destOrd="0" presId="urn:microsoft.com/office/officeart/2005/8/layout/default"/>
    <dgm:cxn modelId="{1741FDA3-D715-454F-8097-7E2FB5789104}" type="presParOf" srcId="{2C097983-99DC-4272-BB7B-F7AD98397E39}" destId="{49B6FE43-4D5D-49A2-BAA5-431503AF42BC}" srcOrd="25" destOrd="0" presId="urn:microsoft.com/office/officeart/2005/8/layout/default"/>
    <dgm:cxn modelId="{7B399514-91EE-4E4E-A657-D41E32249C4C}" type="presParOf" srcId="{2C097983-99DC-4272-BB7B-F7AD98397E39}" destId="{18B91581-B6E0-42BA-B85F-8BBA15D6F08C}" srcOrd="26" destOrd="0" presId="urn:microsoft.com/office/officeart/2005/8/layout/default"/>
    <dgm:cxn modelId="{7A5D6F96-B7FD-49AC-B0AC-15AD6FCD7AFE}" type="presParOf" srcId="{2C097983-99DC-4272-BB7B-F7AD98397E39}" destId="{68E81157-587D-407F-99E2-B796AEAF1019}" srcOrd="27" destOrd="0" presId="urn:microsoft.com/office/officeart/2005/8/layout/default"/>
    <dgm:cxn modelId="{827BE127-59CE-4C9D-8E93-572D273FA193}" type="presParOf" srcId="{2C097983-99DC-4272-BB7B-F7AD98397E39}" destId="{09A41777-9C95-4213-8BDA-34F5FB534BB5}" srcOrd="28" destOrd="0" presId="urn:microsoft.com/office/officeart/2005/8/layout/default"/>
    <dgm:cxn modelId="{8156C786-F533-40B5-A344-01108621321D}" type="presParOf" srcId="{2C097983-99DC-4272-BB7B-F7AD98397E39}" destId="{542FED4C-1BE3-45A1-939D-E4E6E6924810}" srcOrd="29" destOrd="0" presId="urn:microsoft.com/office/officeart/2005/8/layout/default"/>
    <dgm:cxn modelId="{357EFF8C-5C96-4057-BF9D-90871E6FDDC8}" type="presParOf" srcId="{2C097983-99DC-4272-BB7B-F7AD98397E39}" destId="{9FCA4030-9659-46BA-8DEC-E9AFAE38AD13}" srcOrd="30" destOrd="0" presId="urn:microsoft.com/office/officeart/2005/8/layout/default"/>
    <dgm:cxn modelId="{CE096153-83BB-459A-BA6D-14E47F142531}" type="presParOf" srcId="{2C097983-99DC-4272-BB7B-F7AD98397E39}" destId="{0FC4AAA5-6E0B-4B81-BA95-EE0783A938C0}" srcOrd="31" destOrd="0" presId="urn:microsoft.com/office/officeart/2005/8/layout/default"/>
    <dgm:cxn modelId="{7F6CABCD-05AC-4A0F-AB73-5200247F89D7}" type="presParOf" srcId="{2C097983-99DC-4272-BB7B-F7AD98397E39}" destId="{D65A1B2D-D19F-49BC-8B45-9B5C8AD56AE3}" srcOrd="32" destOrd="0" presId="urn:microsoft.com/office/officeart/2005/8/layout/default"/>
    <dgm:cxn modelId="{5207D807-2815-494C-AA5E-05B6C19A8EF4}" type="presParOf" srcId="{2C097983-99DC-4272-BB7B-F7AD98397E39}" destId="{737F2AEB-CCAB-42DF-8EE6-1DE891E4FB7C}" srcOrd="33" destOrd="0" presId="urn:microsoft.com/office/officeart/2005/8/layout/default"/>
    <dgm:cxn modelId="{B78624CC-BD39-428F-ABC8-F7D1FD34C179}" type="presParOf" srcId="{2C097983-99DC-4272-BB7B-F7AD98397E39}" destId="{F06CAFC9-D19B-4D0A-BEA6-35A85E66A195}" srcOrd="34" destOrd="0" presId="urn:microsoft.com/office/officeart/2005/8/layout/default"/>
    <dgm:cxn modelId="{117A120A-EE66-4F65-9E47-0F1842A40EDE}" type="presParOf" srcId="{2C097983-99DC-4272-BB7B-F7AD98397E39}" destId="{995D1039-2041-4180-A382-5031EF2D5E84}" srcOrd="35" destOrd="0" presId="urn:microsoft.com/office/officeart/2005/8/layout/default"/>
    <dgm:cxn modelId="{14A49919-09F7-4C89-ACE6-DCB80E49F0AB}" type="presParOf" srcId="{2C097983-99DC-4272-BB7B-F7AD98397E39}" destId="{74A0C5C1-A20B-4F1C-A38B-056051B2589E}" srcOrd="36" destOrd="0" presId="urn:microsoft.com/office/officeart/2005/8/layout/default"/>
    <dgm:cxn modelId="{DDFB989B-C48A-46F1-90F0-B0528C674F6A}" type="presParOf" srcId="{2C097983-99DC-4272-BB7B-F7AD98397E39}" destId="{E5166ED3-540D-441E-BE07-5FBAD7E34476}" srcOrd="37" destOrd="0" presId="urn:microsoft.com/office/officeart/2005/8/layout/default"/>
    <dgm:cxn modelId="{F9AD79EA-EAE6-4A83-96D7-BC7CEB20FC9C}" type="presParOf" srcId="{2C097983-99DC-4272-BB7B-F7AD98397E39}" destId="{0ABB0BA4-86BF-4838-AF33-DED0258AAEBE}" srcOrd="38" destOrd="0" presId="urn:microsoft.com/office/officeart/2005/8/layout/default"/>
    <dgm:cxn modelId="{6CDB041A-9164-4E55-8469-0D2289F2A429}" type="presParOf" srcId="{2C097983-99DC-4272-BB7B-F7AD98397E39}" destId="{8CEF7EEB-89F7-47A8-AA9D-82F183246944}" srcOrd="39" destOrd="0" presId="urn:microsoft.com/office/officeart/2005/8/layout/default"/>
    <dgm:cxn modelId="{3B69F139-B322-4BBB-A205-8A279C2FB221}" type="presParOf" srcId="{2C097983-99DC-4272-BB7B-F7AD98397E39}" destId="{CCCB3CE0-7BD2-4200-8B4E-5460B774987C}" srcOrd="40" destOrd="0" presId="urn:microsoft.com/office/officeart/2005/8/layout/default"/>
    <dgm:cxn modelId="{B7967919-D688-458A-BBE5-F26CC34A7B31}" type="presParOf" srcId="{2C097983-99DC-4272-BB7B-F7AD98397E39}" destId="{76E9D2DF-669B-49F4-8089-4FA3542C0440}" srcOrd="41" destOrd="0" presId="urn:microsoft.com/office/officeart/2005/8/layout/default"/>
    <dgm:cxn modelId="{A13248AA-17CE-452D-961E-493A1210F16C}" type="presParOf" srcId="{2C097983-99DC-4272-BB7B-F7AD98397E39}" destId="{CD5BDE7E-15E8-4297-9520-9FB8CCD679BE}" srcOrd="42" destOrd="0" presId="urn:microsoft.com/office/officeart/2005/8/layout/default"/>
    <dgm:cxn modelId="{7166C1E4-3638-4531-AE4A-6F8F2CA17A82}" type="presParOf" srcId="{2C097983-99DC-4272-BB7B-F7AD98397E39}" destId="{983FC755-B0EE-42F9-B036-E1327F332596}" srcOrd="43" destOrd="0" presId="urn:microsoft.com/office/officeart/2005/8/layout/default"/>
    <dgm:cxn modelId="{3E8D9D14-9887-45B0-9C88-40E7B7F6EF7B}" type="presParOf" srcId="{2C097983-99DC-4272-BB7B-F7AD98397E39}" destId="{FCA8CE3B-1AEE-4AC9-B974-A03EB684F140}" srcOrd="44" destOrd="0" presId="urn:microsoft.com/office/officeart/2005/8/layout/default"/>
    <dgm:cxn modelId="{6AA3C9E1-F853-4996-A8B6-3838E97C659B}" type="presParOf" srcId="{2C097983-99DC-4272-BB7B-F7AD98397E39}" destId="{1387B1C4-1E91-476A-B3D0-D47F723C9B75}" srcOrd="45" destOrd="0" presId="urn:microsoft.com/office/officeart/2005/8/layout/default"/>
    <dgm:cxn modelId="{E9B005E5-CDB5-4F43-A392-A18EA107C721}" type="presParOf" srcId="{2C097983-99DC-4272-BB7B-F7AD98397E39}" destId="{09729A2C-D3EA-44C5-A82E-35DF3E12E73A}" srcOrd="46" destOrd="0" presId="urn:microsoft.com/office/officeart/2005/8/layout/default"/>
    <dgm:cxn modelId="{8887FEFB-8C1F-4B0D-9648-4A92F7650256}" type="presParOf" srcId="{2C097983-99DC-4272-BB7B-F7AD98397E39}" destId="{2CADA3D5-EB0D-41F0-AD56-5E44C9913B6D}" srcOrd="47" destOrd="0" presId="urn:microsoft.com/office/officeart/2005/8/layout/default"/>
    <dgm:cxn modelId="{BC77516B-B701-4015-AE62-059F120E68BE}" type="presParOf" srcId="{2C097983-99DC-4272-BB7B-F7AD98397E39}" destId="{B41D03FF-1927-41C2-8259-733CC033B46E}" srcOrd="48" destOrd="0" presId="urn:microsoft.com/office/officeart/2005/8/layout/default"/>
    <dgm:cxn modelId="{AABC7F35-0057-4518-AD99-29895A24D1C8}" type="presParOf" srcId="{2C097983-99DC-4272-BB7B-F7AD98397E39}" destId="{0312A94A-57DA-4A27-AA35-F3D516FD6B4A}" srcOrd="49" destOrd="0" presId="urn:microsoft.com/office/officeart/2005/8/layout/default"/>
    <dgm:cxn modelId="{79EE9D91-A5E9-4D76-9A10-124F96F329B6}" type="presParOf" srcId="{2C097983-99DC-4272-BB7B-F7AD98397E39}" destId="{7ED94E8A-46A0-461F-84F4-27459054B4B4}" srcOrd="50" destOrd="0" presId="urn:microsoft.com/office/officeart/2005/8/layout/default"/>
    <dgm:cxn modelId="{ED5452DD-CF18-4205-A001-71051935A7C6}" type="presParOf" srcId="{2C097983-99DC-4272-BB7B-F7AD98397E39}" destId="{2FDDDD69-0855-4D89-9EB2-0367A91EB5AC}" srcOrd="51" destOrd="0" presId="urn:microsoft.com/office/officeart/2005/8/layout/default"/>
    <dgm:cxn modelId="{011607B4-1A7C-4AF0-B681-F4A112E9DE54}" type="presParOf" srcId="{2C097983-99DC-4272-BB7B-F7AD98397E39}" destId="{4D76C18F-3F7C-44E2-BFA8-051DBD38C433}" srcOrd="52" destOrd="0" presId="urn:microsoft.com/office/officeart/2005/8/layout/default"/>
    <dgm:cxn modelId="{F9E4715D-E1A9-4C44-8390-08238C334AAA}" type="presParOf" srcId="{2C097983-99DC-4272-BB7B-F7AD98397E39}" destId="{320BBDBB-8224-420B-BA4B-1A8E09699B03}" srcOrd="53" destOrd="0" presId="urn:microsoft.com/office/officeart/2005/8/layout/default"/>
    <dgm:cxn modelId="{DAB99AA3-F152-4D9B-826C-E1E3513191A4}" type="presParOf" srcId="{2C097983-99DC-4272-BB7B-F7AD98397E39}" destId="{E331E682-2BAC-4B4E-B6C6-316EB63DE5DB}" srcOrd="54" destOrd="0" presId="urn:microsoft.com/office/officeart/2005/8/layout/default"/>
    <dgm:cxn modelId="{B55B71C2-EF16-4336-9B2A-C83AE33CA249}" type="presParOf" srcId="{2C097983-99DC-4272-BB7B-F7AD98397E39}" destId="{237564B9-1F75-4D21-A46F-2E31B5FEA458}" srcOrd="55" destOrd="0" presId="urn:microsoft.com/office/officeart/2005/8/layout/default"/>
    <dgm:cxn modelId="{7A42829B-A9DA-40ED-AC03-369A45514E50}" type="presParOf" srcId="{2C097983-99DC-4272-BB7B-F7AD98397E39}" destId="{B8567F48-D288-41AC-BB24-689998F8EDDE}" srcOrd="56" destOrd="0" presId="urn:microsoft.com/office/officeart/2005/8/layout/default"/>
    <dgm:cxn modelId="{01AB925B-4243-4B9D-AF57-6EDFADF2D7CD}" type="presParOf" srcId="{2C097983-99DC-4272-BB7B-F7AD98397E39}" destId="{B464F3FE-6A07-4BC8-A8CA-5FADFD999927}" srcOrd="57" destOrd="0" presId="urn:microsoft.com/office/officeart/2005/8/layout/default"/>
    <dgm:cxn modelId="{E4BD0502-3BCF-4E7A-9D87-59BC07DE036C}" type="presParOf" srcId="{2C097983-99DC-4272-BB7B-F7AD98397E39}" destId="{E74DC485-C8E1-4440-9EE3-7368F884A478}" srcOrd="58" destOrd="0" presId="urn:microsoft.com/office/officeart/2005/8/layout/default"/>
    <dgm:cxn modelId="{8C49A38D-250E-4ED6-BB46-28BA234BD7A5}" type="presParOf" srcId="{2C097983-99DC-4272-BB7B-F7AD98397E39}" destId="{98775AD2-B32B-49B9-B9E1-7E00AA95026B}" srcOrd="59" destOrd="0" presId="urn:microsoft.com/office/officeart/2005/8/layout/default"/>
    <dgm:cxn modelId="{433DD0F4-C5CD-492A-9771-8710F662CAE7}" type="presParOf" srcId="{2C097983-99DC-4272-BB7B-F7AD98397E39}" destId="{D8EDB64B-D8C5-4B84-BFAD-5FCBCA7135A0}" srcOrd="60" destOrd="0" presId="urn:microsoft.com/office/officeart/2005/8/layout/default"/>
    <dgm:cxn modelId="{843F0885-25AB-4916-ACD2-3E4F6D4F237F}" type="presParOf" srcId="{2C097983-99DC-4272-BB7B-F7AD98397E39}" destId="{9A8AE2C7-280C-428B-ABBC-1CA3F4EE4D97}" srcOrd="61" destOrd="0" presId="urn:microsoft.com/office/officeart/2005/8/layout/default"/>
    <dgm:cxn modelId="{F1D049DD-1B1C-49D9-8633-ABF478C27769}" type="presParOf" srcId="{2C097983-99DC-4272-BB7B-F7AD98397E39}" destId="{C6CB5798-855A-45AC-81CE-5CB4CF1621D1}" srcOrd="62" destOrd="0" presId="urn:microsoft.com/office/officeart/2005/8/layout/default"/>
    <dgm:cxn modelId="{31FD74C2-0632-4312-ABAC-A813FEFA1182}" type="presParOf" srcId="{2C097983-99DC-4272-BB7B-F7AD98397E39}" destId="{CD5DDE6E-AAA2-4667-B4BC-9892E8EBF945}" srcOrd="63" destOrd="0" presId="urn:microsoft.com/office/officeart/2005/8/layout/default"/>
    <dgm:cxn modelId="{A0363FCF-1834-4CE1-943F-34FB6C6BED60}" type="presParOf" srcId="{2C097983-99DC-4272-BB7B-F7AD98397E39}" destId="{728A881D-8268-47B4-876F-9142DE5533E2}" srcOrd="64" destOrd="0" presId="urn:microsoft.com/office/officeart/2005/8/layout/default"/>
    <dgm:cxn modelId="{10E15B8D-6CC3-44FB-A3A8-AAC28F9A939B}" type="presParOf" srcId="{2C097983-99DC-4272-BB7B-F7AD98397E39}" destId="{97EA97A0-244E-4051-9456-6BA253A9CFF6}" srcOrd="65" destOrd="0" presId="urn:microsoft.com/office/officeart/2005/8/layout/default"/>
    <dgm:cxn modelId="{F294528D-447F-4378-ACC7-A30FF3B9F0FE}" type="presParOf" srcId="{2C097983-99DC-4272-BB7B-F7AD98397E39}" destId="{DC978CB6-18D0-4DA6-8108-89F7AC1A5DAD}" srcOrd="6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D1CA34-98B9-49AC-B3B2-6241BF50B5B0}">
      <dsp:nvSpPr>
        <dsp:cNvPr id="0" name=""/>
        <dsp:cNvSpPr/>
      </dsp:nvSpPr>
      <dsp:spPr>
        <a:xfrm>
          <a:off x="0" y="279783"/>
          <a:ext cx="8640960" cy="295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0635" tIns="208280" rIns="670635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«Майские» </a:t>
          </a:r>
          <a:r>
            <a:rPr lang="x-none" sz="1200" b="1" kern="1200" smtClean="0"/>
            <a:t>указ</a:t>
          </a:r>
          <a:r>
            <a:rPr lang="ru-RU" sz="1200" b="1" kern="1200" dirty="0" smtClean="0"/>
            <a:t>ы</a:t>
          </a:r>
          <a:r>
            <a:rPr lang="x-none" sz="1200" b="1" kern="1200" smtClean="0"/>
            <a:t> Президента Российской Федерации</a:t>
          </a:r>
          <a:r>
            <a:rPr lang="ru-RU" sz="1200" b="1" kern="1200" dirty="0" smtClean="0"/>
            <a:t>, </a:t>
          </a:r>
          <a:r>
            <a:rPr lang="ru-RU" sz="1200" b="0" kern="1200" dirty="0" smtClean="0"/>
            <a:t>в том числе от 07.05.2012 №№ 596-606, от 07.05.2018 № 204 «О национальных целях и стратегических задачах развития Российской Федерации на период до 2024 года»;</a:t>
          </a:r>
          <a:endParaRPr lang="ru-RU" sz="1200" b="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Основные направления деятельности Правительства Российской Федерации </a:t>
          </a:r>
          <a:r>
            <a:rPr lang="ru-RU" sz="1200" b="0" kern="1200" dirty="0" smtClean="0"/>
            <a:t>на период до 2024 года от 29.09.2018 № 8028п-П13;</a:t>
          </a:r>
          <a:endParaRPr lang="ru-RU" sz="1200" b="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x-none" sz="1200" b="1" kern="1200" smtClean="0"/>
            <a:t>Послания </a:t>
          </a:r>
          <a:r>
            <a:rPr lang="x-none" sz="1200" b="1" kern="1200" dirty="0" smtClean="0"/>
            <a:t>Президента </a:t>
          </a:r>
          <a:r>
            <a:rPr lang="x-none" sz="1200" kern="1200" dirty="0" smtClean="0"/>
            <a:t>Российской Федерации Федеральному Собранию Российской Федерации, </a:t>
          </a:r>
          <a:r>
            <a:rPr lang="x-none" sz="1200" b="1" kern="1200" dirty="0" smtClean="0"/>
            <a:t>Концепции долгосрочного социально-экономического развития </a:t>
          </a:r>
          <a:r>
            <a:rPr lang="x-none" sz="1200" kern="1200" dirty="0" smtClean="0"/>
            <a:t>Российской Федерации на период до 2020 года, </a:t>
          </a:r>
          <a:r>
            <a:rPr lang="x-none" sz="1200" b="1" kern="1200" dirty="0" smtClean="0"/>
            <a:t>Прогноза социально-экономического развития </a:t>
          </a:r>
          <a:r>
            <a:rPr lang="x-none" sz="1200" kern="1200" dirty="0" smtClean="0"/>
            <a:t>Российской Федерации на период до 2030 года, </a:t>
          </a:r>
          <a:r>
            <a:rPr lang="x-none" sz="1200" b="1" kern="1200" dirty="0" smtClean="0"/>
            <a:t>Стратегии национальной безопасности</a:t>
          </a:r>
          <a:r>
            <a:rPr lang="x-none" sz="1200" kern="1200" dirty="0" smtClean="0"/>
            <a:t> Российской Федерации, </a:t>
          </a:r>
          <a:r>
            <a:rPr lang="x-none" sz="1200" b="1" kern="1200" dirty="0" smtClean="0"/>
            <a:t>Стратегии устойчивого развития сельских территорий </a:t>
          </a:r>
          <a:r>
            <a:rPr lang="x-none" sz="1200" kern="1200" dirty="0" smtClean="0"/>
            <a:t>Российской Федерации на период до 2030 года</a:t>
          </a:r>
          <a:r>
            <a:rPr lang="ru-RU" sz="1200" kern="1200" dirty="0" smtClean="0"/>
            <a:t>;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x-none" sz="1200" b="1" kern="1200" smtClean="0"/>
            <a:t>Федеральн</a:t>
          </a:r>
          <a:r>
            <a:rPr lang="ru-RU" sz="1200" b="1" kern="1200" dirty="0" err="1" smtClean="0"/>
            <a:t>ый</a:t>
          </a:r>
          <a:r>
            <a:rPr lang="x-none" sz="1200" b="1" kern="1200" smtClean="0"/>
            <a:t> закон </a:t>
          </a:r>
          <a:r>
            <a:rPr lang="x-none" sz="1200" kern="1200" smtClean="0"/>
            <a:t>от 28</a:t>
          </a:r>
          <a:r>
            <a:rPr lang="ru-RU" sz="1200" kern="1200" dirty="0" smtClean="0"/>
            <a:t>.06.</a:t>
          </a:r>
          <a:r>
            <a:rPr lang="x-none" sz="1200" kern="1200" smtClean="0"/>
            <a:t>2014 </a:t>
          </a:r>
          <a:r>
            <a:rPr lang="x-none" sz="1200" kern="1200" dirty="0" smtClean="0"/>
            <a:t>№ 172-ФЗ «</a:t>
          </a:r>
          <a:r>
            <a:rPr lang="x-none" sz="1200" b="1" kern="1200" dirty="0" smtClean="0"/>
            <a:t>О стратегическом планировании</a:t>
          </a:r>
          <a:r>
            <a:rPr lang="x-none" sz="1200" kern="1200" dirty="0" smtClean="0"/>
            <a:t> в </a:t>
          </a:r>
          <a:r>
            <a:rPr lang="x-none" sz="1200" kern="1200" smtClean="0"/>
            <a:t>Российской Федерации</a:t>
          </a:r>
          <a:r>
            <a:rPr lang="x-none" sz="1200" kern="1200" dirty="0" smtClean="0"/>
            <a:t>»;</a:t>
          </a:r>
          <a:endParaRPr lang="ru-RU" sz="1200" b="1" kern="1200" dirty="0" smtClean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И</a:t>
          </a:r>
          <a:r>
            <a:rPr lang="x-none" sz="1200" b="1" kern="1200" smtClean="0"/>
            <a:t>ны</a:t>
          </a:r>
          <a:r>
            <a:rPr lang="ru-RU" sz="1200" b="1" kern="1200" dirty="0" smtClean="0"/>
            <a:t>е</a:t>
          </a:r>
          <a:r>
            <a:rPr lang="x-none" sz="1200" b="1" kern="1200" smtClean="0"/>
            <a:t> федеральны</a:t>
          </a:r>
          <a:r>
            <a:rPr lang="ru-RU" sz="1200" b="1" kern="1200" dirty="0" smtClean="0"/>
            <a:t>е</a:t>
          </a:r>
          <a:r>
            <a:rPr lang="x-none" sz="1200" b="1" kern="1200" smtClean="0"/>
            <a:t> закон</a:t>
          </a:r>
          <a:r>
            <a:rPr lang="ru-RU" sz="1200" b="1" kern="1200" dirty="0" smtClean="0"/>
            <a:t>ы</a:t>
          </a:r>
          <a:r>
            <a:rPr lang="x-none" sz="1200" b="1" kern="1200" smtClean="0"/>
            <a:t> и нормативны</a:t>
          </a:r>
          <a:r>
            <a:rPr lang="ru-RU" sz="1200" b="1" kern="1200" dirty="0" smtClean="0"/>
            <a:t>е</a:t>
          </a:r>
          <a:r>
            <a:rPr lang="x-none" sz="1200" b="1" kern="1200" smtClean="0"/>
            <a:t> правовы</a:t>
          </a:r>
          <a:r>
            <a:rPr lang="ru-RU" sz="1200" b="1" kern="1200" dirty="0" smtClean="0"/>
            <a:t>е</a:t>
          </a:r>
          <a:r>
            <a:rPr lang="x-none" sz="1200" b="1" kern="1200" smtClean="0"/>
            <a:t> акт</a:t>
          </a:r>
          <a:r>
            <a:rPr lang="ru-RU" sz="1200" b="1" kern="1200" dirty="0" smtClean="0"/>
            <a:t>ы</a:t>
          </a:r>
          <a:r>
            <a:rPr lang="x-none" sz="1200" kern="1200" smtClean="0"/>
            <a:t>, регламентирующи</a:t>
          </a:r>
          <a:r>
            <a:rPr lang="ru-RU" sz="1200" kern="1200" dirty="0" smtClean="0"/>
            <a:t>е</a:t>
          </a:r>
          <a:r>
            <a:rPr lang="x-none" sz="1200" kern="1200" smtClean="0"/>
            <a:t> </a:t>
          </a:r>
          <a:r>
            <a:rPr lang="ru-RU" sz="1200" kern="1200" dirty="0" smtClean="0"/>
            <a:t>развитие </a:t>
          </a:r>
          <a:r>
            <a:rPr lang="x-none" sz="1200" kern="1200" smtClean="0"/>
            <a:t>сфер </a:t>
          </a:r>
          <a:r>
            <a:rPr lang="x-none" sz="1200" kern="1200" dirty="0" smtClean="0"/>
            <a:t>деятельности</a:t>
          </a:r>
          <a:r>
            <a:rPr lang="x-none" sz="1200" kern="1200" smtClean="0"/>
            <a:t>, охваченны</a:t>
          </a:r>
          <a:r>
            <a:rPr lang="ru-RU" sz="1200" kern="1200" dirty="0" smtClean="0"/>
            <a:t>е</a:t>
          </a:r>
          <a:r>
            <a:rPr lang="x-none" sz="1200" kern="1200" smtClean="0"/>
            <a:t> Стратегией</a:t>
          </a:r>
          <a:r>
            <a:rPr lang="ru-RU" sz="1200" kern="1200" dirty="0" smtClean="0"/>
            <a:t>, в том числе </a:t>
          </a:r>
          <a:r>
            <a:rPr lang="x-none" sz="1200" b="1" kern="1200" smtClean="0"/>
            <a:t>федеральны</a:t>
          </a:r>
          <a:r>
            <a:rPr lang="ru-RU" sz="1200" b="1" kern="1200" dirty="0" smtClean="0"/>
            <a:t>е</a:t>
          </a:r>
          <a:r>
            <a:rPr lang="x-none" sz="1200" b="1" kern="1200" smtClean="0"/>
            <a:t> отраслевы</a:t>
          </a:r>
          <a:r>
            <a:rPr lang="ru-RU" sz="1200" b="1" kern="1200" dirty="0" smtClean="0"/>
            <a:t>е</a:t>
          </a:r>
          <a:r>
            <a:rPr lang="x-none" sz="1200" b="1" kern="1200" smtClean="0"/>
            <a:t> стратеги</a:t>
          </a:r>
          <a:r>
            <a:rPr lang="ru-RU" sz="1200" b="1" kern="1200" dirty="0" smtClean="0"/>
            <a:t>и</a:t>
          </a:r>
          <a:r>
            <a:rPr lang="x-none" sz="1200" kern="1200" smtClean="0"/>
            <a:t>, концепци</a:t>
          </a:r>
          <a:r>
            <a:rPr lang="ru-RU" sz="1200" kern="1200" dirty="0" smtClean="0"/>
            <a:t>и</a:t>
          </a:r>
          <a:r>
            <a:rPr lang="x-none" sz="1200" kern="1200" smtClean="0"/>
            <a:t>, государственны</a:t>
          </a:r>
          <a:r>
            <a:rPr lang="ru-RU" sz="1200" kern="1200" dirty="0" smtClean="0"/>
            <a:t>е</a:t>
          </a:r>
          <a:r>
            <a:rPr lang="x-none" sz="1200" kern="1200" smtClean="0"/>
            <a:t> программ</a:t>
          </a:r>
          <a:r>
            <a:rPr lang="ru-RU" sz="1200" kern="1200" dirty="0" smtClean="0"/>
            <a:t>ы;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 проект </a:t>
          </a:r>
          <a:r>
            <a:rPr lang="ru-RU" sz="1200" b="1" kern="1200" dirty="0" smtClean="0"/>
            <a:t>Стратегии пространственного развития </a:t>
          </a:r>
          <a:r>
            <a:rPr lang="ru-RU" sz="1200" kern="1200" dirty="0" smtClean="0"/>
            <a:t>Российской Федерации.</a:t>
          </a:r>
        </a:p>
      </dsp:txBody>
      <dsp:txXfrm>
        <a:off x="0" y="279783"/>
        <a:ext cx="8640960" cy="2959198"/>
      </dsp:txXfrm>
    </dsp:sp>
    <dsp:sp modelId="{D6BCDE82-8D1C-408D-B7A9-B2C57A6CE960}">
      <dsp:nvSpPr>
        <dsp:cNvPr id="0" name=""/>
        <dsp:cNvSpPr/>
      </dsp:nvSpPr>
      <dsp:spPr>
        <a:xfrm>
          <a:off x="432048" y="43231"/>
          <a:ext cx="6048672" cy="4374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Федеральные правовые акты и документы:</a:t>
          </a:r>
          <a:endParaRPr lang="ru-RU" sz="1400" kern="1200" dirty="0"/>
        </a:p>
      </dsp:txBody>
      <dsp:txXfrm>
        <a:off x="453400" y="64583"/>
        <a:ext cx="6005968" cy="394703"/>
      </dsp:txXfrm>
    </dsp:sp>
    <dsp:sp modelId="{E58DE1C4-C3ED-4148-BA57-9FC37B0DB5FB}">
      <dsp:nvSpPr>
        <dsp:cNvPr id="0" name=""/>
        <dsp:cNvSpPr/>
      </dsp:nvSpPr>
      <dsp:spPr>
        <a:xfrm>
          <a:off x="0" y="3515436"/>
          <a:ext cx="8640960" cy="551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0635" tIns="208280" rIns="670635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x-none" sz="1200" b="1" kern="1200" smtClean="0"/>
            <a:t>Стратеги</a:t>
          </a:r>
          <a:r>
            <a:rPr lang="ru-RU" sz="1200" b="1" kern="1200" dirty="0" smtClean="0"/>
            <a:t>я</a:t>
          </a:r>
          <a:r>
            <a:rPr lang="x-none" sz="1200" b="1" kern="1200" smtClean="0"/>
            <a:t> социально-экономического развития Северо-Западного федерального округа </a:t>
          </a:r>
          <a:r>
            <a:rPr lang="x-none" sz="1200" kern="1200" smtClean="0"/>
            <a:t>до 2020 года</a:t>
          </a:r>
          <a:r>
            <a:rPr lang="ru-RU" sz="700" kern="1200" dirty="0" smtClean="0"/>
            <a:t>.</a:t>
          </a:r>
          <a:r>
            <a:rPr lang="x-none" sz="700" kern="1200" smtClean="0"/>
            <a:t> </a:t>
          </a:r>
          <a:endParaRPr lang="ru-RU" sz="700" b="1" kern="1200" dirty="0"/>
        </a:p>
      </dsp:txBody>
      <dsp:txXfrm>
        <a:off x="0" y="3515436"/>
        <a:ext cx="8640960" cy="551250"/>
      </dsp:txXfrm>
    </dsp:sp>
    <dsp:sp modelId="{E83EBCA0-B8DD-4496-B687-B7417E757CA1}">
      <dsp:nvSpPr>
        <dsp:cNvPr id="0" name=""/>
        <dsp:cNvSpPr/>
      </dsp:nvSpPr>
      <dsp:spPr>
        <a:xfrm>
          <a:off x="432048" y="3308796"/>
          <a:ext cx="6048672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Документы Северо-Западного Федерального округа:</a:t>
          </a:r>
        </a:p>
      </dsp:txBody>
      <dsp:txXfrm>
        <a:off x="452223" y="3328971"/>
        <a:ext cx="6008322" cy="372930"/>
      </dsp:txXfrm>
    </dsp:sp>
    <dsp:sp modelId="{C85B4970-32F6-43F0-9895-7DB356A1F829}">
      <dsp:nvSpPr>
        <dsp:cNvPr id="0" name=""/>
        <dsp:cNvSpPr/>
      </dsp:nvSpPr>
      <dsp:spPr>
        <a:xfrm>
          <a:off x="0" y="4348926"/>
          <a:ext cx="8640960" cy="1080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0635" tIns="208280" rIns="670635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x-none" sz="1200" kern="1200" smtClean="0"/>
            <a:t>положения </a:t>
          </a:r>
          <a:r>
            <a:rPr lang="x-none" sz="1200" b="1" kern="1200" smtClean="0"/>
            <a:t>Закона Республики Коми </a:t>
          </a:r>
          <a:r>
            <a:rPr lang="x-none" sz="1200" kern="1200" smtClean="0"/>
            <a:t>от 23 июня 2015 г. № 55-РЗ «</a:t>
          </a:r>
          <a:r>
            <a:rPr lang="x-none" sz="1200" b="1" kern="1200" smtClean="0"/>
            <a:t>О стратегическом планировании </a:t>
          </a:r>
          <a:r>
            <a:rPr lang="x-none" sz="1200" kern="1200" smtClean="0"/>
            <a:t>в Республике Коми»</a:t>
          </a:r>
          <a:r>
            <a:rPr lang="ru-RU" sz="1200" kern="1200" dirty="0" smtClean="0"/>
            <a:t>;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x-none" sz="1200" kern="1200" smtClean="0"/>
            <a:t>требования </a:t>
          </a:r>
          <a:r>
            <a:rPr lang="x-none" sz="1200" b="1" kern="1200" smtClean="0"/>
            <a:t>иных </a:t>
          </a:r>
          <a:r>
            <a:rPr lang="ru-RU" sz="1200" b="1" kern="1200" dirty="0" smtClean="0"/>
            <a:t>республиканских</a:t>
          </a:r>
          <a:r>
            <a:rPr lang="x-none" sz="1200" b="1" kern="1200" smtClean="0"/>
            <a:t> законов и нормативных правовых актов</a:t>
          </a:r>
          <a:r>
            <a:rPr lang="x-none" sz="1200" kern="1200" smtClean="0"/>
            <a:t>, регламентирующих </a:t>
          </a:r>
          <a:r>
            <a:rPr lang="ru-RU" sz="1200" kern="1200" dirty="0" smtClean="0"/>
            <a:t> развитие </a:t>
          </a:r>
          <a:r>
            <a:rPr lang="x-none" sz="1200" kern="1200" smtClean="0"/>
            <a:t>сфер деятельности, охваченны</a:t>
          </a:r>
          <a:r>
            <a:rPr lang="ru-RU" sz="1200" kern="1200" dirty="0" smtClean="0"/>
            <a:t>х</a:t>
          </a:r>
          <a:r>
            <a:rPr lang="x-none" sz="1200" kern="1200" smtClean="0"/>
            <a:t> Стратегией</a:t>
          </a:r>
          <a:r>
            <a:rPr lang="ru-RU" sz="700" kern="1200" dirty="0" smtClean="0"/>
            <a:t>.</a:t>
          </a:r>
          <a:endParaRPr lang="ru-RU" sz="700" kern="1200" dirty="0"/>
        </a:p>
      </dsp:txBody>
      <dsp:txXfrm>
        <a:off x="0" y="4348926"/>
        <a:ext cx="8640960" cy="1080450"/>
      </dsp:txXfrm>
    </dsp:sp>
    <dsp:sp modelId="{200667F3-23A8-40C8-8236-CC13295A8D28}">
      <dsp:nvSpPr>
        <dsp:cNvPr id="0" name=""/>
        <dsp:cNvSpPr/>
      </dsp:nvSpPr>
      <dsp:spPr>
        <a:xfrm>
          <a:off x="432048" y="4142286"/>
          <a:ext cx="6048672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Правовые акты Республики Коми:</a:t>
          </a:r>
        </a:p>
      </dsp:txBody>
      <dsp:txXfrm>
        <a:off x="452223" y="4162461"/>
        <a:ext cx="6008322" cy="372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028ADC-395A-4648-B916-6FB8281B9F8A}">
      <dsp:nvSpPr>
        <dsp:cNvPr id="0" name=""/>
        <dsp:cNvSpPr/>
      </dsp:nvSpPr>
      <dsp:spPr>
        <a:xfrm>
          <a:off x="5868144" y="360043"/>
          <a:ext cx="2545378" cy="1534748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FBC86-1985-436F-AB38-71EA5C492F73}">
      <dsp:nvSpPr>
        <dsp:cNvPr id="0" name=""/>
        <dsp:cNvSpPr/>
      </dsp:nvSpPr>
      <dsp:spPr>
        <a:xfrm>
          <a:off x="5880555" y="2160235"/>
          <a:ext cx="2686358" cy="443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/>
            <a:t>Мультипроект</a:t>
          </a:r>
          <a:r>
            <a:rPr lang="ru-RU" sz="1500" b="1" kern="1200" dirty="0" smtClean="0"/>
            <a:t> «Арктика»</a:t>
          </a:r>
          <a:endParaRPr lang="ru-RU" sz="1500" b="1" kern="1200" dirty="0"/>
        </a:p>
      </dsp:txBody>
      <dsp:txXfrm>
        <a:off x="5880555" y="2160235"/>
        <a:ext cx="2686358" cy="443903"/>
      </dsp:txXfrm>
    </dsp:sp>
    <dsp:sp modelId="{DC6FB52C-3B49-432E-B204-72410F41B5CF}">
      <dsp:nvSpPr>
        <dsp:cNvPr id="0" name=""/>
        <dsp:cNvSpPr/>
      </dsp:nvSpPr>
      <dsp:spPr>
        <a:xfrm>
          <a:off x="3157170" y="360048"/>
          <a:ext cx="2494955" cy="1559606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4C835-BB69-4664-B0BC-AC756D22E95D}">
      <dsp:nvSpPr>
        <dsp:cNvPr id="0" name=""/>
        <dsp:cNvSpPr/>
      </dsp:nvSpPr>
      <dsp:spPr>
        <a:xfrm>
          <a:off x="2987835" y="2123900"/>
          <a:ext cx="2897023" cy="728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«Производительность труда и поддержка занятости»</a:t>
          </a:r>
          <a:endParaRPr lang="ru-RU" sz="1500" b="1" kern="1200" dirty="0"/>
        </a:p>
      </dsp:txBody>
      <dsp:txXfrm>
        <a:off x="2987835" y="2123900"/>
        <a:ext cx="2897023" cy="728573"/>
      </dsp:txXfrm>
    </dsp:sp>
    <dsp:sp modelId="{76F76C98-B4BF-41DC-8733-CB60040670FF}">
      <dsp:nvSpPr>
        <dsp:cNvPr id="0" name=""/>
        <dsp:cNvSpPr/>
      </dsp:nvSpPr>
      <dsp:spPr>
        <a:xfrm>
          <a:off x="333705" y="333028"/>
          <a:ext cx="2561631" cy="1660869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998371-33F5-43AD-BB4D-42EAE9EA46D5}">
      <dsp:nvSpPr>
        <dsp:cNvPr id="0" name=""/>
        <dsp:cNvSpPr/>
      </dsp:nvSpPr>
      <dsp:spPr>
        <a:xfrm>
          <a:off x="251516" y="2169094"/>
          <a:ext cx="2686358" cy="5298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«Демография»</a:t>
          </a:r>
          <a:endParaRPr lang="ru-RU" sz="1500" b="1" kern="1200" dirty="0"/>
        </a:p>
      </dsp:txBody>
      <dsp:txXfrm>
        <a:off x="251516" y="2169094"/>
        <a:ext cx="2686358" cy="5298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F12229-BBA1-4FCF-BCF1-A8B296B88B35}">
      <dsp:nvSpPr>
        <dsp:cNvPr id="0" name=""/>
        <dsp:cNvSpPr/>
      </dsp:nvSpPr>
      <dsp:spPr>
        <a:xfrm>
          <a:off x="3284582" y="452127"/>
          <a:ext cx="2735030" cy="189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34"/>
              </a:lnTo>
              <a:lnTo>
                <a:pt x="2735030" y="94934"/>
              </a:lnTo>
              <a:lnTo>
                <a:pt x="2735030" y="189869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F7D43F-4866-4FB3-BB35-ABF51567055D}">
      <dsp:nvSpPr>
        <dsp:cNvPr id="0" name=""/>
        <dsp:cNvSpPr/>
      </dsp:nvSpPr>
      <dsp:spPr>
        <a:xfrm>
          <a:off x="3284582" y="452127"/>
          <a:ext cx="1641018" cy="189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34"/>
              </a:lnTo>
              <a:lnTo>
                <a:pt x="1641018" y="94934"/>
              </a:lnTo>
              <a:lnTo>
                <a:pt x="1641018" y="189869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996692-E64F-4377-AF34-0D20B06E57A4}">
      <dsp:nvSpPr>
        <dsp:cNvPr id="0" name=""/>
        <dsp:cNvSpPr/>
      </dsp:nvSpPr>
      <dsp:spPr>
        <a:xfrm>
          <a:off x="3284582" y="452127"/>
          <a:ext cx="547006" cy="189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34"/>
              </a:lnTo>
              <a:lnTo>
                <a:pt x="547006" y="94934"/>
              </a:lnTo>
              <a:lnTo>
                <a:pt x="547006" y="189869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5939FF-13FA-499F-B75E-6A7F18AC70C0}">
      <dsp:nvSpPr>
        <dsp:cNvPr id="0" name=""/>
        <dsp:cNvSpPr/>
      </dsp:nvSpPr>
      <dsp:spPr>
        <a:xfrm>
          <a:off x="2737576" y="452127"/>
          <a:ext cx="547006" cy="189869"/>
        </a:xfrm>
        <a:custGeom>
          <a:avLst/>
          <a:gdLst/>
          <a:ahLst/>
          <a:cxnLst/>
          <a:rect l="0" t="0" r="0" b="0"/>
          <a:pathLst>
            <a:path>
              <a:moveTo>
                <a:pt x="547006" y="0"/>
              </a:moveTo>
              <a:lnTo>
                <a:pt x="547006" y="94934"/>
              </a:lnTo>
              <a:lnTo>
                <a:pt x="0" y="94934"/>
              </a:lnTo>
              <a:lnTo>
                <a:pt x="0" y="189869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F989C-E14C-4CBC-9C23-B756B62241CC}">
      <dsp:nvSpPr>
        <dsp:cNvPr id="0" name=""/>
        <dsp:cNvSpPr/>
      </dsp:nvSpPr>
      <dsp:spPr>
        <a:xfrm>
          <a:off x="1643564" y="452127"/>
          <a:ext cx="1641018" cy="189869"/>
        </a:xfrm>
        <a:custGeom>
          <a:avLst/>
          <a:gdLst/>
          <a:ahLst/>
          <a:cxnLst/>
          <a:rect l="0" t="0" r="0" b="0"/>
          <a:pathLst>
            <a:path>
              <a:moveTo>
                <a:pt x="1641018" y="0"/>
              </a:moveTo>
              <a:lnTo>
                <a:pt x="1641018" y="94934"/>
              </a:lnTo>
              <a:lnTo>
                <a:pt x="0" y="94934"/>
              </a:lnTo>
              <a:lnTo>
                <a:pt x="0" y="189869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6583F8-7EEB-4923-A4FA-B612D348C9B4}">
      <dsp:nvSpPr>
        <dsp:cNvPr id="0" name=""/>
        <dsp:cNvSpPr/>
      </dsp:nvSpPr>
      <dsp:spPr>
        <a:xfrm>
          <a:off x="549552" y="452127"/>
          <a:ext cx="2735030" cy="189869"/>
        </a:xfrm>
        <a:custGeom>
          <a:avLst/>
          <a:gdLst/>
          <a:ahLst/>
          <a:cxnLst/>
          <a:rect l="0" t="0" r="0" b="0"/>
          <a:pathLst>
            <a:path>
              <a:moveTo>
                <a:pt x="2735030" y="0"/>
              </a:moveTo>
              <a:lnTo>
                <a:pt x="2735030" y="94934"/>
              </a:lnTo>
              <a:lnTo>
                <a:pt x="0" y="94934"/>
              </a:lnTo>
              <a:lnTo>
                <a:pt x="0" y="189869"/>
              </a:lnTo>
            </a:path>
          </a:pathLst>
        </a:custGeom>
        <a:noFill/>
        <a:ln w="2540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04435B-5CA7-4C83-9396-FD8FDDE44490}">
      <dsp:nvSpPr>
        <dsp:cNvPr id="0" name=""/>
        <dsp:cNvSpPr/>
      </dsp:nvSpPr>
      <dsp:spPr>
        <a:xfrm>
          <a:off x="2832511" y="56"/>
          <a:ext cx="904142" cy="452071"/>
        </a:xfrm>
        <a:prstGeom prst="rect">
          <a:avLst/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Показатели оценки</a:t>
          </a:r>
          <a:endParaRPr lang="ru-RU" sz="1100" i="0" kern="1200" dirty="0">
            <a:solidFill>
              <a:schemeClr val="tx1"/>
            </a:solidFill>
          </a:endParaRPr>
        </a:p>
      </dsp:txBody>
      <dsp:txXfrm>
        <a:off x="2832511" y="56"/>
        <a:ext cx="904142" cy="452071"/>
      </dsp:txXfrm>
    </dsp:sp>
    <dsp:sp modelId="{9BC07D82-D89C-47BB-84B9-34C1A6730B7E}">
      <dsp:nvSpPr>
        <dsp:cNvPr id="0" name=""/>
        <dsp:cNvSpPr/>
      </dsp:nvSpPr>
      <dsp:spPr>
        <a:xfrm>
          <a:off x="97480" y="641997"/>
          <a:ext cx="904142" cy="452071"/>
        </a:xfrm>
        <a:prstGeom prst="rect">
          <a:avLst/>
        </a:prstGeom>
        <a:solidFill>
          <a:schemeClr val="accent5">
            <a:lumMod val="60000"/>
            <a:lumOff val="4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динамика населения </a:t>
          </a:r>
        </a:p>
      </dsp:txBody>
      <dsp:txXfrm>
        <a:off x="97480" y="641997"/>
        <a:ext cx="904142" cy="452071"/>
      </dsp:txXfrm>
    </dsp:sp>
    <dsp:sp modelId="{6CB94B6A-B42E-4FB4-9363-F6B76CCAD399}">
      <dsp:nvSpPr>
        <dsp:cNvPr id="0" name=""/>
        <dsp:cNvSpPr/>
      </dsp:nvSpPr>
      <dsp:spPr>
        <a:xfrm>
          <a:off x="1191493" y="641997"/>
          <a:ext cx="904142" cy="452071"/>
        </a:xfrm>
        <a:prstGeom prst="rect">
          <a:avLst/>
        </a:prstGeom>
        <a:solidFill>
          <a:schemeClr val="accent5">
            <a:lumMod val="60000"/>
            <a:lumOff val="4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0" i="0" u="none" strike="noStrike" kern="1200" cap="none" normalizeH="0" baseline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производство </a:t>
          </a:r>
          <a:endParaRPr kumimoji="0" lang="ru-RU" sz="1100" b="0" i="0" u="none" strike="noStrike" kern="1200" cap="none" normalizeH="0" baseline="0" dirty="0" smtClean="0">
            <a:ln/>
            <a:solidFill>
              <a:schemeClr val="tx1"/>
            </a:solidFill>
            <a:effectLst/>
            <a:latin typeface="Times New Roman" pitchFamily="18" charset="0"/>
            <a:ea typeface="Calibri" pitchFamily="34" charset="0"/>
            <a:cs typeface="Times New Roman" pitchFamily="18" charset="0"/>
          </a:endParaRPr>
        </a:p>
      </dsp:txBody>
      <dsp:txXfrm>
        <a:off x="1191493" y="641997"/>
        <a:ext cx="904142" cy="452071"/>
      </dsp:txXfrm>
    </dsp:sp>
    <dsp:sp modelId="{89AB2BFC-00A4-4A5F-B591-C478C3D71D57}">
      <dsp:nvSpPr>
        <dsp:cNvPr id="0" name=""/>
        <dsp:cNvSpPr/>
      </dsp:nvSpPr>
      <dsp:spPr>
        <a:xfrm>
          <a:off x="2285505" y="641997"/>
          <a:ext cx="904142" cy="452071"/>
        </a:xfrm>
        <a:prstGeom prst="rect">
          <a:avLst/>
        </a:prstGeom>
        <a:solidFill>
          <a:schemeClr val="accent5">
            <a:lumMod val="60000"/>
            <a:lumOff val="4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финансовые ресурсы </a:t>
          </a:r>
        </a:p>
      </dsp:txBody>
      <dsp:txXfrm>
        <a:off x="2285505" y="641997"/>
        <a:ext cx="904142" cy="452071"/>
      </dsp:txXfrm>
    </dsp:sp>
    <dsp:sp modelId="{EC473AF8-A4E8-445F-A8ED-9BC78A6EAEDB}">
      <dsp:nvSpPr>
        <dsp:cNvPr id="0" name=""/>
        <dsp:cNvSpPr/>
      </dsp:nvSpPr>
      <dsp:spPr>
        <a:xfrm>
          <a:off x="3379517" y="641997"/>
          <a:ext cx="904142" cy="452071"/>
        </a:xfrm>
        <a:prstGeom prst="rect">
          <a:avLst/>
        </a:prstGeom>
        <a:solidFill>
          <a:schemeClr val="accent5">
            <a:lumMod val="60000"/>
            <a:lumOff val="4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занятость и доходы</a:t>
          </a:r>
        </a:p>
      </dsp:txBody>
      <dsp:txXfrm>
        <a:off x="3379517" y="641997"/>
        <a:ext cx="904142" cy="452071"/>
      </dsp:txXfrm>
    </dsp:sp>
    <dsp:sp modelId="{6BECBEF9-2A65-44BB-B2E2-9BF0CA75B6C3}">
      <dsp:nvSpPr>
        <dsp:cNvPr id="0" name=""/>
        <dsp:cNvSpPr/>
      </dsp:nvSpPr>
      <dsp:spPr>
        <a:xfrm>
          <a:off x="4473529" y="641997"/>
          <a:ext cx="904142" cy="452071"/>
        </a:xfrm>
        <a:prstGeom prst="rect">
          <a:avLst/>
        </a:prstGeom>
        <a:solidFill>
          <a:schemeClr val="accent5">
            <a:lumMod val="60000"/>
            <a:lumOff val="4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rPr>
            <a:t>комфортность среды</a:t>
          </a:r>
          <a:endParaRPr kumimoji="0" lang="ru-RU" sz="1100" b="0" i="0" u="none" strike="noStrike" kern="1200" cap="none" normalizeH="0" baseline="0" dirty="0" smtClean="0">
            <a:ln/>
            <a:solidFill>
              <a:schemeClr val="tx1"/>
            </a:solidFill>
            <a:effectLst/>
            <a:latin typeface="Arial" pitchFamily="34" charset="0"/>
          </a:endParaRPr>
        </a:p>
      </dsp:txBody>
      <dsp:txXfrm>
        <a:off x="4473529" y="641997"/>
        <a:ext cx="904142" cy="452071"/>
      </dsp:txXfrm>
    </dsp:sp>
    <dsp:sp modelId="{C77CE7FB-6C9D-4D1A-91CF-B09655E2A531}">
      <dsp:nvSpPr>
        <dsp:cNvPr id="0" name=""/>
        <dsp:cNvSpPr/>
      </dsp:nvSpPr>
      <dsp:spPr>
        <a:xfrm>
          <a:off x="5567541" y="641997"/>
          <a:ext cx="904142" cy="452071"/>
        </a:xfrm>
        <a:prstGeom prst="rect">
          <a:avLst/>
        </a:prstGeom>
        <a:solidFill>
          <a:schemeClr val="accent5">
            <a:lumMod val="60000"/>
            <a:lumOff val="4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транспортная доступность</a:t>
          </a:r>
        </a:p>
      </dsp:txBody>
      <dsp:txXfrm>
        <a:off x="5567541" y="641997"/>
        <a:ext cx="904142" cy="4520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9AA7D3-40CD-4247-BD18-9570C613C68D}" type="datetimeFigureOut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5A5776-C3CA-4BE3-A1C9-1796F8A4CA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0093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039DA-BDF8-4BC4-8456-502D7C35F8F8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27D095-901F-425A-8054-FC2CA2722318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14673-50B0-4D88-9C46-AC4C0D02C86D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24AD0-306D-4A71-85EF-0F07F9D140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87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6586D-F0CC-4F18-B974-5E33795B555E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581FC-E231-491B-9A22-717832212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132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F0FBD-F60B-403A-8697-C6ABC629D5C8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82CC0-9245-410B-A124-7A0FAD46A6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766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F27F3-68ED-4D66-B1DC-AD35069C89CE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C7A6A-307D-4EC2-B419-D1441B9D93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62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4254E-E4B3-4766-9D4F-535E1BC9F2DE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8C2F8-9A59-43CE-A245-DD25A7E05A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0C3A4-E37E-434C-AA72-582F103C259A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EBC2D-4189-4381-99D7-1DBC2229F9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822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5605A-BA80-446E-8E2E-FF2B9C94E19C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BF9F6-2750-4C02-A21F-BE81E9AB45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235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CC20E-182E-4DF1-A1DE-9D850755186F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E6D78-2402-4DCD-8A7E-3CD950A1E5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554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77115-38D5-4FE9-B7ED-B5843BF80A69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C503-7CC0-4225-89F2-9168ECBC9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241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6866B-549F-4245-A8FF-962F6D73C748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ACA75-8321-4E34-8786-67272691EC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077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B4297-F469-4E94-84DA-50A7608D4FAB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41CB6-5A46-4F7E-A3A4-7D305DCAD2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835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0C40CC-58F1-4CB9-995A-FA427A434968}" type="datetime1">
              <a:rPr lang="ru-RU"/>
              <a:pPr>
                <a:defRPr/>
              </a:pPr>
              <a:t>27.12.2018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6597650"/>
            <a:ext cx="21336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A673A8-3F02-4BB7-A237-C4CD693E5B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diagramLayout" Target="../diagrams/layout2.xml"/><Relationship Id="rId7" Type="http://schemas.openxmlformats.org/officeDocument/2006/relationships/image" Target="../media/image5.e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chart" Target="../charts/chart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12" Type="http://schemas.openxmlformats.org/officeDocument/2006/relationships/image" Target="../media/image5.emf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image" Target="../media/image6.emf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12" Type="http://schemas.openxmlformats.org/officeDocument/2006/relationships/image" Target="../media/image7.emf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12" Type="http://schemas.openxmlformats.org/officeDocument/2006/relationships/image" Target="../media/image8.emf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1773238"/>
            <a:ext cx="7772400" cy="1827212"/>
          </a:xfrm>
        </p:spPr>
        <p:txBody>
          <a:bodyPr/>
          <a:lstStyle/>
          <a:p>
            <a:pPr eaLnBrk="1" hangingPunct="1"/>
            <a:r>
              <a:rPr lang="ru-RU" altLang="ru-RU" sz="2800" b="1" smtClean="0"/>
              <a:t/>
            </a:r>
            <a:br>
              <a:rPr lang="ru-RU" altLang="ru-RU" sz="2800" b="1" smtClean="0"/>
            </a:br>
            <a:r>
              <a:rPr lang="ru-RU" altLang="ru-RU" sz="2800" b="1" smtClean="0"/>
              <a:t>СТРАТЕГИЯ</a:t>
            </a: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b="1" smtClean="0"/>
              <a:t>СОЦИАЛЬНО-ЭКОНОМИЧЕСКОГО РАЗВИТИЯ</a:t>
            </a: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b="1" smtClean="0"/>
              <a:t>РЕСПУБЛИКИ КОМИ </a:t>
            </a: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b="1" smtClean="0"/>
              <a:t>НА ПЕРИОД ДО 2035 ГОДА </a:t>
            </a:r>
            <a:endParaRPr lang="ru-RU" altLang="ru-RU" sz="28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(проект)</a:t>
            </a:r>
            <a:endParaRPr lang="ru-RU" dirty="0"/>
          </a:p>
        </p:txBody>
      </p:sp>
      <p:pic>
        <p:nvPicPr>
          <p:cNvPr id="2052" name="Picture 2" descr="ÐÐ°ÑÑÐ¸Ð½ÐºÐ¸ Ð¿Ð¾ Ð·Ð°Ð¿ÑÐ¾ÑÑ ÑÐ»Ð°Ð³ ÑÐµÑÐ¿ÑÐ±Ð»Ð¸ÐºÐ¸ ÐºÐ¾Ð¼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7938"/>
            <a:ext cx="287972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 descr="ÐÐ°ÑÑÐ¸Ð½ÐºÐ¸ Ð¿Ð¾ Ð·Ð°Ð¿ÑÐ¾ÑÑ ÑÐ»Ð°Ð³ ÑÐµÑÐ¿ÑÐ±Ð»Ð¸ÐºÐ¸ ÐºÐ¾Ð¼Ð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516438"/>
            <a:ext cx="1727200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24128" y="4005064"/>
            <a:ext cx="3168352" cy="1938992"/>
          </a:xfrm>
          <a:prstGeom prst="rect">
            <a:avLst/>
          </a:prstGeom>
        </p:spPr>
        <p:txBody>
          <a:bodyPr>
            <a:spAutoFit/>
            <a:scene3d>
              <a:camera prst="orthographicFront">
                <a:rot lat="0" lon="21299997" rev="1200000"/>
              </a:camera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i="1" dirty="0">
                <a:solidFill>
                  <a:schemeClr val="accent5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Развивать то, что нам дорого!</a:t>
            </a:r>
            <a:endParaRPr lang="ru-RU" sz="4000" i="1" dirty="0">
              <a:solidFill>
                <a:schemeClr val="accent5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395288" y="38100"/>
            <a:ext cx="8229600" cy="846138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Важнейшие документы,</a:t>
            </a:r>
            <a:br>
              <a:rPr lang="ru-RU" altLang="ru-RU" sz="2900" b="1" smtClean="0"/>
            </a:br>
            <a:r>
              <a:rPr lang="ru-RU" altLang="ru-RU" sz="2900" b="1" smtClean="0"/>
              <a:t>учтённые в Стратегии </a:t>
            </a:r>
            <a:endParaRPr lang="ru-RU" altLang="ru-RU" sz="3200" b="1" smtClean="0"/>
          </a:p>
        </p:txBody>
      </p:sp>
      <p:sp>
        <p:nvSpPr>
          <p:cNvPr id="3075" name="Объект 2"/>
          <p:cNvSpPr>
            <a:spLocks noGrp="1"/>
          </p:cNvSpPr>
          <p:nvPr>
            <p:ph idx="1"/>
          </p:nvPr>
        </p:nvSpPr>
        <p:spPr>
          <a:xfrm>
            <a:off x="250825" y="6353175"/>
            <a:ext cx="8642350" cy="50482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z="1200" smtClean="0"/>
              <a:t>В Стратегии применены результаты </a:t>
            </a:r>
            <a:r>
              <a:rPr lang="ru-RU" altLang="ru-RU" sz="1200" b="1" smtClean="0"/>
              <a:t>научно-исследовательской работы </a:t>
            </a:r>
            <a:r>
              <a:rPr lang="ru-RU" altLang="ru-RU" sz="1200" smtClean="0"/>
              <a:t>«Методология разработки стратегии социально-экономического развития Республики Коми в современных условиях»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04050" y="6589713"/>
            <a:ext cx="2133600" cy="268287"/>
          </a:xfrm>
        </p:spPr>
        <p:txBody>
          <a:bodyPr/>
          <a:lstStyle/>
          <a:p>
            <a:pPr>
              <a:defRPr/>
            </a:pPr>
            <a:fld id="{271F70F9-18CF-43CD-A05D-5470E3AF345B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  <p:pic>
        <p:nvPicPr>
          <p:cNvPr id="3077" name="Picture 2" descr="ÐÐ°ÑÑÐ¸Ð½ÐºÐ¸ Ð¿Ð¾ Ð·Ð°Ð¿ÑÐ¾ÑÑ ÑÐ»Ð°Ð³ ÑÐµÑÐ¿ÑÐ±Ð»Ð¸ÐºÐ¸ ÐºÐ¾Ð¼Ð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115888"/>
            <a:ext cx="2060575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15888"/>
            <a:ext cx="2052638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Схема 6"/>
          <p:cNvGraphicFramePr/>
          <p:nvPr/>
        </p:nvGraphicFramePr>
        <p:xfrm>
          <a:off x="251520" y="908720"/>
          <a:ext cx="864096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976938"/>
          </a:xfrm>
        </p:spPr>
        <p:txBody>
          <a:bodyPr rtlCol="0">
            <a:normAutofit fontScale="8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b="1" dirty="0" smtClean="0"/>
              <a:t>1. В 2017 году </a:t>
            </a:r>
            <a:r>
              <a:rPr lang="ru-RU" sz="1700" dirty="0" smtClean="0"/>
              <a:t>для разработки стратегии было </a:t>
            </a:r>
            <a:r>
              <a:rPr lang="ru-RU" sz="1700" b="1" dirty="0" smtClean="0"/>
              <a:t>изучено мнение населения и бизнеса </a:t>
            </a:r>
            <a:r>
              <a:rPr lang="ru-RU" sz="1700" dirty="0" smtClean="0"/>
              <a:t>об основных проблемах и перспективах развития Республики Коми до 2035 года.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dirty="0" smtClean="0"/>
              <a:t>Опрос проводился в многофункциональных центрах (</a:t>
            </a:r>
            <a:r>
              <a:rPr lang="ru-RU" sz="1700" b="1" dirty="0" smtClean="0"/>
              <a:t>МФЦ</a:t>
            </a:r>
            <a:r>
              <a:rPr lang="ru-RU" sz="1700" dirty="0" smtClean="0"/>
              <a:t>) и на интернет-портале «</a:t>
            </a:r>
            <a:r>
              <a:rPr lang="ru-RU" sz="1700" b="1" dirty="0" smtClean="0"/>
              <a:t>Активный регион</a:t>
            </a:r>
            <a:r>
              <a:rPr lang="ru-RU" sz="1700" dirty="0" smtClean="0"/>
              <a:t>».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dirty="0" smtClean="0"/>
              <a:t>Опрошено </a:t>
            </a:r>
            <a:r>
              <a:rPr lang="ru-RU" sz="1700" b="1" dirty="0" smtClean="0"/>
              <a:t>1804 </a:t>
            </a:r>
            <a:r>
              <a:rPr lang="ru-RU" sz="1700" dirty="0" smtClean="0"/>
              <a:t>физических и </a:t>
            </a:r>
            <a:r>
              <a:rPr lang="ru-RU" sz="1700" b="1" dirty="0" smtClean="0"/>
              <a:t>175</a:t>
            </a:r>
            <a:r>
              <a:rPr lang="ru-RU" sz="1700" dirty="0" smtClean="0"/>
              <a:t> юридических лиц из всех городских округов и районов Республики Коми, </a:t>
            </a:r>
            <a:r>
              <a:rPr lang="ru-RU" sz="1700" b="1" dirty="0" smtClean="0"/>
              <a:t>17</a:t>
            </a:r>
            <a:r>
              <a:rPr lang="ru-RU" sz="1700" dirty="0" smtClean="0"/>
              <a:t> системообразующих предприятий республики.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b="1" dirty="0" smtClean="0"/>
              <a:t>Структура респондентов</a:t>
            </a:r>
            <a:r>
              <a:rPr lang="ru-RU" sz="1700" dirty="0" smtClean="0"/>
              <a:t>, %:</a:t>
            </a:r>
            <a:endParaRPr lang="ru-RU" sz="17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7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7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7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b="1" dirty="0" smtClean="0"/>
              <a:t>2. В </a:t>
            </a:r>
            <a:r>
              <a:rPr lang="ru-RU" sz="1700" b="1" dirty="0"/>
              <a:t>2018 </a:t>
            </a:r>
            <a:r>
              <a:rPr lang="ru-RU" sz="1700" b="1" dirty="0" smtClean="0"/>
              <a:t>году</a:t>
            </a:r>
            <a:r>
              <a:rPr lang="ru-RU" sz="1700" dirty="0" smtClean="0"/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dirty="0" smtClean="0"/>
              <a:t>в </a:t>
            </a:r>
            <a:r>
              <a:rPr lang="ru-RU" sz="1700" b="1" dirty="0"/>
              <a:t>мае-июне</a:t>
            </a:r>
            <a:r>
              <a:rPr lang="ru-RU" sz="1700" dirty="0"/>
              <a:t> проведено </a:t>
            </a:r>
            <a:r>
              <a:rPr lang="ru-RU" sz="1700" b="1" dirty="0" smtClean="0"/>
              <a:t>первичное общественное рассмотрение</a:t>
            </a:r>
            <a:r>
              <a:rPr lang="ru-RU" sz="1700" dirty="0" smtClean="0"/>
              <a:t> проекта Стратегии-2035, получено более 60 предложений. Согласованные с ОИВ РК предложения учтены.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700" dirty="0" smtClean="0"/>
              <a:t>В </a:t>
            </a:r>
            <a:r>
              <a:rPr lang="ru-RU" sz="1700" b="1" dirty="0" smtClean="0"/>
              <a:t>октябре</a:t>
            </a:r>
            <a:r>
              <a:rPr lang="ru-RU" sz="1700" dirty="0" smtClean="0"/>
              <a:t>– </a:t>
            </a:r>
            <a:r>
              <a:rPr lang="ru-RU" sz="1700" b="1" dirty="0" smtClean="0"/>
              <a:t>повторное общественное рассмотрение </a:t>
            </a:r>
            <a:r>
              <a:rPr lang="ru-RU" sz="1700" dirty="0" smtClean="0"/>
              <a:t>проекта с привлечением населения, общественности, бизнеса, муниципалитетов, органов исполнительной власти, депутатов Государственного Совета Республики Коми.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8E0A9E-8552-4A28-B9E3-70DD9455F054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-100013"/>
            <a:ext cx="9144000" cy="836613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3000" b="1" dirty="0" smtClean="0"/>
              <a:t>Опрос населения и общественное обсуждение</a:t>
            </a:r>
            <a:endParaRPr lang="ru-RU" sz="3000" b="1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907704" y="2204864"/>
          <a:ext cx="5580620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Результаты анкетирования населения </a:t>
            </a:r>
            <a:br>
              <a:rPr lang="ru-RU" sz="3200" b="1" dirty="0" smtClean="0"/>
            </a:br>
            <a:r>
              <a:rPr lang="ru-RU" sz="3200" b="1" dirty="0" smtClean="0"/>
              <a:t>(проблемы Республики Коми)</a:t>
            </a:r>
            <a:endParaRPr lang="ru-RU" b="1" dirty="0"/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-26970" y="980728"/>
          <a:ext cx="9144000" cy="5565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10400" y="6570663"/>
            <a:ext cx="2133600" cy="287337"/>
          </a:xfrm>
        </p:spPr>
        <p:txBody>
          <a:bodyPr/>
          <a:lstStyle/>
          <a:p>
            <a:pPr>
              <a:defRPr/>
            </a:pPr>
            <a:fld id="{07E54B78-6C32-4275-952D-448F63CD3CDE}" type="slidenum">
              <a:rPr lang="ru-RU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251521" y="1340768"/>
          <a:ext cx="8892480" cy="53267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Результаты </a:t>
            </a:r>
            <a:r>
              <a:rPr lang="ru-RU" sz="3200" b="1" dirty="0"/>
              <a:t>а</a:t>
            </a:r>
            <a:r>
              <a:rPr lang="ru-RU" sz="3200" b="1" dirty="0" smtClean="0"/>
              <a:t>нкетирования населения </a:t>
            </a:r>
            <a:br>
              <a:rPr lang="ru-RU" sz="3200" b="1" dirty="0" smtClean="0"/>
            </a:br>
            <a:r>
              <a:rPr lang="ru-RU" sz="3200" b="1" dirty="0" smtClean="0"/>
              <a:t>(направления развития Республики Коми)</a:t>
            </a:r>
            <a:endParaRPr lang="ru-RU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6524625"/>
            <a:ext cx="2133600" cy="336550"/>
          </a:xfrm>
        </p:spPr>
        <p:txBody>
          <a:bodyPr/>
          <a:lstStyle/>
          <a:p>
            <a:pPr>
              <a:defRPr/>
            </a:pPr>
            <a:fld id="{F2E97380-7B21-4EF7-A9F5-0F034A76A940}" type="slidenum">
              <a:rPr lang="ru-RU"/>
              <a:pPr>
                <a:defRPr/>
              </a:pPr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33413"/>
          </a:xfrm>
        </p:spPr>
        <p:txBody>
          <a:bodyPr/>
          <a:lstStyle/>
          <a:p>
            <a:pPr eaLnBrk="1" hangingPunct="1"/>
            <a:r>
              <a:rPr lang="en-US" altLang="ru-RU" sz="2900" b="1" smtClean="0"/>
              <a:t>SWOT-</a:t>
            </a:r>
            <a:r>
              <a:rPr lang="ru-RU" altLang="ru-RU" sz="2900" b="1" smtClean="0"/>
              <a:t>анализ Республики Коми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692696"/>
          <a:ext cx="8424935" cy="576064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432048">
                  <a:extLst>
                    <a:ext uri="{9D8B030D-6E8A-4147-A177-3AD203B41FA5}"/>
                  </a:extLst>
                </a:gridCol>
                <a:gridCol w="3672408">
                  <a:extLst>
                    <a:ext uri="{9D8B030D-6E8A-4147-A177-3AD203B41FA5}"/>
                  </a:extLst>
                </a:gridCol>
                <a:gridCol w="4320479">
                  <a:extLst>
                    <a:ext uri="{9D8B030D-6E8A-4147-A177-3AD203B41FA5}"/>
                  </a:extLst>
                </a:gridCol>
              </a:tblGrid>
              <a:tr h="295815">
                <a:tc rowSpan="2">
                  <a:txBody>
                    <a:bodyPr/>
                    <a:lstStyle/>
                    <a:p>
                      <a:pPr marL="71438" marR="71755" indent="14288" algn="ctr"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Внутренние факторы</a:t>
                      </a:r>
                      <a:endParaRPr lang="ru-RU" sz="2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Сильные стороны</a:t>
                      </a:r>
                      <a:endParaRPr lang="ru-RU" sz="2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Слабые стороны</a:t>
                      </a:r>
                      <a:endParaRPr lang="ru-RU" sz="2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8725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Богатый природно-ресурсный </a:t>
                      </a:r>
                      <a:r>
                        <a:rPr lang="ru-RU" sz="1200" dirty="0" smtClean="0"/>
                        <a:t>потенциал.</a:t>
                      </a:r>
                      <a:endParaRPr lang="ru-RU" sz="1800" dirty="0"/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Высокий производственный потенциал </a:t>
                      </a:r>
                      <a:r>
                        <a:rPr lang="ru-RU" sz="1200" dirty="0" smtClean="0"/>
                        <a:t>.</a:t>
                      </a:r>
                      <a:endParaRPr lang="ru-RU" sz="14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Свободные рыночные </a:t>
                      </a:r>
                      <a:r>
                        <a:rPr lang="ru-RU" sz="1200" dirty="0" smtClean="0"/>
                        <a:t>ниши.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Наличие университетов и академической </a:t>
                      </a:r>
                      <a:r>
                        <a:rPr lang="ru-RU" sz="1200" dirty="0" smtClean="0"/>
                        <a:t>науки.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Наличие «северных» льгот и свободного жилого </a:t>
                      </a:r>
                      <a:r>
                        <a:rPr lang="ru-RU" sz="1200" dirty="0" smtClean="0"/>
                        <a:t>фонда.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Социально-общественная </a:t>
                      </a:r>
                      <a:r>
                        <a:rPr lang="ru-RU" sz="1200" dirty="0" smtClean="0"/>
                        <a:t>стабильность.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Традиционные культурные и нравственные </a:t>
                      </a:r>
                      <a:r>
                        <a:rPr lang="ru-RU" sz="1200" dirty="0" smtClean="0"/>
                        <a:t>ценности.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Народные </a:t>
                      </a:r>
                      <a:r>
                        <a:rPr lang="ru-RU" sz="1200" dirty="0" smtClean="0"/>
                        <a:t>промыслы.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Наличие экологически чистых природных </a:t>
                      </a:r>
                      <a:r>
                        <a:rPr lang="ru-RU" sz="1200" dirty="0" smtClean="0"/>
                        <a:t>территорий.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Выгодное географическое расположение для развития Арктической зоны </a:t>
                      </a:r>
                      <a:r>
                        <a:rPr lang="ru-RU" sz="1200" dirty="0" smtClean="0"/>
                        <a:t>региона.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Слабая диверсификация </a:t>
                      </a:r>
                      <a:r>
                        <a:rPr lang="ru-RU" sz="1200" dirty="0" smtClean="0"/>
                        <a:t>экономики. 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Низкий уровень </a:t>
                      </a:r>
                      <a:r>
                        <a:rPr lang="ru-RU" sz="1200" dirty="0" smtClean="0"/>
                        <a:t>инноваций.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Техногенные </a:t>
                      </a:r>
                      <a:r>
                        <a:rPr lang="ru-RU" sz="1200" dirty="0" smtClean="0"/>
                        <a:t>аварии.</a:t>
                      </a:r>
                      <a:endParaRPr lang="ru-RU" sz="1800" dirty="0"/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Неустойчивая ситуация в ряде </a:t>
                      </a:r>
                      <a:r>
                        <a:rPr lang="ru-RU" sz="1200" dirty="0" smtClean="0"/>
                        <a:t>производств.</a:t>
                      </a:r>
                      <a:endParaRPr lang="ru-RU" sz="14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Рискованное сельское хозяйство (земледелие</a:t>
                      </a:r>
                      <a:r>
                        <a:rPr lang="ru-RU" sz="1200" dirty="0" smtClean="0"/>
                        <a:t>).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Значительный износ основных </a:t>
                      </a:r>
                      <a:r>
                        <a:rPr lang="ru-RU" sz="1200" dirty="0" smtClean="0"/>
                        <a:t>фондов.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Изношенность и неразвитость </a:t>
                      </a:r>
                      <a:r>
                        <a:rPr lang="ru-RU" sz="1200" dirty="0" smtClean="0"/>
                        <a:t>инфраструктуры.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Большая доля изношенного жилищного </a:t>
                      </a:r>
                      <a:r>
                        <a:rPr lang="ru-RU" sz="1200" dirty="0" smtClean="0"/>
                        <a:t>фонда.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Высокая стоимость жилья и его </a:t>
                      </a:r>
                      <a:r>
                        <a:rPr lang="ru-RU" sz="1200" dirty="0" smtClean="0"/>
                        <a:t>эксплуатации.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Негативная демографическая </a:t>
                      </a:r>
                      <a:r>
                        <a:rPr lang="ru-RU" sz="1200" dirty="0" smtClean="0"/>
                        <a:t>динамика.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Низкая плотность </a:t>
                      </a:r>
                      <a:r>
                        <a:rPr lang="ru-RU" sz="1200" dirty="0" smtClean="0"/>
                        <a:t>населения.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Территориальные </a:t>
                      </a:r>
                      <a:r>
                        <a:rPr lang="ru-RU" sz="1200" dirty="0" smtClean="0"/>
                        <a:t>диспропорции.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Наличие </a:t>
                      </a:r>
                      <a:r>
                        <a:rPr lang="ru-RU" sz="1200" dirty="0" err="1"/>
                        <a:t>монопрофильных</a:t>
                      </a:r>
                      <a:r>
                        <a:rPr lang="ru-RU" sz="1200" dirty="0"/>
                        <a:t> </a:t>
                      </a:r>
                      <a:r>
                        <a:rPr lang="ru-RU" sz="1200" dirty="0" smtClean="0"/>
                        <a:t>территорий.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Суровые климатические </a:t>
                      </a:r>
                      <a:r>
                        <a:rPr lang="ru-RU" sz="1200" dirty="0" smtClean="0"/>
                        <a:t>условия.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Слабая устойчивость экосистем в Арктической зоне </a:t>
                      </a:r>
                      <a:r>
                        <a:rPr lang="ru-RU" sz="1200" dirty="0" smtClean="0"/>
                        <a:t>региона.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  <a:tr h="295815">
                <a:tc rowSpan="2">
                  <a:txBody>
                    <a:bodyPr/>
                    <a:lstStyle/>
                    <a:p>
                      <a:pPr marL="71438" marR="71755" indent="14288" algn="ctr"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Внешние факторы</a:t>
                      </a:r>
                      <a:endParaRPr lang="ru-RU" sz="2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Возможности</a:t>
                      </a:r>
                      <a:endParaRPr lang="ru-RU" sz="2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Угрозы</a:t>
                      </a:r>
                      <a:endParaRPr lang="ru-RU" sz="2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2964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Изменения в федеральном законодательстве (возможность привлечения федеральных средств</a:t>
                      </a:r>
                      <a:r>
                        <a:rPr lang="ru-RU" sz="1200" dirty="0" smtClean="0"/>
                        <a:t>).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Рост спроса на природные </a:t>
                      </a:r>
                      <a:r>
                        <a:rPr lang="ru-RU" sz="1200" dirty="0" smtClean="0"/>
                        <a:t>ресурсы.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Инвестиции в горнорудную и нефтегазовую </a:t>
                      </a:r>
                      <a:r>
                        <a:rPr lang="ru-RU" sz="1200" dirty="0" smtClean="0"/>
                        <a:t>промышленность.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 smtClean="0"/>
                        <a:t>Реализация федеральных </a:t>
                      </a:r>
                      <a:r>
                        <a:rPr lang="ru-RU" sz="1200" dirty="0"/>
                        <a:t>целевых </a:t>
                      </a:r>
                      <a:r>
                        <a:rPr lang="ru-RU" sz="1200" dirty="0" smtClean="0"/>
                        <a:t>программ </a:t>
                      </a:r>
                      <a:r>
                        <a:rPr lang="ru-RU" sz="1200" dirty="0"/>
                        <a:t>и </a:t>
                      </a:r>
                      <a:r>
                        <a:rPr lang="ru-RU" sz="1200" dirty="0" smtClean="0"/>
                        <a:t>проектов.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Реализация межрегиональных </a:t>
                      </a:r>
                      <a:r>
                        <a:rPr lang="ru-RU" sz="1200" dirty="0" smtClean="0"/>
                        <a:t>проектов.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Потребность в освоении природно-ресурсного потенциала Арктической </a:t>
                      </a:r>
                      <a:r>
                        <a:rPr lang="ru-RU" sz="1200" dirty="0" smtClean="0"/>
                        <a:t>зоны.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Появление новых </a:t>
                      </a:r>
                      <a:r>
                        <a:rPr lang="ru-RU" sz="1200" dirty="0" smtClean="0"/>
                        <a:t>технологий.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Усиление роли Северного морского </a:t>
                      </a:r>
                      <a:r>
                        <a:rPr lang="ru-RU" sz="1200" dirty="0" smtClean="0"/>
                        <a:t>пути.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Нестабильность внешней экономической и политической </a:t>
                      </a:r>
                      <a:r>
                        <a:rPr lang="ru-RU" sz="1200" dirty="0" smtClean="0"/>
                        <a:t>среды.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Изменения федерального законодательства, увеличивающие расходы регионального </a:t>
                      </a:r>
                      <a:r>
                        <a:rPr lang="ru-RU" sz="1200" dirty="0" smtClean="0"/>
                        <a:t>бюджета. 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Управление деятельностью крупных промышленных компаний из-за пределов региона в связи с их вертикальной </a:t>
                      </a:r>
                      <a:r>
                        <a:rPr lang="ru-RU" sz="1200" dirty="0" smtClean="0"/>
                        <a:t>интегрированностью.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Сложность привлечения внешних финансовых и инвестиционных </a:t>
                      </a:r>
                      <a:r>
                        <a:rPr lang="ru-RU" sz="1200" dirty="0" smtClean="0"/>
                        <a:t>ресурсов.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Изменение климата, возникновение угроз для </a:t>
                      </a:r>
                      <a:r>
                        <a:rPr lang="ru-RU" sz="1200" dirty="0" smtClean="0"/>
                        <a:t>экологии.</a:t>
                      </a:r>
                      <a:endParaRPr lang="ru-RU" sz="1800" dirty="0"/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200" dirty="0"/>
                        <a:t>Развитие других глобальных транспортных </a:t>
                      </a:r>
                      <a:r>
                        <a:rPr lang="ru-RU" sz="1200" dirty="0" smtClean="0"/>
                        <a:t>коридоров.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7195" marR="47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10400" y="6516688"/>
            <a:ext cx="2133600" cy="365125"/>
          </a:xfrm>
        </p:spPr>
        <p:txBody>
          <a:bodyPr/>
          <a:lstStyle/>
          <a:p>
            <a:pPr>
              <a:defRPr/>
            </a:pPr>
            <a:fld id="{37595235-E25F-4F3D-81FB-DEEF478C0EA1}" type="slidenum">
              <a:rPr lang="ru-RU"/>
              <a:pPr>
                <a:defRPr/>
              </a:pPr>
              <a:t>6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07950" y="44450"/>
            <a:ext cx="9036050" cy="603250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Целевые установки Стратегии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1010"/>
          <a:stretch/>
        </p:blipFill>
        <p:spPr>
          <a:xfrm>
            <a:off x="3713278" y="1312335"/>
            <a:ext cx="5215060" cy="4852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179388" y="1123950"/>
            <a:ext cx="3533775" cy="5356225"/>
          </a:xfrm>
        </p:spPr>
        <p:txBody>
          <a:bodyPr rtlCol="0">
            <a:normAutofit fontScale="925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tabLst>
                <a:tab pos="542925" algn="l"/>
                <a:tab pos="712788" algn="l"/>
              </a:tabLst>
              <a:defRPr/>
            </a:pPr>
            <a:r>
              <a:rPr lang="ru-RU" sz="1800" b="1" dirty="0" smtClean="0"/>
              <a:t>МИССИЯ РЕСПУБЛИКИ КОМИ</a:t>
            </a:r>
            <a:r>
              <a:rPr lang="ru-RU" sz="1800" dirty="0" smtClean="0"/>
              <a:t> – </a:t>
            </a:r>
          </a:p>
          <a:p>
            <a:pPr marL="0" indent="0" algn="r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>
                <a:tab pos="542925" algn="l"/>
                <a:tab pos="712788" algn="l"/>
              </a:tabLst>
              <a:defRPr/>
            </a:pPr>
            <a:r>
              <a:rPr lang="ru-RU" sz="1800" dirty="0" smtClean="0"/>
              <a:t>стать регионом, имеющим важное значение для страны, создать </a:t>
            </a:r>
            <a:r>
              <a:rPr lang="ru-RU" sz="1800" dirty="0"/>
              <a:t>комфортные условия жителям республики для проживания в регионе, создания и расширения своей семьи, качественного сохранения и укрепления здоровья и получения образования, реализации трудового и духовного потенциала, уверенно чувствуя себя под защитой </a:t>
            </a:r>
            <a:r>
              <a:rPr lang="ru-RU" sz="1800" dirty="0" smtClean="0"/>
              <a:t>государства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tabLst>
                <a:tab pos="542925" algn="l"/>
                <a:tab pos="627063" algn="l"/>
              </a:tabLst>
              <a:defRPr/>
            </a:pPr>
            <a:r>
              <a:rPr lang="ru-RU" sz="1800" b="1" dirty="0" smtClean="0"/>
              <a:t>ГЛАВНАЯ СТРАТЕГИЧЕСКАЯ ЦЕЛЬ </a:t>
            </a:r>
            <a:r>
              <a:rPr lang="ru-RU" sz="1800" dirty="0" smtClean="0"/>
              <a:t>-</a:t>
            </a:r>
          </a:p>
          <a:p>
            <a:pPr marL="0" indent="0" algn="r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>
                <a:tab pos="542925" algn="l"/>
                <a:tab pos="627063" algn="l"/>
              </a:tabLst>
              <a:defRPr/>
            </a:pPr>
            <a:r>
              <a:rPr lang="ru-RU" sz="1800" dirty="0" smtClean="0"/>
              <a:t>высокое </a:t>
            </a:r>
            <a:r>
              <a:rPr lang="ru-RU" sz="1800" dirty="0"/>
              <a:t>качество жизни населения на основе устойчивого экономического роста, повышения конкурентоспособности и привлекательности региона и создания комфортной среды проживания. </a:t>
            </a:r>
            <a:endParaRPr lang="ru-RU" sz="1800" dirty="0" smtClean="0"/>
          </a:p>
        </p:txBody>
      </p:sp>
      <p:sp>
        <p:nvSpPr>
          <p:cNvPr id="8197" name="Прямоугольник 6"/>
          <p:cNvSpPr>
            <a:spLocks noChangeArrowheads="1"/>
          </p:cNvSpPr>
          <p:nvPr/>
        </p:nvSpPr>
        <p:spPr bwMode="auto">
          <a:xfrm>
            <a:off x="4708525" y="836613"/>
            <a:ext cx="32242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2400" b="1"/>
              <a:t>Приоритеты Стратегии</a:t>
            </a:r>
            <a:endParaRPr lang="ru-RU" altLang="ru-RU" sz="240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43602F-88AC-46D0-B221-5F5407503187}" type="slidenum">
              <a:rPr lang="ru-RU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Целевой блок Стратегии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92938" y="6507163"/>
            <a:ext cx="2133600" cy="365125"/>
          </a:xfrm>
        </p:spPr>
        <p:txBody>
          <a:bodyPr/>
          <a:lstStyle/>
          <a:p>
            <a:pPr>
              <a:defRPr/>
            </a:pPr>
            <a:fld id="{BDB666CE-2FB0-48C0-BFCA-17565635E063}" type="slidenum">
              <a:rPr lang="ru-RU"/>
              <a:pPr>
                <a:defRPr/>
              </a:pPr>
              <a:t>8</a:t>
            </a:fld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949088"/>
              </p:ext>
            </p:extLst>
          </p:nvPr>
        </p:nvGraphicFramePr>
        <p:xfrm>
          <a:off x="250825" y="549275"/>
          <a:ext cx="8713787" cy="60805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9536"/>
                <a:gridCol w="3798317"/>
                <a:gridCol w="3425934"/>
              </a:tblGrid>
              <a:tr h="5039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СТРАТЕГИЧЕСКИЕ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ПРИОРИТЕТЫ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14" marR="527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СТРАТЕГИЧЕСКИЕ ЦЕЛИ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первого уровня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14" marR="5271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СТРАТЕГИЧЕСКИЕ УСТРЕМЛЕНИЯ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</a:rPr>
                        <a:t>(КОМПЛЕКСНЫЕ ЗАДАЧИ)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714" marR="52714" marT="0" marB="0"/>
                </a:tc>
              </a:tr>
              <a:tr h="12239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effectLst/>
                        </a:rPr>
                        <a:t>Приоритет 1 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Человеческий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капитал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400" b="1" u="sng" dirty="0">
                          <a:solidFill>
                            <a:schemeClr val="tx1"/>
                          </a:solidFill>
                          <a:effectLst/>
                        </a:rPr>
                        <a:t>Стратегическая цель первого уровня №1: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dirty="0">
                          <a:solidFill>
                            <a:schemeClr val="tx1"/>
                          </a:solidFill>
                          <a:effectLst/>
                        </a:rPr>
                        <a:t>Динамично развивающийся человеческий капитал с высоким духовным, культурным и профессиональным потенциалом, обеспеченный условиями его полноценной реализации</a:t>
                      </a:r>
                      <a:endParaRPr lang="ru-RU" sz="1300" b="1" i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rgbClr val="E7BDB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1</a:t>
                      </a:r>
                      <a:r>
                        <a:rPr lang="ru-RU" sz="1300" b="1" dirty="0">
                          <a:effectLst/>
                        </a:rPr>
                        <a:t>. Стабилизация </a:t>
                      </a:r>
                      <a:r>
                        <a:rPr lang="ru-RU" sz="1300" b="1" dirty="0" smtClean="0">
                          <a:effectLst/>
                        </a:rPr>
                        <a:t>численности </a:t>
                      </a:r>
                      <a:r>
                        <a:rPr lang="ru-RU" sz="1300" b="1" dirty="0">
                          <a:effectLst/>
                        </a:rPr>
                        <a:t>населения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2. Рост уровня жизни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3. Безопасность жизни и труда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4. Создание комфортной жилой среды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295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effectLst/>
                        </a:rPr>
                        <a:t>Приоритет 2 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Экономика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400" b="1" u="sng" dirty="0">
                          <a:effectLst/>
                        </a:rPr>
                        <a:t>Стратегическая цель первого уровня № 2: 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dirty="0">
                          <a:effectLst/>
                        </a:rPr>
                        <a:t>Ключевые экономические комплексы Республики Коми конкурентоспособны на российском </a:t>
                      </a:r>
                      <a:r>
                        <a:rPr lang="ru-RU" sz="1300" b="1" i="1" dirty="0" smtClean="0">
                          <a:effectLst/>
                        </a:rPr>
                        <a:t>и внешних рынках, </a:t>
                      </a:r>
                      <a:r>
                        <a:rPr lang="ru-RU" sz="1300" b="1" i="1" dirty="0">
                          <a:effectLst/>
                        </a:rPr>
                        <a:t>обеспечивается стабильный экономический рост</a:t>
                      </a:r>
                      <a:endParaRPr lang="ru-RU" sz="13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1. Диверсификация и модернизация производства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2. Рост инвестиционных вложений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3. Новая «умная» экономика, кластерная </a:t>
                      </a:r>
                      <a:r>
                        <a:rPr lang="ru-RU" sz="1300" b="1" dirty="0" smtClean="0">
                          <a:effectLst/>
                        </a:rPr>
                        <a:t>активация, развитие экспорта Республики Коми</a:t>
                      </a:r>
                      <a:endParaRPr lang="ru-RU" sz="1300" b="1" dirty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4. Реальное активное предпринимательств</a:t>
                      </a:r>
                      <a:r>
                        <a:rPr lang="ru-RU" sz="1300" dirty="0">
                          <a:effectLst/>
                        </a:rPr>
                        <a:t>о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27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effectLst/>
                        </a:rPr>
                        <a:t>Приоритет 3 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Территория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проживания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ru-RU" sz="1400" b="1" u="sng" dirty="0">
                          <a:effectLst/>
                        </a:rPr>
                        <a:t>Стратегическая цель первого уровня № 3: 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dirty="0">
                          <a:effectLst/>
                        </a:rPr>
                        <a:t>Республика Коми – территория, обладающая устойчивой системой расселения в городах и селах, с рациональным и эффективно используемым комфортным пространством жизнедеятельности населения, обладающая разнообразными (в том числе уникальными) природными системами, сберегаемыми для будущих поколений</a:t>
                      </a:r>
                      <a:endParaRPr lang="ru-RU" sz="13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1</a:t>
                      </a:r>
                      <a:r>
                        <a:rPr lang="ru-RU" sz="1300" b="1" dirty="0">
                          <a:effectLst/>
                        </a:rPr>
                        <a:t>. Эффективное использование ресурсов территории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2. Сбалансированное развитие территорий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3. Особое внимание развитию Арктической зоны Республики Коми и моногородов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4. Инфраструктурная обеспеченность территории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0378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effectLst/>
                        </a:rPr>
                        <a:t>Приоритет 4 </a:t>
                      </a:r>
                      <a:r>
                        <a:rPr lang="ru-RU" sz="1400" dirty="0">
                          <a:effectLst/>
                        </a:rPr>
                        <a:t>Управление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sng" dirty="0">
                          <a:effectLst/>
                        </a:rPr>
                        <a:t>Стратегическая цель первого уровня № 4: 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1" dirty="0">
                          <a:effectLst/>
                        </a:rPr>
                        <a:t>Эффективная и прозрачная система управления республикой, отвечающая современным требованиям и заслуживающая доверия населения</a:t>
                      </a:r>
                      <a:endParaRPr lang="ru-RU" sz="13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1</a:t>
                      </a:r>
                      <a:r>
                        <a:rPr lang="ru-RU" sz="1300" b="1" dirty="0">
                          <a:effectLst/>
                        </a:rPr>
                        <a:t>. Открытость и технологичность управления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2. Казна как инструмент развития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3. Интеграция и партнерство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4. Профессионализм и эффективность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714" marR="52714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246" name="Рисунок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16113"/>
            <a:ext cx="360362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Рисунок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067050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Рисунок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" t="4939" r="8929" b="4752"/>
          <a:stretch>
            <a:fillRect/>
          </a:stretch>
        </p:blipFill>
        <p:spPr bwMode="auto">
          <a:xfrm>
            <a:off x="1281113" y="4598988"/>
            <a:ext cx="3603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9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25" y="6096000"/>
            <a:ext cx="3873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5"/>
          <p:cNvSpPr>
            <a:spLocks noGrp="1"/>
          </p:cNvSpPr>
          <p:nvPr>
            <p:ph type="title"/>
          </p:nvPr>
        </p:nvSpPr>
        <p:spPr>
          <a:xfrm>
            <a:off x="219075" y="0"/>
            <a:ext cx="8640763" cy="549275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Декомпозиция целей (цели 2, 3, 4-го уровней)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31013" y="6356350"/>
            <a:ext cx="2133600" cy="365125"/>
          </a:xfrm>
        </p:spPr>
        <p:txBody>
          <a:bodyPr/>
          <a:lstStyle/>
          <a:p>
            <a:pPr>
              <a:defRPr/>
            </a:pPr>
            <a:fld id="{D62CDFA0-0C37-4F9D-BD9C-1D436F09981D}" type="slidenum">
              <a:rPr lang="ru-RU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31913" y="549275"/>
            <a:ext cx="6840537" cy="28733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/>
                </a:solidFill>
              </a:rPr>
              <a:t>Главная цель, приоритеты, стратегические цели первого уров</a:t>
            </a:r>
            <a:r>
              <a:rPr lang="ru-RU" sz="1400" b="1" dirty="0">
                <a:solidFill>
                  <a:schemeClr val="bg1"/>
                </a:solidFill>
              </a:rPr>
              <a:t>ня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718265"/>
              </p:ext>
            </p:extLst>
          </p:nvPr>
        </p:nvGraphicFramePr>
        <p:xfrm>
          <a:off x="107950" y="1057275"/>
          <a:ext cx="3167906" cy="56848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67906"/>
              </a:tblGrid>
              <a:tr h="5684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ru-RU" sz="6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u="sng" dirty="0" smtClean="0">
                          <a:solidFill>
                            <a:schemeClr val="tx1"/>
                          </a:solidFill>
                          <a:effectLst/>
                        </a:rPr>
                        <a:t>ЧЕЛОВЕЧЕСКИЙ КАПИТАЛ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6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Рост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численности населения с высоким уровнем духовно-нравственного благополучия при реализации активной демографической, молодежной и семейной политики 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Демографическая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 </a:t>
                      </a:r>
                      <a:r>
                        <a:rPr lang="ru-RU" sz="1000" b="0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просемейная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политика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Духовно-нравственное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благополучие населения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Приоритетные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направления работы с молодёжью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Территория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 естественным уровнем безработицы и достойным уровнем доходов населения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Обеспечение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уровня доходов и рабочих мест с достойной оплатой труда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рынка труда и обеспечение занятости населения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отраслей социальной сферы, повышение качества и доступности услуг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Образование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 развитие кадрового потенциала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Эффективная </a:t>
                      </a:r>
                      <a:r>
                        <a:rPr lang="ru-RU" sz="1000" b="0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пациентоориентированная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система здравоохранения 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Высокий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уровень культурного развития на основе традиций и единства многонационального народа Республики Коми и гостеприимства</a:t>
                      </a:r>
                    </a:p>
                    <a:p>
                      <a:pPr marL="360000" indent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культуры и искусства</a:t>
                      </a:r>
                    </a:p>
                    <a:p>
                      <a:pPr marL="360000" indent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Гармонизация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межнациональных отношений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360000" indent="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Конкурентоспособная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туристская индустрия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Высокий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уровень физической культуры населения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Регион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 эффективной и адресной системой социальной поддержки населения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Жилая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среда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Безопасность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жизнедеятельности населения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Обеспечение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общественного 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порядка и правовая защищенность населения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Защита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населения и территорий от чрезвычайных ситуаций, обеспечение пожарной 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безопасности и безопасности людей на водных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объектах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Безопасность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дорожного движения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165" marR="641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774347"/>
              </p:ext>
            </p:extLst>
          </p:nvPr>
        </p:nvGraphicFramePr>
        <p:xfrm>
          <a:off x="3275856" y="1049338"/>
          <a:ext cx="2232248" cy="5715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2248"/>
              </a:tblGrid>
              <a:tr h="56927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 smtClean="0">
                          <a:solidFill>
                            <a:schemeClr val="tx1"/>
                          </a:solidFill>
                          <a:effectLst/>
                        </a:rPr>
                        <a:t>ЭКОНОМИКА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Сильная 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экономика с привлекательным инвестиционным климатом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конкурентной среды на рынках и повышение конкурентоспособности продукции, товаров и услуг 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Диверсификация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 модернизация экономики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Эффективная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инвестиционная политика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научно-инновационной сферы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предпринимательства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Кадровое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обеспечение экономики в Республике Коми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9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Высокотехнологичная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 конкурентоспособная, устойчивая и сбалансированная промышленность при социальной ответственности бизнеса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топливно-энергетического комплекса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лесопромышленного комплекса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горнорудной промышленности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машиностроения</a:t>
                      </a:r>
                    </a:p>
                    <a:p>
                      <a:pPr marL="18034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Развитие </a:t>
                      </a:r>
                      <a:r>
                        <a:rPr lang="ru-RU" sz="1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лёгкой промышленности</a:t>
                      </a:r>
                      <a:endParaRPr lang="ru-RU" sz="1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9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Территория 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умного АПК, обеспечивающая население собственной качественной и </a:t>
                      </a:r>
                      <a:r>
                        <a:rPr lang="ru-RU" sz="10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экологичной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продукцией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Современный 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строительный комплекс </a:t>
                      </a:r>
                      <a:endParaRPr lang="ru-RU" sz="10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ru-RU" sz="10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3" marR="6857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270329"/>
              </p:ext>
            </p:extLst>
          </p:nvPr>
        </p:nvGraphicFramePr>
        <p:xfrm>
          <a:off x="5508104" y="1049338"/>
          <a:ext cx="1872208" cy="5692775"/>
        </p:xfrm>
        <a:graphic>
          <a:graphicData uri="http://schemas.openxmlformats.org/drawingml/2006/table">
            <a:tbl>
              <a:tblPr/>
              <a:tblGrid>
                <a:gridCol w="1872208"/>
              </a:tblGrid>
              <a:tr h="56927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ТЕРРИТОРИЯ ПРОЖИВАНИЯ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Экологически привлекательный регион с рациональным использованием природных ресурсов, в том числе уникального лесного комплекса</a:t>
                      </a:r>
                      <a:endParaRPr kumimoji="0" lang="ru-RU" alt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Сбалансированно развитое пространство жизнедеятельности и бизнеса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Развитие системы расселения и социально-экономической основы населённых пунктов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Развитие отдельных территорий с особыми условиями хозяйствования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Инфраструктурная обеспеченность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Транспортная система, соответствующая запросам населения и экономики Республики Коми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Энергетически обеспеченная территория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Внедрение современных информационных и телекоммуникационных технологий, направленных на развитие информационного общества </a:t>
                      </a:r>
                      <a:endParaRPr kumimoji="0" lang="ru-RU" alt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1D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059876"/>
              </p:ext>
            </p:extLst>
          </p:nvPr>
        </p:nvGraphicFramePr>
        <p:xfrm>
          <a:off x="7380312" y="1049338"/>
          <a:ext cx="1692250" cy="56832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2250"/>
              </a:tblGrid>
              <a:tr h="56832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 smtClean="0">
                          <a:solidFill>
                            <a:schemeClr val="tx1"/>
                          </a:solidFill>
                          <a:effectLst/>
                        </a:rPr>
                        <a:t>УПРАВЛЕНИЕ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«Умное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» управление 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Сбалансированная 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 устойчивая бюджетная система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Эффективное 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управление государственным имуществом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Эффективное </a:t>
                      </a: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межрегиональное и международное </a:t>
                      </a:r>
                      <a:r>
                        <a:rPr lang="ru-RU" sz="1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сотрудничество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0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600" marR="686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9" name="Рисунок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150938"/>
            <a:ext cx="28892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0" name="Рисунок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03325"/>
            <a:ext cx="28892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Рисунок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" t="4939" r="8929" b="4752"/>
          <a:stretch>
            <a:fillRect/>
          </a:stretch>
        </p:blipFill>
        <p:spPr bwMode="auto">
          <a:xfrm>
            <a:off x="6875463" y="1193800"/>
            <a:ext cx="2698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Рисунок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1176338"/>
            <a:ext cx="2968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низ 2"/>
          <p:cNvSpPr/>
          <p:nvPr/>
        </p:nvSpPr>
        <p:spPr>
          <a:xfrm>
            <a:off x="1406525" y="841375"/>
            <a:ext cx="288925" cy="2159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3851275" y="831850"/>
            <a:ext cx="287338" cy="217488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6011863" y="836613"/>
            <a:ext cx="288925" cy="21590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7812088" y="831850"/>
            <a:ext cx="288925" cy="217488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06400" y="115888"/>
            <a:ext cx="8229600" cy="620712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Флагманские проекты Республики Коми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6277615"/>
              </p:ext>
            </p:extLst>
          </p:nvPr>
        </p:nvGraphicFramePr>
        <p:xfrm>
          <a:off x="144016" y="548680"/>
          <a:ext cx="8820472" cy="4176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6116638" y="3500438"/>
            <a:ext cx="2519362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200" b="1" dirty="0" smtClean="0"/>
              <a:t>Предполагает:</a:t>
            </a:r>
            <a:endParaRPr lang="ru-RU" altLang="ru-RU" sz="1200" b="1" dirty="0"/>
          </a:p>
          <a:p>
            <a:r>
              <a:rPr lang="ru-RU" altLang="ru-RU" sz="1200" dirty="0"/>
              <a:t>- Расширение </a:t>
            </a:r>
            <a:r>
              <a:rPr lang="ru-RU" altLang="ru-RU" sz="1200" b="1" dirty="0"/>
              <a:t>Арктической зоны Республики Коми </a:t>
            </a:r>
          </a:p>
          <a:p>
            <a:r>
              <a:rPr lang="ru-RU" altLang="ru-RU" sz="1200" dirty="0"/>
              <a:t>- Формирование</a:t>
            </a:r>
            <a:r>
              <a:rPr lang="ru-RU" altLang="ru-RU" sz="1200" b="1" dirty="0"/>
              <a:t> </a:t>
            </a:r>
            <a:r>
              <a:rPr lang="ru-RU" altLang="ru-RU" sz="1200" b="1" dirty="0" smtClean="0"/>
              <a:t>арктических транспортных </a:t>
            </a:r>
            <a:r>
              <a:rPr lang="ru-RU" altLang="ru-RU" sz="1200" b="1" dirty="0"/>
              <a:t>коридоров</a:t>
            </a:r>
          </a:p>
          <a:p>
            <a:r>
              <a:rPr lang="ru-RU" altLang="ru-RU" sz="1200" dirty="0"/>
              <a:t>- Создание </a:t>
            </a:r>
            <a:r>
              <a:rPr lang="ru-RU" altLang="ru-RU" sz="1200" dirty="0" smtClean="0"/>
              <a:t>научного </a:t>
            </a:r>
            <a:r>
              <a:rPr lang="ru-RU" altLang="ru-RU" sz="1200" b="1" dirty="0" smtClean="0"/>
              <a:t>стационара </a:t>
            </a:r>
            <a:r>
              <a:rPr lang="ru-RU" altLang="ru-RU" sz="1200" b="1" dirty="0"/>
              <a:t>для </a:t>
            </a:r>
            <a:r>
              <a:rPr lang="ru-RU" altLang="ru-RU" sz="1200" b="1" dirty="0" smtClean="0"/>
              <a:t>проведения исследований </a:t>
            </a:r>
            <a:r>
              <a:rPr lang="ru-RU" altLang="ru-RU" sz="1200" b="1" dirty="0"/>
              <a:t>экосистем</a:t>
            </a:r>
          </a:p>
          <a:p>
            <a:r>
              <a:rPr lang="ru-RU" altLang="ru-RU" sz="1200" dirty="0"/>
              <a:t>- </a:t>
            </a:r>
            <a:r>
              <a:rPr lang="ru-RU" altLang="ru-RU" sz="1200" dirty="0" smtClean="0"/>
              <a:t>Развитие традиционной </a:t>
            </a:r>
            <a:r>
              <a:rPr lang="ru-RU" altLang="ru-RU" sz="1200" b="1" dirty="0" smtClean="0"/>
              <a:t>экономической базы </a:t>
            </a:r>
            <a:r>
              <a:rPr lang="ru-RU" altLang="ru-RU" sz="1200" b="1" dirty="0"/>
              <a:t>с инновационной составляющей</a:t>
            </a:r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3338513" y="3500438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200" b="1" dirty="0" smtClean="0"/>
              <a:t>Включает </a:t>
            </a:r>
            <a:r>
              <a:rPr lang="ru-RU" altLang="ru-RU" sz="1200" b="1" dirty="0"/>
              <a:t>в себя:</a:t>
            </a:r>
          </a:p>
          <a:p>
            <a:r>
              <a:rPr lang="ru-RU" altLang="ru-RU" sz="1200" dirty="0"/>
              <a:t>- </a:t>
            </a:r>
            <a:r>
              <a:rPr lang="ru-RU" altLang="ru-RU" sz="1200" dirty="0" smtClean="0"/>
              <a:t>Региональный</a:t>
            </a:r>
            <a:r>
              <a:rPr lang="ru-RU" altLang="ru-RU" sz="1200" b="1" dirty="0" smtClean="0"/>
              <a:t> </a:t>
            </a:r>
            <a:r>
              <a:rPr lang="ru-RU" altLang="ru-RU" sz="1200" dirty="0" smtClean="0"/>
              <a:t>проект </a:t>
            </a:r>
            <a:r>
              <a:rPr lang="ru-RU" altLang="ru-RU" sz="1200" b="1" dirty="0" smtClean="0"/>
              <a:t>«Производительность труда и поддержка занятости в Республике Коми»</a:t>
            </a:r>
            <a:endParaRPr lang="ru-RU" altLang="ru-RU" sz="1200" b="1" dirty="0"/>
          </a:p>
        </p:txBody>
      </p:sp>
      <p:sp>
        <p:nvSpPr>
          <p:cNvPr id="11270" name="TextBox 6"/>
          <p:cNvSpPr txBox="1">
            <a:spLocks noChangeArrowheads="1"/>
          </p:cNvSpPr>
          <p:nvPr/>
        </p:nvSpPr>
        <p:spPr bwMode="auto">
          <a:xfrm>
            <a:off x="284163" y="3500438"/>
            <a:ext cx="30099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200" b="1" dirty="0"/>
              <a:t>Включает в </a:t>
            </a:r>
            <a:r>
              <a:rPr lang="ru-RU" altLang="ru-RU" sz="1200" b="1" dirty="0" smtClean="0"/>
              <a:t>себя:</a:t>
            </a:r>
            <a:endParaRPr lang="ru-RU" altLang="ru-RU" sz="1200" b="1" dirty="0"/>
          </a:p>
          <a:p>
            <a:r>
              <a:rPr lang="ru-RU" altLang="ru-RU" sz="1200" dirty="0"/>
              <a:t>- Региональный проект «</a:t>
            </a:r>
            <a:r>
              <a:rPr lang="ru-RU" altLang="ru-RU" sz="1200" b="1" dirty="0"/>
              <a:t>Финансовая поддержка семей при рождении детей</a:t>
            </a:r>
            <a:r>
              <a:rPr lang="ru-RU" altLang="ru-RU" sz="1200" dirty="0"/>
              <a:t>».</a:t>
            </a:r>
          </a:p>
          <a:p>
            <a:r>
              <a:rPr lang="ru-RU" altLang="ru-RU" sz="1200" dirty="0"/>
              <a:t>- Региональный проект </a:t>
            </a:r>
            <a:r>
              <a:rPr lang="ru-RU" altLang="ru-RU" sz="1200" dirty="0" smtClean="0"/>
              <a:t>«</a:t>
            </a:r>
            <a:r>
              <a:rPr lang="ru-RU" altLang="ru-RU" sz="1200" b="1" dirty="0"/>
              <a:t>Создание условий для осуществления трудовой занятости женщин с детьми, включая ликвидацию очереди в ясли для детей до трех лет</a:t>
            </a:r>
            <a:r>
              <a:rPr lang="ru-RU" altLang="ru-RU" sz="1200" dirty="0" smtClean="0"/>
              <a:t>»</a:t>
            </a:r>
            <a:endParaRPr lang="ru-RU" altLang="ru-RU" sz="1200" dirty="0"/>
          </a:p>
          <a:p>
            <a:r>
              <a:rPr lang="ru-RU" altLang="ru-RU" sz="1200" dirty="0"/>
              <a:t>- Региональный проект «Разработка и реализация программы системной поддержки и повышения качества жизни граждан старшего поколения «</a:t>
            </a:r>
            <a:r>
              <a:rPr lang="ru-RU" altLang="ru-RU" sz="1200" b="1" dirty="0"/>
              <a:t>Старшее поколение</a:t>
            </a:r>
            <a:r>
              <a:rPr lang="ru-RU" altLang="ru-RU" sz="1200" dirty="0" smtClean="0"/>
              <a:t>»</a:t>
            </a:r>
            <a:endParaRPr lang="ru-RU" altLang="ru-RU" sz="1200" dirty="0"/>
          </a:p>
          <a:p>
            <a:r>
              <a:rPr lang="ru-RU" altLang="ru-RU" sz="1200" dirty="0"/>
              <a:t>- Региональный проект «</a:t>
            </a:r>
            <a:r>
              <a:rPr lang="ru-RU" altLang="ru-RU" sz="1200" b="1" dirty="0"/>
              <a:t>Укрепление общественного здоровья</a:t>
            </a:r>
            <a:r>
              <a:rPr lang="ru-RU" altLang="ru-RU" sz="1200" dirty="0" smtClean="0"/>
              <a:t>»</a:t>
            </a:r>
            <a:endParaRPr lang="ru-RU" altLang="ru-RU" sz="1200" dirty="0"/>
          </a:p>
          <a:p>
            <a:r>
              <a:rPr lang="ru-RU" altLang="ru-RU" sz="1200" dirty="0"/>
              <a:t>- Региональный проект </a:t>
            </a:r>
            <a:r>
              <a:rPr lang="ru-RU" altLang="ru-RU" sz="1200" b="1" dirty="0" smtClean="0"/>
              <a:t>«Спорт </a:t>
            </a:r>
            <a:r>
              <a:rPr lang="ru-RU" altLang="ru-RU" sz="1200" b="1" dirty="0"/>
              <a:t>- норма </a:t>
            </a:r>
            <a:r>
              <a:rPr lang="ru-RU" altLang="ru-RU" sz="1200" b="1" dirty="0" smtClean="0"/>
              <a:t>жизни»</a:t>
            </a:r>
            <a:endParaRPr lang="ru-RU" altLang="ru-RU" sz="1200" b="1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B9C0C-3682-4246-A6F2-96AF32095DC7}" type="slidenum">
              <a:rPr lang="ru-RU"/>
              <a:pPr>
                <a:defRPr/>
              </a:pPr>
              <a:t>10</a:t>
            </a:fld>
            <a:endParaRPr lang="ru-RU"/>
          </a:p>
        </p:txBody>
      </p:sp>
      <p:pic>
        <p:nvPicPr>
          <p:cNvPr id="11272" name="Рисунок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2565400"/>
            <a:ext cx="287337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Рисунок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450" y="2501900"/>
            <a:ext cx="2889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Рисунок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" t="4939" r="8929" b="4752"/>
          <a:stretch>
            <a:fillRect/>
          </a:stretch>
        </p:blipFill>
        <p:spPr bwMode="auto">
          <a:xfrm>
            <a:off x="7242175" y="2546350"/>
            <a:ext cx="2698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539750" y="112713"/>
            <a:ext cx="8229600" cy="804862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Типы муниципальных образований</a:t>
            </a:r>
            <a:br>
              <a:rPr lang="ru-RU" altLang="ru-RU" sz="2900" b="1" smtClean="0"/>
            </a:br>
            <a:r>
              <a:rPr lang="ru-RU" altLang="ru-RU" sz="2900" b="1" smtClean="0"/>
              <a:t>в Республике Коми</a:t>
            </a:r>
            <a:endParaRPr lang="ru-RU" altLang="ru-RU" sz="2900" smtClean="0"/>
          </a:p>
        </p:txBody>
      </p:sp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6227763" y="1052513"/>
            <a:ext cx="1828800" cy="481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15000"/>
              </a:lnSpc>
            </a:pPr>
            <a:r>
              <a:rPr lang="ru-RU" altLang="ru-RU" sz="11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Городские округа и 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муниципальные районы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  Сыктывкар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  Воркута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  Вуктыл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  Инта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  Печора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  Сосногорск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  Усинск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  Ухта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   Ижемский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10. Княжпогостский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11. Койгородский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12. Корткеросский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13. Прилузский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14. Сыктывдинский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15. Сысольский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16. Троицко-Печорский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17. Удорский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18. Усть-Вымский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19. Усть-Куломский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altLang="ru-RU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20. Усть-Цилемский</a:t>
            </a:r>
            <a:endParaRPr lang="ru-RU" altLang="ru-RU" sz="1600">
              <a:ea typeface="Calibri" pitchFamily="34" charset="0"/>
              <a:cs typeface="Times New Roman" pitchFamily="18" charset="0"/>
            </a:endParaRPr>
          </a:p>
          <a:p>
            <a:endParaRPr lang="ru-RU" altLang="ru-RU" sz="1800">
              <a:ea typeface="Calibri" pitchFamily="34" charset="0"/>
            </a:endParaRPr>
          </a:p>
        </p:txBody>
      </p:sp>
      <p:sp>
        <p:nvSpPr>
          <p:cNvPr id="12293" name="Прямоугольник 12"/>
          <p:cNvSpPr>
            <a:spLocks noChangeArrowheads="1"/>
          </p:cNvSpPr>
          <p:nvPr/>
        </p:nvSpPr>
        <p:spPr bwMode="auto">
          <a:xfrm>
            <a:off x="857250" y="5616575"/>
            <a:ext cx="83169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1100"/>
              <a:t>Крупные индустриальные городские округа и муниципальные районы  </a:t>
            </a:r>
          </a:p>
          <a:p>
            <a:r>
              <a:rPr lang="ru-RU" altLang="ru-RU" sz="1100"/>
              <a:t>Городские округа и муниципальные районы с преобладанием городского населения, хорошим транспортным положением, сравнительно развитой добывающей и обрабатывающей промышленностью и сельским хозяйством</a:t>
            </a:r>
          </a:p>
          <a:p>
            <a:r>
              <a:rPr lang="ru-RU" altLang="ru-RU" sz="1100"/>
              <a:t>Угольный городской округ Воркута, сельские и в основном удаленные муниципальные районы, специализирующиеся на сельском и лесном хозяйстве, с ограничениями транспортной доступности</a:t>
            </a:r>
          </a:p>
          <a:p>
            <a:r>
              <a:rPr lang="ru-RU" altLang="ru-RU" sz="1100" i="1"/>
              <a:t>Названия монопрофильных муниципальных образований выделены темно-красным цветом</a:t>
            </a:r>
          </a:p>
        </p:txBody>
      </p:sp>
      <p:sp>
        <p:nvSpPr>
          <p:cNvPr id="12294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2295" name="Прямоугольник 22"/>
          <p:cNvSpPr>
            <a:spLocks noChangeArrowheads="1"/>
          </p:cNvSpPr>
          <p:nvPr/>
        </p:nvSpPr>
        <p:spPr bwMode="auto">
          <a:xfrm>
            <a:off x="250825" y="5683250"/>
            <a:ext cx="576263" cy="142875"/>
          </a:xfrm>
          <a:prstGeom prst="rect">
            <a:avLst/>
          </a:prstGeom>
          <a:solidFill>
            <a:srgbClr val="6699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1229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2297" name="Прямоугольник 18"/>
          <p:cNvSpPr>
            <a:spLocks noChangeArrowheads="1"/>
          </p:cNvSpPr>
          <p:nvPr/>
        </p:nvSpPr>
        <p:spPr bwMode="auto">
          <a:xfrm>
            <a:off x="250825" y="5954713"/>
            <a:ext cx="576263" cy="144462"/>
          </a:xfrm>
          <a:prstGeom prst="rect">
            <a:avLst/>
          </a:prstGeom>
          <a:solidFill>
            <a:srgbClr val="F6F07E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12298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2299" name="Прямоугольник 17"/>
          <p:cNvSpPr>
            <a:spLocks noChangeArrowheads="1"/>
          </p:cNvSpPr>
          <p:nvPr/>
        </p:nvSpPr>
        <p:spPr bwMode="auto">
          <a:xfrm>
            <a:off x="250825" y="6234113"/>
            <a:ext cx="576263" cy="144462"/>
          </a:xfrm>
          <a:prstGeom prst="rect">
            <a:avLst/>
          </a:prstGeom>
          <a:solidFill>
            <a:srgbClr val="81FFAB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10400" y="6570663"/>
            <a:ext cx="2133600" cy="287337"/>
          </a:xfrm>
        </p:spPr>
        <p:txBody>
          <a:bodyPr/>
          <a:lstStyle/>
          <a:p>
            <a:pPr>
              <a:defRPr/>
            </a:pPr>
            <a:fld id="{16746A66-C959-49B0-A88D-2C100C567E92}" type="slidenum">
              <a:rPr lang="ru-RU"/>
              <a:pPr>
                <a:defRPr/>
              </a:pPr>
              <a:t>11</a:t>
            </a:fld>
            <a:endParaRPr lang="ru-RU" dirty="0"/>
          </a:p>
        </p:txBody>
      </p:sp>
      <p:pic>
        <p:nvPicPr>
          <p:cNvPr id="13" name="Рисунок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3"/>
            <a:ext cx="4963303" cy="44644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-36513"/>
            <a:ext cx="8229600" cy="706438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Интегральная оценка муниципалитетов</a:t>
            </a:r>
            <a:r>
              <a:rPr lang="ru-RU" altLang="ru-RU" sz="2900" smtClean="0"/>
              <a:t> </a:t>
            </a:r>
          </a:p>
        </p:txBody>
      </p:sp>
      <p:sp>
        <p:nvSpPr>
          <p:cNvPr id="1331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331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331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14" name="Схема 13"/>
          <p:cNvGraphicFramePr/>
          <p:nvPr/>
        </p:nvGraphicFramePr>
        <p:xfrm>
          <a:off x="179512" y="4869160"/>
          <a:ext cx="6569165" cy="1094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9" name="Прямоугольник 3"/>
          <p:cNvSpPr>
            <a:spLocks noChangeArrowheads="1"/>
          </p:cNvSpPr>
          <p:nvPr/>
        </p:nvSpPr>
        <p:spPr bwMode="auto">
          <a:xfrm>
            <a:off x="160338" y="6096000"/>
            <a:ext cx="66262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1100" i="1">
                <a:ea typeface="Calibri" pitchFamily="34" charset="0"/>
                <a:cs typeface="Times New Roman" pitchFamily="18" charset="0"/>
              </a:rPr>
              <a:t>Оценка выполнена по авторской методике Институтом социально-экономических и энергетических проблем Севера Коми НЦ УрО РАН. </a:t>
            </a:r>
            <a:r>
              <a:rPr lang="ru-RU" altLang="ru-RU" sz="1100" i="1">
                <a:ea typeface="Calibri" pitchFamily="34" charset="0"/>
              </a:rPr>
              <a:t>Данные по г. Сыктывкару на диаграмме не отражены в связи с относительно большим значением показателя.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203F3-D6AD-46A5-9380-3B0282094B51}" type="slidenum">
              <a:rPr lang="ru-RU"/>
              <a:pPr>
                <a:defRPr/>
              </a:pPr>
              <a:t>12</a:t>
            </a:fld>
            <a:endParaRPr lang="ru-RU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215516" y="1124744"/>
          <a:ext cx="658873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3322" name="Прямоугольник 4"/>
          <p:cNvSpPr>
            <a:spLocks noChangeArrowheads="1"/>
          </p:cNvSpPr>
          <p:nvPr/>
        </p:nvSpPr>
        <p:spPr bwMode="auto">
          <a:xfrm>
            <a:off x="6767513" y="765175"/>
            <a:ext cx="2268537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1200" b="1"/>
              <a:t>Выявлены 3 основные группы муниципалитетов</a:t>
            </a:r>
            <a:r>
              <a:rPr lang="ru-RU" altLang="ru-RU" sz="1200"/>
              <a:t>: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altLang="ru-RU" sz="1200" b="1"/>
              <a:t>1.</a:t>
            </a:r>
            <a:r>
              <a:rPr lang="ru-RU" altLang="ru-RU" sz="1200"/>
              <a:t> Крупные индустриальные городские округа и муниципальные районы с диверсифицированным и перерабатывающим производством (Сыктывкар, Ухта, Сыктывдинский р-н) и с монопрофильным нефтедобывающим производством (Усинск). 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altLang="ru-RU" sz="1200" b="1"/>
              <a:t>2.</a:t>
            </a:r>
            <a:r>
              <a:rPr lang="ru-RU" altLang="ru-RU" sz="1200"/>
              <a:t> Монопрофильные топливные городские округа – Вуктыл (газодобыча), Инта (угледобыча) и муниципальные районы с преобладанием городского населения, хорошим транспортным положением, сравнительно развитой добывающей и обрабатывающей промышленностью и сельским хозяйством.</a:t>
            </a:r>
          </a:p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altLang="ru-RU" sz="1200" b="1"/>
              <a:t>3.</a:t>
            </a:r>
            <a:r>
              <a:rPr lang="ru-RU" altLang="ru-RU" sz="1200"/>
              <a:t> Угольный городской округ Воркута, сельские и в основном удаленные муниципальные районы, специализирующиеся на сельском хозяйстве и первичной переработке сельхозпродукции, лесозаготовке и лесопилении, с ограничениями транспортной доступности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351837" cy="649287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Монопрофильные муниципальные образования</a:t>
            </a:r>
            <a:endParaRPr lang="ru-RU" altLang="ru-RU" sz="290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1E95BA-C696-4D78-8E50-F68A8D3DCD27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4821238" y="1435100"/>
            <a:ext cx="3854450" cy="1225550"/>
          </a:xfrm>
          <a:prstGeom prst="round2Same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u="sng" dirty="0"/>
              <a:t>КАТЕГОРИЯ 2</a:t>
            </a:r>
            <a:r>
              <a:rPr lang="ru-RU" sz="1400" u="sng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/>
              <a:t>«</a:t>
            </a:r>
            <a:r>
              <a:rPr lang="ru-RU" sz="1400" b="1" dirty="0" err="1"/>
              <a:t>Монопрофильные</a:t>
            </a:r>
            <a:r>
              <a:rPr lang="ru-RU" sz="1400" b="1" dirty="0"/>
              <a:t> муниципальные образования Российской Федерации, в которых имеются риски ухудшения социально-экономического положения» </a:t>
            </a:r>
            <a:endParaRPr lang="ru-RU" sz="1400" dirty="0"/>
          </a:p>
        </p:txBody>
      </p:sp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611188" y="1412875"/>
            <a:ext cx="4032250" cy="1223963"/>
          </a:xfrm>
          <a:prstGeom prst="round2Same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u="sng" dirty="0"/>
              <a:t>КАТЕГОРИЯ 1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/>
              <a:t>«Моногорода с наиболее сложным социально-экономическим положением, в том числе во взаимосвязи с проблемами функционирования градообразующих организаций»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1550" y="2840038"/>
            <a:ext cx="3024188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tx1"/>
                </a:solidFill>
              </a:rPr>
              <a:t>Емва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32363" y="2836863"/>
            <a:ext cx="1008062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dirty="0">
                <a:solidFill>
                  <a:schemeClr val="tx1"/>
                </a:solidFill>
              </a:rPr>
              <a:t>Воркута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2435225" y="2636838"/>
            <a:ext cx="339725" cy="200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5265738" y="2628900"/>
            <a:ext cx="341312" cy="200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562725" y="2652713"/>
            <a:ext cx="339725" cy="200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7858125" y="2668588"/>
            <a:ext cx="341313" cy="198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227763" y="2836863"/>
            <a:ext cx="1008062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dirty="0">
                <a:solidFill>
                  <a:schemeClr val="tx1"/>
                </a:solidFill>
              </a:rPr>
              <a:t>Инта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524750" y="2836863"/>
            <a:ext cx="1008063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dirty="0" err="1">
                <a:solidFill>
                  <a:schemeClr val="tx1"/>
                </a:solidFill>
              </a:rPr>
              <a:t>Жешарт</a:t>
            </a:r>
            <a:r>
              <a:rPr lang="ru-RU" sz="1600" b="1" i="1" dirty="0">
                <a:solidFill>
                  <a:schemeClr val="tx1"/>
                </a:solidFill>
              </a:rPr>
              <a:t>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350" name="Прямоугольник 16"/>
          <p:cNvSpPr>
            <a:spLocks noChangeArrowheads="1"/>
          </p:cNvSpPr>
          <p:nvPr/>
        </p:nvSpPr>
        <p:spPr bwMode="auto">
          <a:xfrm>
            <a:off x="684213" y="766763"/>
            <a:ext cx="79200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1600"/>
              <a:t>В перечень монопрофильных муниципальных образований (моногородов) включены: </a:t>
            </a:r>
            <a:r>
              <a:rPr lang="ru-RU" altLang="ru-RU" sz="1600" b="1"/>
              <a:t>ВОРКУТА, ИНТА, ЕМВА, ЖЕШАРТ </a:t>
            </a: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250825" y="3505200"/>
            <a:ext cx="4097338" cy="2947988"/>
          </a:xfrm>
          <a:prstGeom prst="flowChartAlternateProcess">
            <a:avLst/>
          </a:prstGeom>
          <a:solidFill>
            <a:srgbClr val="FBF3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На территории МО ГП «</a:t>
            </a:r>
            <a:r>
              <a:rPr lang="ru-RU" sz="1400" dirty="0" err="1">
                <a:solidFill>
                  <a:schemeClr val="tx1"/>
                </a:solidFill>
              </a:rPr>
              <a:t>Емва</a:t>
            </a:r>
            <a:r>
              <a:rPr lang="ru-RU" sz="1400" dirty="0">
                <a:solidFill>
                  <a:schemeClr val="tx1"/>
                </a:solidFill>
              </a:rPr>
              <a:t>» в 2017 году </a:t>
            </a:r>
            <a:r>
              <a:rPr lang="ru-RU" sz="1400" b="1" dirty="0">
                <a:solidFill>
                  <a:schemeClr val="tx1"/>
                </a:solidFill>
              </a:rPr>
              <a:t>создана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b="1" dirty="0">
                <a:solidFill>
                  <a:schemeClr val="tx1"/>
                </a:solidFill>
              </a:rPr>
              <a:t>территория опережающего социально-экономического развития (ТОСЭР) «</a:t>
            </a:r>
            <a:r>
              <a:rPr lang="ru-RU" sz="1400" b="1" dirty="0" err="1">
                <a:solidFill>
                  <a:schemeClr val="tx1"/>
                </a:solidFill>
              </a:rPr>
              <a:t>Емва</a:t>
            </a:r>
            <a:r>
              <a:rPr lang="ru-RU" sz="1400" b="1" dirty="0">
                <a:solidFill>
                  <a:schemeClr val="tx1"/>
                </a:solidFill>
              </a:rPr>
              <a:t>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</a:rPr>
              <a:t> </a:t>
            </a:r>
            <a:r>
              <a:rPr lang="ru-RU" sz="1400" i="1" dirty="0">
                <a:solidFill>
                  <a:schemeClr val="tx1"/>
                </a:solidFill>
              </a:rPr>
              <a:t>Установлен особый правовой режим осуществления предпринимательской и иной деятельности в целях формирования благоприятных условий для привлечения инвестиций, обеспечения ускоренного социально-экономического развития и создания комфортных условий для обеспечения жизнедеятельности населения.  </a:t>
            </a:r>
          </a:p>
        </p:txBody>
      </p:sp>
      <p:sp>
        <p:nvSpPr>
          <p:cNvPr id="19" name="Стрелка вниз 18"/>
          <p:cNvSpPr/>
          <p:nvPr/>
        </p:nvSpPr>
        <p:spPr>
          <a:xfrm>
            <a:off x="2435225" y="3305175"/>
            <a:ext cx="339725" cy="200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альтернативный процесс 19"/>
          <p:cNvSpPr/>
          <p:nvPr/>
        </p:nvSpPr>
        <p:spPr>
          <a:xfrm>
            <a:off x="5651500" y="3505200"/>
            <a:ext cx="3313113" cy="3236913"/>
          </a:xfrm>
          <a:prstGeom prst="flowChartAlternateProcess">
            <a:avLst/>
          </a:prstGeom>
          <a:solidFill>
            <a:srgbClr val="FBF3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</a:rPr>
              <a:t>Первоочередное внимание уделяется вопросу создания ТОСЭР в МО ГО «Инта»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i="1" dirty="0">
                <a:solidFill>
                  <a:schemeClr val="tx1"/>
                </a:solidFill>
              </a:rPr>
              <a:t>Ведётся активная работа с потенциальными резидентами ТОСЭР, планирующими реализацию новых инвестиционных проектов.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i="1" dirty="0">
                <a:solidFill>
                  <a:schemeClr val="tx1"/>
                </a:solidFill>
              </a:rPr>
              <a:t>Создание ТОСЭР напрямую связано со снижением уровня социальной напряжённости, в том числе уровня безработицы, путём создания дополнительных рабочих мест, развитием и диверсификацией экономики моногорода за счёт дополнительных инвестиций.</a:t>
            </a:r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4381500" y="3505200"/>
            <a:ext cx="1225550" cy="2441575"/>
          </a:xfrm>
          <a:prstGeom prst="flowChartAlternateProcess">
            <a:avLst/>
          </a:prstGeom>
          <a:solidFill>
            <a:srgbClr val="FBF3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В отношении </a:t>
            </a:r>
            <a:r>
              <a:rPr lang="ru-RU" sz="1400" b="1" dirty="0">
                <a:solidFill>
                  <a:schemeClr val="tx1"/>
                </a:solidFill>
              </a:rPr>
              <a:t>МО ГО «Воркута» </a:t>
            </a:r>
            <a:r>
              <a:rPr lang="ru-RU" sz="1400" dirty="0" err="1">
                <a:solidFill>
                  <a:schemeClr val="tx1"/>
                </a:solidFill>
              </a:rPr>
              <a:t>рассматри-вается</a:t>
            </a:r>
            <a:r>
              <a:rPr lang="ru-RU" sz="1400" dirty="0">
                <a:solidFill>
                  <a:schemeClr val="tx1"/>
                </a:solidFill>
              </a:rPr>
              <a:t>  вопрос создания </a:t>
            </a:r>
            <a:r>
              <a:rPr lang="ru-RU" sz="1400" b="1" dirty="0">
                <a:solidFill>
                  <a:schemeClr val="tx1"/>
                </a:solidFill>
              </a:rPr>
              <a:t>ТОСЭР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i="1" dirty="0">
              <a:solidFill>
                <a:schemeClr val="tx1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4924425" y="3305175"/>
            <a:ext cx="341313" cy="200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6562725" y="3305175"/>
            <a:ext cx="339725" cy="200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250825" y="115888"/>
            <a:ext cx="8713788" cy="649287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Перспективные центры экономического роста</a:t>
            </a:r>
            <a:endParaRPr lang="ru-RU" altLang="ru-RU" sz="290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101DE6-A65D-46FC-AC34-F66C323586BB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1188" y="908050"/>
            <a:ext cx="7993062" cy="6492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В настоящее время к наиболее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перспективным центрам экономического роста относятся 4 города:  </a:t>
            </a:r>
            <a:r>
              <a:rPr lang="ru-RU" sz="1600" b="1" dirty="0">
                <a:solidFill>
                  <a:schemeClr val="tx1"/>
                </a:solidFill>
              </a:rPr>
              <a:t>Сыктывкар, Ухта, Усинск, Печора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0825" y="1844675"/>
            <a:ext cx="2305050" cy="4897438"/>
          </a:xfrm>
          <a:prstGeom prst="rect">
            <a:avLst/>
          </a:prstGeom>
          <a:solidFill>
            <a:srgbClr val="EDF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</a:rPr>
              <a:t>СЫКТЫВКАР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Столица.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Главный политический, административно-управленческий, научно-образовательный, культурный центр Республики Коми.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Численность населения Сыктывкара с подчиненной ему территорией составляет 31% населения республики.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Стратегией пространственного развития Российской Федерации Сыктывкар включен в состав перспективных крупных центров экономического роста субъектов Российской Федерации.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27313" y="1844675"/>
            <a:ext cx="2016125" cy="4321175"/>
          </a:xfrm>
          <a:prstGeom prst="rect">
            <a:avLst/>
          </a:prstGeom>
          <a:solidFill>
            <a:srgbClr val="EDF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</a:rPr>
              <a:t>УХТА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Крупнейший транспортно-распределительный узел.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Основной центр ресурсного освоения.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Обладает высоким градообразующим потенциалом.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solidFill>
                  <a:schemeClr val="tx1"/>
                </a:solidFill>
              </a:rPr>
              <a:t>Центричное</a:t>
            </a:r>
            <a:r>
              <a:rPr lang="ru-RU" sz="1400" dirty="0">
                <a:solidFill>
                  <a:schemeClr val="tx1"/>
                </a:solidFill>
              </a:rPr>
              <a:t> положение Ухты на территории республики и многофункциональные связи с соседними территориями определяют его роль как регионального </a:t>
            </a:r>
            <a:r>
              <a:rPr lang="ru-RU" sz="1400" dirty="0" err="1">
                <a:solidFill>
                  <a:schemeClr val="tx1"/>
                </a:solidFill>
              </a:rPr>
              <a:t>подцентра</a:t>
            </a:r>
            <a:r>
              <a:rPr lang="ru-RU" sz="1400" dirty="0">
                <a:solidFill>
                  <a:schemeClr val="tx1"/>
                </a:solidFill>
              </a:rPr>
              <a:t>.  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16463" y="1844675"/>
            <a:ext cx="2016125" cy="3529013"/>
          </a:xfrm>
          <a:prstGeom prst="rect">
            <a:avLst/>
          </a:prstGeom>
          <a:solidFill>
            <a:srgbClr val="EDF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</a:rPr>
              <a:t>УСИНСК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Один из индустриальных центров Республики Коми со специализацией в добыче нефти и газа.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Спецификой Усинска является выполнение функции «базового города – вахты».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04025" y="1844675"/>
            <a:ext cx="2089150" cy="2952750"/>
          </a:xfrm>
          <a:prstGeom prst="rect">
            <a:avLst/>
          </a:prstGeom>
          <a:solidFill>
            <a:srgbClr val="EDF6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</a:rPr>
              <a:t>ПЕЧОРА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400" dirty="0">
                <a:solidFill>
                  <a:schemeClr val="tx1"/>
                </a:solidFill>
              </a:rPr>
              <a:t>Включена в состав перспективных центров экономического роста Республики Коми с учётом ресурсного потенциала территории и перспективы транспортно-логистического развития.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58888" y="1557338"/>
            <a:ext cx="360362" cy="287337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455988" y="1557338"/>
            <a:ext cx="360362" cy="312737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543550" y="1565275"/>
            <a:ext cx="360363" cy="31115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667625" y="1557338"/>
            <a:ext cx="360363" cy="311150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323850" y="0"/>
            <a:ext cx="8569325" cy="633413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Территории (зоны) приоритетного развития (1-3) </a:t>
            </a:r>
            <a:endParaRPr lang="ru-RU" altLang="ru-RU" sz="290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96DF7-B814-4701-81F0-7013A97FCD28}" type="slidenum">
              <a:rPr lang="ru-RU"/>
              <a:pPr>
                <a:defRPr/>
              </a:pPr>
              <a:t>15</a:t>
            </a:fld>
            <a:endParaRPr lang="ru-RU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16092779"/>
              </p:ext>
            </p:extLst>
          </p:nvPr>
        </p:nvGraphicFramePr>
        <p:xfrm>
          <a:off x="179512" y="548680"/>
          <a:ext cx="8784976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323850" y="0"/>
            <a:ext cx="8569325" cy="633413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Территории (зоны) приоритетного развития (4-6)</a:t>
            </a:r>
            <a:endParaRPr lang="ru-RU" altLang="ru-RU" sz="29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92950" y="6597650"/>
            <a:ext cx="2133600" cy="260350"/>
          </a:xfrm>
        </p:spPr>
        <p:txBody>
          <a:bodyPr/>
          <a:lstStyle/>
          <a:p>
            <a:pPr>
              <a:defRPr/>
            </a:pPr>
            <a:fld id="{5DB01011-9A1A-4AB9-B7A9-1FC5F4826498}" type="slidenum">
              <a:rPr lang="ru-RU"/>
              <a:pPr>
                <a:defRPr/>
              </a:pPr>
              <a:t>16</a:t>
            </a:fld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293488338"/>
              </p:ext>
            </p:extLst>
          </p:nvPr>
        </p:nvGraphicFramePr>
        <p:xfrm>
          <a:off x="179512" y="548680"/>
          <a:ext cx="8784976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176D13-D084-4FA7-AF2B-A11E4FEE8451}" type="slidenum">
              <a:rPr lang="ru-RU"/>
              <a:pPr>
                <a:defRPr/>
              </a:pPr>
              <a:t>17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809722"/>
              </p:ext>
            </p:extLst>
          </p:nvPr>
        </p:nvGraphicFramePr>
        <p:xfrm>
          <a:off x="250825" y="574675"/>
          <a:ext cx="8713789" cy="60388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7908"/>
                <a:gridCol w="1972070"/>
                <a:gridCol w="2123528"/>
                <a:gridCol w="4320283"/>
              </a:tblGrid>
              <a:tr h="6400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 п/п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Специализация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(возможный кластер)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Наименование муниципальных 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образований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Обоснование </a:t>
                      </a:r>
                      <a:r>
                        <a:rPr lang="ru-RU" sz="1400" dirty="0" err="1">
                          <a:effectLst/>
                        </a:rPr>
                        <a:t>перпективы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создания кластера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280411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Возможные территориальные кластеры в сфере </a:t>
                      </a:r>
                      <a:r>
                        <a:rPr lang="ru-RU" sz="1600" dirty="0" smtClean="0">
                          <a:effectLst/>
                        </a:rPr>
                        <a:t>экономики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44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Угольно-горнорудный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«Инта»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«Воркута»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Угольная промышленность является для данных муниципалитетов приоритетной отраслью со значительными перспективными запасами угольных месторождений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12738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Нефтяной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«Усинск»,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«Печора»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Усть-Цилемский</a:t>
                      </a:r>
                      <a:r>
                        <a:rPr lang="ru-RU" sz="1200" b="1" dirty="0">
                          <a:effectLst/>
                        </a:rPr>
                        <a:t>»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Ижемский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Нефтедобывающая отрасль является приоритетной для данных муниципальных образований со значительными перспективными запасами углеводородных месторождений</a:t>
                      </a:r>
                      <a:r>
                        <a:rPr lang="ru-RU" sz="1100" dirty="0" smtClean="0">
                          <a:effectLst/>
                        </a:rPr>
                        <a:t>. 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 smtClean="0">
                          <a:effectLst/>
                        </a:rPr>
                        <a:t>В </a:t>
                      </a:r>
                      <a:r>
                        <a:rPr lang="ru-RU" sz="1100" dirty="0">
                          <a:effectLst/>
                        </a:rPr>
                        <a:t>МО МР «</a:t>
                      </a:r>
                      <a:r>
                        <a:rPr lang="ru-RU" sz="1100" dirty="0" err="1">
                          <a:effectLst/>
                        </a:rPr>
                        <a:t>Усть-Цилемский</a:t>
                      </a:r>
                      <a:r>
                        <a:rPr lang="ru-RU" sz="1100" dirty="0">
                          <a:effectLst/>
                        </a:rPr>
                        <a:t>» объем добычи полезных ископаемых (нефти) в 2017 году в 3 раза превысил объемы продукции сельского хозяйства, в МО МР «</a:t>
                      </a:r>
                      <a:r>
                        <a:rPr lang="ru-RU" sz="1100" dirty="0" err="1">
                          <a:effectLst/>
                        </a:rPr>
                        <a:t>Ижемский</a:t>
                      </a:r>
                      <a:r>
                        <a:rPr lang="ru-RU" sz="1100" dirty="0">
                          <a:effectLst/>
                        </a:rPr>
                        <a:t>» - в 3,5 раза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7385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Газовый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«Ухта»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«Вуктыл»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«Сосногорск»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Газодобывающая, газоперерабатывающая отрасли являются ведущими для данных муниципальных образований с перспективными запасами газовых месторождений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15581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Лесопромышленный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«Сыктывкар»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Прилузский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Удорский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Княжпогостский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Усть-Куломский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Усть-Вымский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Троицко</a:t>
                      </a:r>
                      <a:r>
                        <a:rPr lang="ru-RU" sz="1200" b="1" dirty="0">
                          <a:effectLst/>
                        </a:rPr>
                        <a:t>-Печорский»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Лесная отрасль является ведущей и перспективной отраслью в данных муниципальных образованиях, имеет огромный потенциал дальнейшего развития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8934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Сельскохозяйственный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Корткеросский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Сысольский</a:t>
                      </a:r>
                      <a:r>
                        <a:rPr lang="ru-RU" sz="1200" b="1" dirty="0">
                          <a:effectLst/>
                        </a:rPr>
                        <a:t>»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Койгородский</a:t>
                      </a:r>
                      <a:r>
                        <a:rPr lang="ru-RU" sz="1200" b="1" dirty="0" smtClean="0">
                          <a:effectLst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МО </a:t>
                      </a:r>
                      <a:r>
                        <a:rPr lang="ru-RU" sz="1200" b="1" dirty="0">
                          <a:effectLst/>
                        </a:rPr>
                        <a:t>МР «</a:t>
                      </a:r>
                      <a:r>
                        <a:rPr lang="ru-RU" sz="1200" b="1" dirty="0" err="1">
                          <a:effectLst/>
                        </a:rPr>
                        <a:t>Сыктывдинский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Агропромышленная направленность </a:t>
                      </a:r>
                      <a:r>
                        <a:rPr lang="ru-RU" sz="1100" dirty="0" smtClean="0">
                          <a:effectLst/>
                        </a:rPr>
                        <a:t>определена </a:t>
                      </a:r>
                      <a:r>
                        <a:rPr lang="ru-RU" sz="1100" dirty="0">
                          <a:effectLst/>
                        </a:rPr>
                        <a:t>объемами продукции сельского хозяйства, производимыми предприятиями, расположенными на этих территориях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285750" y="6350"/>
            <a:ext cx="942022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ru-RU" altLang="ru-RU" sz="2600" b="1" dirty="0" smtClean="0">
                <a:latin typeface="+mn-lt"/>
                <a:ea typeface="Calibri" pitchFamily="34" charset="0"/>
                <a:cs typeface="Times New Roman" pitchFamily="18" charset="0"/>
              </a:rPr>
              <a:t>Специализация перспективных территориальных кластеров</a:t>
            </a:r>
            <a:endParaRPr lang="ru-RU" altLang="ru-RU" sz="2600" dirty="0" smtClean="0">
              <a:latin typeface="+mn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78CABF-F5CF-45AC-8046-559A78CDA7F1}" type="slidenum">
              <a:rPr lang="ru-RU"/>
              <a:pPr>
                <a:defRPr/>
              </a:pPr>
              <a:t>18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545049"/>
              </p:ext>
            </p:extLst>
          </p:nvPr>
        </p:nvGraphicFramePr>
        <p:xfrm>
          <a:off x="250825" y="498475"/>
          <a:ext cx="8713788" cy="62245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7907"/>
                <a:gridCol w="1430980"/>
                <a:gridCol w="2088232"/>
                <a:gridCol w="4896669"/>
              </a:tblGrid>
              <a:tr h="6582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 п/п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Специализация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(возможный кластер)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Наименование муниципальных 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образований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Обоснование </a:t>
                      </a:r>
                      <a:r>
                        <a:rPr lang="ru-RU" sz="1400" dirty="0" err="1">
                          <a:effectLst/>
                        </a:rPr>
                        <a:t>перпективы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создания кластера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28837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600" dirty="0">
                          <a:effectLst/>
                        </a:rPr>
                        <a:t>Возможные территориальные кластеры в сфере формирования человеческого </a:t>
                      </a:r>
                      <a:r>
                        <a:rPr lang="ru-RU" sz="1600" dirty="0" smtClean="0">
                          <a:effectLst/>
                        </a:rPr>
                        <a:t>капитала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88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Научно-образовательный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«Сыктывкар»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«Ухта»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На территории данных муниципальных образований сосредоточена научная база региона, расположены ведущие ВУЗы Республики Коми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20491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7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Медицинский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«Сыктывкар»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Сыктывдинский</a:t>
                      </a:r>
                      <a:r>
                        <a:rPr lang="ru-RU" sz="1200" b="1" dirty="0">
                          <a:effectLst/>
                        </a:rPr>
                        <a:t>»   </a:t>
                      </a:r>
                      <a:endParaRPr lang="ru-RU" sz="1200" b="1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МО </a:t>
                      </a:r>
                      <a:r>
                        <a:rPr lang="ru-RU" sz="1200" b="1" dirty="0">
                          <a:effectLst/>
                        </a:rPr>
                        <a:t>ГО «Ухта»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Княжпогостский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На территории данных муниципальных образований </a:t>
                      </a:r>
                      <a:r>
                        <a:rPr lang="ru-RU" sz="1100" dirty="0" smtClean="0">
                          <a:effectLst/>
                        </a:rPr>
                        <a:t>находятся:</a:t>
                      </a:r>
                      <a:r>
                        <a:rPr lang="ru-RU" sz="1100" baseline="0" dirty="0" smtClean="0">
                          <a:effectLst/>
                        </a:rPr>
                        <a:t> 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 smtClean="0">
                          <a:effectLst/>
                        </a:rPr>
                        <a:t>а</a:t>
                      </a:r>
                      <a:r>
                        <a:rPr lang="ru-RU" sz="1100" dirty="0">
                          <a:effectLst/>
                        </a:rPr>
                        <a:t>) Крупные медицинские центры: </a:t>
                      </a:r>
                      <a:r>
                        <a:rPr lang="ru-RU" sz="1100" dirty="0" smtClean="0">
                          <a:effectLst/>
                        </a:rPr>
                        <a:t>в </a:t>
                      </a:r>
                      <a:r>
                        <a:rPr lang="ru-RU" sz="1100" dirty="0">
                          <a:effectLst/>
                        </a:rPr>
                        <a:t>Сыктывкаре – </a:t>
                      </a:r>
                      <a:r>
                        <a:rPr lang="ru-RU" sz="1100" dirty="0" smtClean="0">
                          <a:effectLst/>
                        </a:rPr>
                        <a:t>Коми </a:t>
                      </a:r>
                      <a:r>
                        <a:rPr lang="ru-RU" sz="1100" dirty="0">
                          <a:effectLst/>
                        </a:rPr>
                        <a:t>республиканская </a:t>
                      </a:r>
                      <a:r>
                        <a:rPr lang="ru-RU" sz="1100" dirty="0" smtClean="0">
                          <a:effectLst/>
                        </a:rPr>
                        <a:t>больница, Республиканская </a:t>
                      </a:r>
                      <a:r>
                        <a:rPr lang="ru-RU" sz="1100" dirty="0">
                          <a:effectLst/>
                        </a:rPr>
                        <a:t>детская клиническая </a:t>
                      </a:r>
                      <a:r>
                        <a:rPr lang="ru-RU" sz="1100" dirty="0" smtClean="0">
                          <a:effectLst/>
                        </a:rPr>
                        <a:t>больница, Кардиологический диспансер, Коми </a:t>
                      </a:r>
                      <a:r>
                        <a:rPr lang="ru-RU" sz="1100" dirty="0">
                          <a:effectLst/>
                        </a:rPr>
                        <a:t>республиканский перинатальный </a:t>
                      </a:r>
                      <a:r>
                        <a:rPr lang="ru-RU" sz="1100" dirty="0" smtClean="0">
                          <a:effectLst/>
                        </a:rPr>
                        <a:t>центр, Консультативно-диагностический центр, Коми </a:t>
                      </a:r>
                      <a:r>
                        <a:rPr lang="ru-RU" sz="1100" dirty="0">
                          <a:effectLst/>
                        </a:rPr>
                        <a:t>республиканский онкологический </a:t>
                      </a:r>
                      <a:r>
                        <a:rPr lang="ru-RU" sz="1100" dirty="0" smtClean="0">
                          <a:effectLst/>
                        </a:rPr>
                        <a:t>диспансер; в </a:t>
                      </a:r>
                      <a:r>
                        <a:rPr lang="ru-RU" sz="1100" dirty="0">
                          <a:effectLst/>
                        </a:rPr>
                        <a:t>Ухте </a:t>
                      </a:r>
                      <a:r>
                        <a:rPr lang="ru-RU" sz="1100" dirty="0" smtClean="0">
                          <a:effectLst/>
                        </a:rPr>
                        <a:t>–</a:t>
                      </a:r>
                      <a:r>
                        <a:rPr lang="ru-RU" sz="1100" dirty="0" err="1" smtClean="0">
                          <a:effectLst/>
                        </a:rPr>
                        <a:t>Ухтинский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межтерриториальный родильный </a:t>
                      </a:r>
                      <a:r>
                        <a:rPr lang="ru-RU" sz="1100" dirty="0" smtClean="0">
                          <a:effectLst/>
                        </a:rPr>
                        <a:t>дом, Республиканский </a:t>
                      </a:r>
                      <a:r>
                        <a:rPr lang="ru-RU" sz="1100" dirty="0">
                          <a:effectLst/>
                        </a:rPr>
                        <a:t>центр микрохирургии </a:t>
                      </a:r>
                      <a:r>
                        <a:rPr lang="ru-RU" sz="1100" dirty="0" smtClean="0">
                          <a:effectLst/>
                        </a:rPr>
                        <a:t>глаза, </a:t>
                      </a:r>
                      <a:r>
                        <a:rPr lang="ru-RU" sz="1100" dirty="0" err="1" smtClean="0">
                          <a:effectLst/>
                        </a:rPr>
                        <a:t>Ухтинская</a:t>
                      </a:r>
                      <a:r>
                        <a:rPr lang="ru-RU" sz="1100" dirty="0" smtClean="0">
                          <a:effectLst/>
                        </a:rPr>
                        <a:t>  </a:t>
                      </a:r>
                      <a:r>
                        <a:rPr lang="ru-RU" sz="1100" dirty="0">
                          <a:effectLst/>
                        </a:rPr>
                        <a:t>городская </a:t>
                      </a:r>
                      <a:r>
                        <a:rPr lang="ru-RU" sz="1100" dirty="0" smtClean="0">
                          <a:effectLst/>
                        </a:rPr>
                        <a:t>поликлиника, </a:t>
                      </a:r>
                      <a:r>
                        <a:rPr lang="ru-RU" sz="1100" dirty="0" err="1" smtClean="0">
                          <a:effectLst/>
                        </a:rPr>
                        <a:t>Ухтинская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городская больница № </a:t>
                      </a:r>
                      <a:r>
                        <a:rPr lang="ru-RU" sz="1100" dirty="0" smtClean="0">
                          <a:effectLst/>
                        </a:rPr>
                        <a:t>1, </a:t>
                      </a:r>
                      <a:r>
                        <a:rPr lang="ru-RU" sz="1100" dirty="0" err="1" smtClean="0">
                          <a:effectLst/>
                        </a:rPr>
                        <a:t>Ухтинская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детская </a:t>
                      </a:r>
                      <a:r>
                        <a:rPr lang="ru-RU" sz="1100" dirty="0" smtClean="0">
                          <a:effectLst/>
                        </a:rPr>
                        <a:t>больница, </a:t>
                      </a:r>
                      <a:r>
                        <a:rPr lang="ru-RU" sz="1100" dirty="0" err="1" smtClean="0">
                          <a:effectLst/>
                        </a:rPr>
                        <a:t>Ухтинская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физиотерапевтическая  </a:t>
                      </a:r>
                      <a:r>
                        <a:rPr lang="ru-RU" sz="1100" dirty="0" smtClean="0">
                          <a:effectLst/>
                        </a:rPr>
                        <a:t>поликлиника.</a:t>
                      </a:r>
                      <a:endParaRPr lang="ru-RU" sz="1100" dirty="0">
                        <a:effectLst/>
                      </a:endParaRP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б) Лечебные учреждения профилактической направленности: </a:t>
                      </a:r>
                      <a:r>
                        <a:rPr lang="ru-RU" sz="1100" dirty="0" smtClean="0">
                          <a:effectLst/>
                        </a:rPr>
                        <a:t>в </a:t>
                      </a:r>
                      <a:r>
                        <a:rPr lang="ru-RU" sz="1100" dirty="0" err="1">
                          <a:effectLst/>
                        </a:rPr>
                        <a:t>Сыктывдинском</a:t>
                      </a:r>
                      <a:r>
                        <a:rPr lang="ru-RU" sz="1100" dirty="0">
                          <a:effectLst/>
                        </a:rPr>
                        <a:t> районе </a:t>
                      </a:r>
                      <a:r>
                        <a:rPr lang="ru-RU" sz="1100" dirty="0" smtClean="0">
                          <a:effectLst/>
                        </a:rPr>
                        <a:t>–Санаторий </a:t>
                      </a:r>
                      <a:r>
                        <a:rPr lang="ru-RU" sz="1100" dirty="0" err="1" smtClean="0">
                          <a:effectLst/>
                        </a:rPr>
                        <a:t>Лозым</a:t>
                      </a:r>
                      <a:r>
                        <a:rPr lang="ru-RU" sz="1100" dirty="0" smtClean="0">
                          <a:effectLst/>
                        </a:rPr>
                        <a:t>; в </a:t>
                      </a:r>
                      <a:r>
                        <a:rPr lang="ru-RU" sz="1100" dirty="0" err="1" smtClean="0">
                          <a:effectLst/>
                        </a:rPr>
                        <a:t>Княжпогостском</a:t>
                      </a:r>
                      <a:r>
                        <a:rPr lang="ru-RU" sz="1100" dirty="0" smtClean="0">
                          <a:effectLst/>
                        </a:rPr>
                        <a:t> районе – Санаторий </a:t>
                      </a:r>
                      <a:r>
                        <a:rPr lang="ru-RU" sz="1100" dirty="0">
                          <a:effectLst/>
                        </a:rPr>
                        <a:t>«</a:t>
                      </a:r>
                      <a:r>
                        <a:rPr lang="ru-RU" sz="1100" dirty="0" err="1" smtClean="0">
                          <a:effectLst/>
                        </a:rPr>
                        <a:t>Серегово</a:t>
                      </a:r>
                      <a:r>
                        <a:rPr lang="ru-RU" sz="1100" dirty="0" smtClean="0">
                          <a:effectLst/>
                        </a:rPr>
                        <a:t>.</a:t>
                      </a:r>
                      <a:endParaRPr lang="ru-RU" sz="1100" dirty="0">
                        <a:effectLst/>
                      </a:endParaRP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в) Имеется потенциал развития медицинского туризма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5924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8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Культурный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Усть-Цилемский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Ижемский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Жители данных муниципальных образований являются хранителями древних культурных традиций, что проявляется во всех сферах повседневной жизни, свято их чтят и хранят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5935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9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Духовный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Усть-Куломский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Усть-Вымский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МО МР «</a:t>
                      </a:r>
                      <a:r>
                        <a:rPr lang="ru-RU" sz="1100" dirty="0" err="1">
                          <a:effectLst/>
                        </a:rPr>
                        <a:t>Усть-Куломский</a:t>
                      </a:r>
                      <a:r>
                        <a:rPr lang="ru-RU" sz="1100" dirty="0">
                          <a:effectLst/>
                        </a:rPr>
                        <a:t>» - хранитель </a:t>
                      </a:r>
                      <a:r>
                        <a:rPr lang="ru-RU" sz="1100" dirty="0" err="1">
                          <a:effectLst/>
                        </a:rPr>
                        <a:t>коми</a:t>
                      </a:r>
                      <a:r>
                        <a:rPr lang="ru-RU" sz="1100" dirty="0">
                          <a:effectLst/>
                        </a:rPr>
                        <a:t> языка, </a:t>
                      </a:r>
                      <a:r>
                        <a:rPr lang="ru-RU" sz="1100" dirty="0" err="1">
                          <a:effectLst/>
                        </a:rPr>
                        <a:t>коми</a:t>
                      </a:r>
                      <a:r>
                        <a:rPr lang="ru-RU" sz="1100" dirty="0">
                          <a:effectLst/>
                        </a:rPr>
                        <a:t> традиций. </a:t>
                      </a: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МО ГО «</a:t>
                      </a:r>
                      <a:r>
                        <a:rPr lang="ru-RU" sz="1100" dirty="0" err="1">
                          <a:effectLst/>
                        </a:rPr>
                        <a:t>Усть-Вымский</a:t>
                      </a:r>
                      <a:r>
                        <a:rPr lang="ru-RU" sz="1100" dirty="0">
                          <a:effectLst/>
                        </a:rPr>
                        <a:t>» - центр православия Республики Коми (колыбель христианизации </a:t>
                      </a:r>
                      <a:r>
                        <a:rPr lang="ru-RU" sz="1100" dirty="0" err="1">
                          <a:effectLst/>
                        </a:rPr>
                        <a:t>коми</a:t>
                      </a:r>
                      <a:r>
                        <a:rPr lang="ru-RU" sz="1100" dirty="0">
                          <a:effectLst/>
                        </a:rPr>
                        <a:t> народа)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7522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Туристический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Троицко</a:t>
                      </a:r>
                      <a:r>
                        <a:rPr lang="ru-RU" sz="1200" b="1" dirty="0">
                          <a:effectLst/>
                        </a:rPr>
                        <a:t>-Печорский»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Усть-Куломский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Корткеросский</a:t>
                      </a:r>
                      <a:r>
                        <a:rPr lang="ru-RU" sz="1200" b="1" dirty="0">
                          <a:effectLst/>
                        </a:rPr>
                        <a:t>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«Воркута</a:t>
                      </a:r>
                      <a:r>
                        <a:rPr lang="ru-RU" sz="1200" b="1" dirty="0" smtClean="0">
                          <a:effectLst/>
                        </a:rPr>
                        <a:t>»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МО МР «</a:t>
                      </a:r>
                      <a:r>
                        <a:rPr lang="ru-RU" sz="1200" b="1" dirty="0" err="1" smtClean="0">
                          <a:effectLst/>
                        </a:rPr>
                        <a:t>Сыктывдинский</a:t>
                      </a:r>
                      <a:r>
                        <a:rPr lang="ru-RU" sz="1200" b="1" dirty="0" smtClean="0">
                          <a:effectLst/>
                        </a:rPr>
                        <a:t>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В данных муниципальных образованиях активно развивается внутренний туризм, имеется значительный потенциал его развития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  <a:tr h="6895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11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Спортивный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ГО «Сыктывкар»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МО МР «</a:t>
                      </a:r>
                      <a:r>
                        <a:rPr lang="ru-RU" sz="1200" b="1" dirty="0" err="1">
                          <a:effectLst/>
                        </a:rPr>
                        <a:t>Сыктывдинский</a:t>
                      </a:r>
                      <a:r>
                        <a:rPr lang="ru-RU" sz="1200" b="1" dirty="0">
                          <a:effectLst/>
                        </a:rPr>
                        <a:t>» </a:t>
                      </a:r>
                      <a:endParaRPr lang="ru-RU" sz="1200" b="1" dirty="0" smtClean="0">
                        <a:effectLst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МО </a:t>
                      </a:r>
                      <a:r>
                        <a:rPr lang="ru-RU" sz="1200" b="1" dirty="0">
                          <a:effectLst/>
                        </a:rPr>
                        <a:t>ГО «Воркута»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540385" algn="l"/>
                        </a:tabLst>
                      </a:pPr>
                      <a:r>
                        <a:rPr lang="ru-RU" sz="1100" dirty="0">
                          <a:effectLst/>
                        </a:rPr>
                        <a:t>На территории данных муниципальных образований расположены республиканские спортивные объекты, объединенные общей концепцией. Имеется потенциал дальнейшего развития муниципальных образований как единого кластера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08" marR="11808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285750" y="6350"/>
            <a:ext cx="942022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0" hangingPunct="0">
              <a:defRPr/>
            </a:pPr>
            <a:r>
              <a:rPr lang="ru-RU" altLang="ru-RU" sz="2600" b="1" dirty="0" smtClean="0">
                <a:latin typeface="+mn-lt"/>
                <a:ea typeface="Calibri" pitchFamily="34" charset="0"/>
                <a:cs typeface="Times New Roman" pitchFamily="18" charset="0"/>
              </a:rPr>
              <a:t>Специализация перспективных территориальных кластеров</a:t>
            </a:r>
            <a:endParaRPr lang="ru-RU" altLang="ru-RU" sz="2600" dirty="0" smtClean="0">
              <a:latin typeface="+mn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66725" y="15875"/>
            <a:ext cx="8229600" cy="706438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Сроки и этапы Стратегии-2035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92138" y="6021388"/>
            <a:ext cx="793273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223963" y="5861050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652588" y="5861050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090738" y="5861050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498725" y="585628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930525" y="5861050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362325" y="583723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794125" y="5861050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225925" y="5876925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43438" y="5851525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067300" y="5851525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522913" y="584358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954713" y="583723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386513" y="583723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818313" y="583723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7250113" y="5865813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683500" y="5880100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8116888" y="5851525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1" name="TextBox 29"/>
          <p:cNvSpPr txBox="1">
            <a:spLocks noChangeArrowheads="1"/>
          </p:cNvSpPr>
          <p:nvPr/>
        </p:nvSpPr>
        <p:spPr bwMode="auto">
          <a:xfrm>
            <a:off x="638175" y="6021388"/>
            <a:ext cx="7886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200" b="1"/>
              <a:t>2018   2019    2020   2021    2022   2023    2024   2025    2026   2027    2028   2029    2030   2031    2032   2033   2034   2035</a:t>
            </a:r>
          </a:p>
        </p:txBody>
      </p:sp>
      <p:sp>
        <p:nvSpPr>
          <p:cNvPr id="31" name="Левая фигурная скобка 30"/>
          <p:cNvSpPr/>
          <p:nvPr/>
        </p:nvSpPr>
        <p:spPr>
          <a:xfrm rot="5400000">
            <a:off x="1703388" y="5030788"/>
            <a:ext cx="344487" cy="1296987"/>
          </a:xfrm>
          <a:prstGeom prst="leftBrace">
            <a:avLst>
              <a:gd name="adj1" fmla="val 48016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817563" y="5876925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Левая фигурная скобка 34"/>
          <p:cNvSpPr/>
          <p:nvPr/>
        </p:nvSpPr>
        <p:spPr>
          <a:xfrm rot="5400000">
            <a:off x="3184525" y="4764088"/>
            <a:ext cx="344488" cy="1738312"/>
          </a:xfrm>
          <a:prstGeom prst="leftBrace">
            <a:avLst>
              <a:gd name="adj1" fmla="val 48016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Левая фигурная скобка 35"/>
          <p:cNvSpPr/>
          <p:nvPr/>
        </p:nvSpPr>
        <p:spPr>
          <a:xfrm rot="5400000">
            <a:off x="5133975" y="4521200"/>
            <a:ext cx="344488" cy="2160588"/>
          </a:xfrm>
          <a:prstGeom prst="leftBrace">
            <a:avLst>
              <a:gd name="adj1" fmla="val 48016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Левая фигурная скобка 36"/>
          <p:cNvSpPr/>
          <p:nvPr/>
        </p:nvSpPr>
        <p:spPr>
          <a:xfrm rot="5400000">
            <a:off x="7215188" y="4600575"/>
            <a:ext cx="344488" cy="2001837"/>
          </a:xfrm>
          <a:prstGeom prst="leftBrace">
            <a:avLst>
              <a:gd name="adj1" fmla="val 48016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07" name="Прямоугольник 37"/>
          <p:cNvSpPr>
            <a:spLocks noChangeArrowheads="1"/>
          </p:cNvSpPr>
          <p:nvPr/>
        </p:nvSpPr>
        <p:spPr bwMode="auto">
          <a:xfrm>
            <a:off x="1454150" y="5129213"/>
            <a:ext cx="779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ru-RU" b="1">
                <a:solidFill>
                  <a:srgbClr val="FF0000"/>
                </a:solidFill>
              </a:rPr>
              <a:t>I</a:t>
            </a:r>
            <a:r>
              <a:rPr lang="ru-RU" altLang="ru-RU" b="1">
                <a:solidFill>
                  <a:srgbClr val="FF0000"/>
                </a:solidFill>
              </a:rPr>
              <a:t> этап </a:t>
            </a:r>
            <a:endParaRPr lang="ru-RU" altLang="ru-RU"/>
          </a:p>
        </p:txBody>
      </p:sp>
      <p:sp>
        <p:nvSpPr>
          <p:cNvPr id="20508" name="Прямоугольник 38"/>
          <p:cNvSpPr>
            <a:spLocks noChangeArrowheads="1"/>
          </p:cNvSpPr>
          <p:nvPr/>
        </p:nvSpPr>
        <p:spPr bwMode="auto">
          <a:xfrm>
            <a:off x="2714625" y="5121275"/>
            <a:ext cx="839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ru-RU" b="1">
                <a:solidFill>
                  <a:srgbClr val="FF0000"/>
                </a:solidFill>
              </a:rPr>
              <a:t>II</a:t>
            </a:r>
            <a:r>
              <a:rPr lang="ru-RU" altLang="ru-RU" b="1">
                <a:solidFill>
                  <a:srgbClr val="FF0000"/>
                </a:solidFill>
              </a:rPr>
              <a:t> этап </a:t>
            </a:r>
            <a:endParaRPr lang="ru-RU" altLang="ru-RU"/>
          </a:p>
        </p:txBody>
      </p:sp>
      <p:sp>
        <p:nvSpPr>
          <p:cNvPr id="20509" name="Прямоугольник 39"/>
          <p:cNvSpPr>
            <a:spLocks noChangeArrowheads="1"/>
          </p:cNvSpPr>
          <p:nvPr/>
        </p:nvSpPr>
        <p:spPr bwMode="auto">
          <a:xfrm>
            <a:off x="4402138" y="5059363"/>
            <a:ext cx="9001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ru-RU" b="1">
                <a:solidFill>
                  <a:srgbClr val="FF0000"/>
                </a:solidFill>
              </a:rPr>
              <a:t>III</a:t>
            </a:r>
            <a:r>
              <a:rPr lang="ru-RU" altLang="ru-RU" b="1">
                <a:solidFill>
                  <a:srgbClr val="FF0000"/>
                </a:solidFill>
              </a:rPr>
              <a:t> этап </a:t>
            </a:r>
            <a:endParaRPr lang="ru-RU" altLang="ru-RU"/>
          </a:p>
        </p:txBody>
      </p:sp>
      <p:sp>
        <p:nvSpPr>
          <p:cNvPr id="20510" name="Прямоугольник 40"/>
          <p:cNvSpPr>
            <a:spLocks noChangeArrowheads="1"/>
          </p:cNvSpPr>
          <p:nvPr/>
        </p:nvSpPr>
        <p:spPr bwMode="auto">
          <a:xfrm>
            <a:off x="6577013" y="5059363"/>
            <a:ext cx="914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ru-RU" b="1">
                <a:solidFill>
                  <a:srgbClr val="FF0000"/>
                </a:solidFill>
              </a:rPr>
              <a:t>IV</a:t>
            </a:r>
            <a:r>
              <a:rPr lang="ru-RU" altLang="ru-RU" b="1">
                <a:solidFill>
                  <a:srgbClr val="FF0000"/>
                </a:solidFill>
              </a:rPr>
              <a:t> этап </a:t>
            </a:r>
            <a:endParaRPr lang="ru-RU" altLang="ru-RU"/>
          </a:p>
        </p:txBody>
      </p:sp>
      <p:sp>
        <p:nvSpPr>
          <p:cNvPr id="42" name="Номер слайда 41"/>
          <p:cNvSpPr>
            <a:spLocks noGrp="1"/>
          </p:cNvSpPr>
          <p:nvPr>
            <p:ph type="sldNum" sz="quarter" idx="12"/>
          </p:nvPr>
        </p:nvSpPr>
        <p:spPr>
          <a:xfrm>
            <a:off x="7050088" y="6492875"/>
            <a:ext cx="2133600" cy="365125"/>
          </a:xfrm>
        </p:spPr>
        <p:txBody>
          <a:bodyPr/>
          <a:lstStyle/>
          <a:p>
            <a:pPr>
              <a:defRPr/>
            </a:pPr>
            <a:fld id="{0F3EE842-D752-4C6D-990B-DE234E8A8957}" type="slidenum">
              <a:rPr lang="ru-RU"/>
              <a:pPr>
                <a:defRPr/>
              </a:pPr>
              <a:t>19</a:t>
            </a:fld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46075" y="692150"/>
          <a:ext cx="8547100" cy="42338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91432"/>
                <a:gridCol w="5355668"/>
              </a:tblGrid>
              <a:tr h="2899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ЭТАПЫ</a:t>
                      </a:r>
                      <a:endParaRPr lang="ru-RU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ЦЕЛЬ ЭТАПА</a:t>
                      </a:r>
                      <a:endParaRPr lang="ru-RU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/>
                </a:tc>
              </a:tr>
              <a:tr h="9345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</a:t>
                      </a:r>
                      <a:r>
                        <a:rPr lang="ru-RU" sz="1400" dirty="0">
                          <a:effectLst/>
                        </a:rPr>
                        <a:t> этап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2019-2021 </a:t>
                      </a:r>
                      <a:r>
                        <a:rPr lang="ru-RU" sz="1400" dirty="0" smtClean="0">
                          <a:effectLst/>
                        </a:rPr>
                        <a:t>годы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(СТАБИЛИЗАЦИОННО-АДАПТИВНЫЙ) 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Стабилизация и улучшение ситуации по ключевым  направлениям социально - экономического развития.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Значение ВРП на 1 жителя к уровню 2017 года составит </a:t>
                      </a:r>
                      <a:r>
                        <a:rPr lang="ru-RU" sz="1400" b="1" dirty="0">
                          <a:effectLst/>
                        </a:rPr>
                        <a:t>108,2%</a:t>
                      </a:r>
                      <a:endParaRPr lang="ru-RU" sz="1400" b="1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521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II</a:t>
                      </a:r>
                      <a:r>
                        <a:rPr lang="ru-RU" sz="1400" dirty="0">
                          <a:effectLst/>
                        </a:rPr>
                        <a:t> этап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2022-2025 </a:t>
                      </a:r>
                      <a:r>
                        <a:rPr lang="ru-RU" sz="1400" dirty="0" smtClean="0">
                          <a:effectLst/>
                        </a:rPr>
                        <a:t>годы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(РАЗВИТИЯ И РЕАЛИЗАЦИИ)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Обновление экономики и социальной сферы, развитие инфраструктуры, достижение регионального уровня национальных целей и федеральных стратегических задач.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Значение ВРП на 1 жителя к уровню 2017 года составит </a:t>
                      </a:r>
                      <a:r>
                        <a:rPr lang="ru-RU" sz="1400" b="1" dirty="0">
                          <a:effectLst/>
                        </a:rPr>
                        <a:t>116,9%</a:t>
                      </a:r>
                      <a:r>
                        <a:rPr lang="ru-RU" sz="1400" dirty="0">
                          <a:effectLst/>
                        </a:rPr>
                        <a:t>  </a:t>
                      </a:r>
                      <a:endParaRPr lang="ru-RU" sz="1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20956" marR="20956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766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III</a:t>
                      </a:r>
                      <a:r>
                        <a:rPr lang="ru-RU" sz="1400" dirty="0">
                          <a:effectLst/>
                        </a:rPr>
                        <a:t> этап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2026-2030 </a:t>
                      </a:r>
                      <a:r>
                        <a:rPr lang="ru-RU" sz="1400" dirty="0" smtClean="0">
                          <a:effectLst/>
                        </a:rPr>
                        <a:t>годы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(РЕЗУЛЬТАТИВНО-УСТОЙЧИВЫЙ)</a:t>
                      </a:r>
                      <a:endParaRPr lang="ru-RU" sz="14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Достижение значимых положительных результатов в социально-экономическом развитии и их упрочение, выход на устойчивое развитие.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Значение ВРП на 1 жителя к уровню 2017 года составит </a:t>
                      </a:r>
                      <a:r>
                        <a:rPr lang="ru-RU" sz="1400" b="1" dirty="0">
                          <a:effectLst/>
                        </a:rPr>
                        <a:t>137,7%</a:t>
                      </a:r>
                      <a:endParaRPr lang="ru-RU" sz="1400" b="1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04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IV</a:t>
                      </a:r>
                      <a:r>
                        <a:rPr lang="ru-RU" sz="1400" dirty="0">
                          <a:effectLst/>
                        </a:rPr>
                        <a:t> этап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2031-2035 </a:t>
                      </a:r>
                      <a:r>
                        <a:rPr lang="ru-RU" sz="1400" dirty="0" smtClean="0">
                          <a:effectLst/>
                        </a:rPr>
                        <a:t>годы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(ДОСТИЖЕНИЯ  ЦЕЛЕЙ) </a:t>
                      </a:r>
                      <a:endParaRPr lang="ru-RU" sz="14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rgbClr val="005C2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Достижение во  всех сферах жизнедеятельности качественно позитивного уровня развития, работа на перспективу.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Значение ВРП на 1 жителя к уровню 2017 года составит </a:t>
                      </a:r>
                      <a:r>
                        <a:rPr lang="ru-RU" sz="1400" b="1" dirty="0">
                          <a:effectLst/>
                        </a:rPr>
                        <a:t>164,8%</a:t>
                      </a:r>
                      <a:endParaRPr lang="ru-RU" sz="1400" b="1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20956" marR="20956" marT="0" marB="0">
                    <a:solidFill>
                      <a:srgbClr val="CAECCA"/>
                    </a:solidFill>
                  </a:tcPr>
                </a:tc>
              </a:tr>
            </a:tbl>
          </a:graphicData>
        </a:graphic>
      </p:graphicFrame>
      <p:cxnSp>
        <p:nvCxnSpPr>
          <p:cNvPr id="33" name="Прямая соединительная линия 32"/>
          <p:cNvCxnSpPr/>
          <p:nvPr/>
        </p:nvCxnSpPr>
        <p:spPr>
          <a:xfrm>
            <a:off x="8402638" y="5864225"/>
            <a:ext cx="0" cy="1444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981075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Сценарии и целевые показатели социально-экономического развития Республики Коми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69302619"/>
              </p:ext>
            </p:extLst>
          </p:nvPr>
        </p:nvGraphicFramePr>
        <p:xfrm>
          <a:off x="323528" y="1340768"/>
          <a:ext cx="849694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6524625"/>
            <a:ext cx="2133600" cy="333375"/>
          </a:xfrm>
        </p:spPr>
        <p:txBody>
          <a:bodyPr/>
          <a:lstStyle/>
          <a:p>
            <a:pPr>
              <a:defRPr/>
            </a:pPr>
            <a:fld id="{9419CF5D-F32B-45A2-85C5-04BABF1B8C0A}" type="slidenum">
              <a:rPr lang="ru-RU"/>
              <a:pPr>
                <a:defRPr/>
              </a:pPr>
              <a:t>20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68313" y="34925"/>
            <a:ext cx="8229600" cy="706438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Ожидаемые результаты реализации Стратегии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67544" y="692696"/>
          <a:ext cx="835292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4F1EF3-4F33-4506-8F3C-45D4F943497C}" type="slidenum">
              <a:rPr lang="ru-RU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68313" y="34925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smtClean="0"/>
              <a:t>Механизмы и инструменты</a:t>
            </a:r>
            <a:br>
              <a:rPr lang="ru-RU" altLang="ru-RU" sz="3200" b="1" smtClean="0"/>
            </a:br>
            <a:r>
              <a:rPr lang="ru-RU" altLang="ru-RU" sz="3200" b="1" smtClean="0"/>
              <a:t>реализации стратегии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3726835"/>
              </p:ext>
            </p:extLst>
          </p:nvPr>
        </p:nvGraphicFramePr>
        <p:xfrm>
          <a:off x="457200" y="1268760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E15254-90D0-438F-B6A8-CE0822AA30C1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0" y="69850"/>
            <a:ext cx="8953500" cy="687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900" b="1" smtClean="0"/>
              <a:t>Госпрограммы и проекты / Человеческий капитал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</p:nvPr>
        </p:nvGraphicFramePr>
        <p:xfrm>
          <a:off x="110588" y="613641"/>
          <a:ext cx="8902374" cy="202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-4861048" y="2564904"/>
          <a:ext cx="3960440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BDD2B-64C3-4AB4-878A-A2F2BF5E91EA}" type="slidenum">
              <a:rPr lang="ru-RU"/>
              <a:pPr>
                <a:defRPr/>
              </a:pPr>
              <a:t>23</a:t>
            </a:fld>
            <a:endParaRPr lang="ru-RU"/>
          </a:p>
        </p:txBody>
      </p:sp>
      <p:sp>
        <p:nvSpPr>
          <p:cNvPr id="24582" name="Заголовок 1"/>
          <p:cNvSpPr txBox="1">
            <a:spLocks/>
          </p:cNvSpPr>
          <p:nvPr/>
        </p:nvSpPr>
        <p:spPr bwMode="auto">
          <a:xfrm>
            <a:off x="228600" y="2559050"/>
            <a:ext cx="8783638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2400" b="1"/>
              <a:t>Примеры проектов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75" y="2859088"/>
            <a:ext cx="8951913" cy="354372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Флагманский </a:t>
            </a:r>
            <a:r>
              <a:rPr lang="ru-RU" sz="1400" dirty="0">
                <a:latin typeface="+mn-lt"/>
                <a:cs typeface="+mn-cs"/>
              </a:rPr>
              <a:t>проект Республики </a:t>
            </a:r>
            <a:r>
              <a:rPr lang="ru-RU" sz="1400" dirty="0" smtClean="0">
                <a:latin typeface="+mn-lt"/>
                <a:cs typeface="+mn-cs"/>
              </a:rPr>
              <a:t>Коми </a:t>
            </a:r>
            <a:r>
              <a:rPr lang="ru-RU" sz="1400" dirty="0"/>
              <a:t>«Демография</a:t>
            </a:r>
            <a:r>
              <a:rPr lang="ru-RU" sz="1400" dirty="0" smtClean="0"/>
              <a:t>»</a:t>
            </a:r>
            <a:r>
              <a:rPr lang="ru-RU" sz="1400" dirty="0" smtClean="0">
                <a:latin typeface="+mn-lt"/>
                <a:cs typeface="+mn-cs"/>
              </a:rPr>
              <a:t>. </a:t>
            </a:r>
            <a:r>
              <a:rPr lang="ru-RU" sz="1400" dirty="0">
                <a:latin typeface="+mn-lt"/>
                <a:cs typeface="+mn-cs"/>
              </a:rPr>
              <a:t>Включает региональные проекты «Финансовая поддержка семей при рождении детей», «Создание условий для осуществления трудовой занятости женщин с детьми, включая ликвидацию очереди в ясли для детей до трех лет», «Разработка и реализация программы системной поддержки и повышения качества жизни граждан старшего поколения «Старшее поколение»,  «Укрепление общественного здоровья», </a:t>
            </a:r>
            <a:r>
              <a:rPr lang="ru-RU" sz="1400" dirty="0" smtClean="0">
                <a:latin typeface="+mn-lt"/>
                <a:cs typeface="+mn-cs"/>
              </a:rPr>
              <a:t>«Спорт </a:t>
            </a:r>
            <a:r>
              <a:rPr lang="ru-RU" sz="1400" dirty="0">
                <a:latin typeface="+mn-lt"/>
                <a:cs typeface="+mn-cs"/>
              </a:rPr>
              <a:t>- норма </a:t>
            </a:r>
            <a:r>
              <a:rPr lang="ru-RU" sz="1400" dirty="0" smtClean="0">
                <a:latin typeface="+mn-lt"/>
                <a:cs typeface="+mn-cs"/>
              </a:rPr>
              <a:t>жизни».</a:t>
            </a:r>
            <a:endParaRPr lang="ru-RU" sz="1400" dirty="0">
              <a:latin typeface="+mn-lt"/>
              <a:cs typeface="+mn-cs"/>
            </a:endParaRP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Региональные проекты  </a:t>
            </a:r>
            <a:r>
              <a:rPr lang="ru-RU" sz="1400" dirty="0">
                <a:latin typeface="+mn-lt"/>
                <a:cs typeface="+mn-cs"/>
              </a:rPr>
              <a:t>«Современная школа», «Успех каждого ребенка», «Поддержка семей, имеющих детей», «Цифровая образовательная среда», «Учитель будущего», «Молодые профессионалы», «Новые возможности для каждого</a:t>
            </a:r>
            <a:r>
              <a:rPr lang="ru-RU" sz="1400" dirty="0" smtClean="0">
                <a:latin typeface="+mn-lt"/>
                <a:cs typeface="+mn-cs"/>
              </a:rPr>
              <a:t>», </a:t>
            </a:r>
            <a:r>
              <a:rPr lang="ru-RU" sz="1400" dirty="0">
                <a:latin typeface="+mn-lt"/>
                <a:cs typeface="+mn-cs"/>
              </a:rPr>
              <a:t>«Социальные лифты для каждого», «Социальная </a:t>
            </a:r>
            <a:r>
              <a:rPr lang="ru-RU" sz="1400" dirty="0" smtClean="0">
                <a:latin typeface="+mn-lt"/>
                <a:cs typeface="+mn-cs"/>
              </a:rPr>
              <a:t>активность».</a:t>
            </a:r>
            <a:endParaRPr lang="ru-RU" sz="1400" dirty="0">
              <a:latin typeface="+mn-lt"/>
              <a:cs typeface="+mn-cs"/>
            </a:endParaRP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Региональные </a:t>
            </a:r>
            <a:r>
              <a:rPr lang="ru-RU" sz="1400" dirty="0">
                <a:latin typeface="+mn-lt"/>
                <a:cs typeface="+mn-cs"/>
              </a:rPr>
              <a:t>проекты «Развитие </a:t>
            </a:r>
            <a:r>
              <a:rPr lang="ru-RU" sz="1400" dirty="0" smtClean="0">
                <a:latin typeface="+mn-lt"/>
                <a:cs typeface="+mn-cs"/>
              </a:rPr>
              <a:t>системы оказания первичной </a:t>
            </a:r>
            <a:r>
              <a:rPr lang="ru-RU" sz="1400" dirty="0">
                <a:latin typeface="+mn-lt"/>
                <a:cs typeface="+mn-cs"/>
              </a:rPr>
              <a:t>медико-санитарной помощи», «Борьба с сердечно-сосудистыми заболеваниями», «Борьба с онкологическими заболеваниями»,  </a:t>
            </a:r>
            <a:r>
              <a:rPr lang="ru-RU" sz="1400" dirty="0" smtClean="0">
                <a:latin typeface="+mn-lt"/>
                <a:cs typeface="+mn-cs"/>
              </a:rPr>
              <a:t>«Развитие </a:t>
            </a:r>
            <a:r>
              <a:rPr lang="ru-RU" sz="1400" dirty="0">
                <a:latin typeface="+mn-lt"/>
                <a:cs typeface="+mn-cs"/>
              </a:rPr>
              <a:t>детского здравоохранения Республики Коми, включая создание современной инфраструктуры оказания медицинской помощи детям»,  «Обеспечение медицинских организаций системы здравоохранения Республики Коми квалифицированными кадрами»,  «Создание единого цифрового контура в здравоохранении Республики Коми на основе Региональной информационно-аналитической системы здравоохранения Республики </a:t>
            </a:r>
            <a:r>
              <a:rPr lang="ru-RU" sz="1400" dirty="0" smtClean="0">
                <a:latin typeface="+mn-lt"/>
                <a:cs typeface="+mn-cs"/>
              </a:rPr>
              <a:t>Коми».</a:t>
            </a:r>
            <a:endParaRPr lang="ru-RU" sz="1400" dirty="0">
              <a:latin typeface="+mn-lt"/>
              <a:cs typeface="+mn-cs"/>
            </a:endParaRP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Региональные </a:t>
            </a:r>
            <a:r>
              <a:rPr lang="ru-RU" sz="1400" dirty="0">
                <a:latin typeface="+mn-lt"/>
                <a:cs typeface="+mn-cs"/>
              </a:rPr>
              <a:t>проекты «Культурная среда», «Творческие  люди», «Цифровая культура».</a:t>
            </a: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Проект «Укрепление этнокультурной инфраструктуры Республики Коми».</a:t>
            </a: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Проект «Развитие региональных центров комплексной реабилитации инвалидов и детей-инвалидов».</a:t>
            </a: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Региональные </a:t>
            </a:r>
            <a:r>
              <a:rPr lang="ru-RU" sz="1400" dirty="0">
                <a:latin typeface="+mn-lt"/>
                <a:cs typeface="+mn-cs"/>
              </a:rPr>
              <a:t>проекты  «Жилье», «Формирование комфортной городской среды», «Обеспечение устойчивого сокращения непригодного для проживания жилищного фонда».</a:t>
            </a:r>
          </a:p>
          <a:p>
            <a:pPr marL="285750" indent="-28575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Региональный </a:t>
            </a:r>
            <a:r>
              <a:rPr lang="ru-RU" sz="1400" dirty="0">
                <a:latin typeface="+mn-lt"/>
                <a:cs typeface="+mn-cs"/>
              </a:rPr>
              <a:t>проект «Дорожная сеть».</a:t>
            </a:r>
          </a:p>
        </p:txBody>
      </p:sp>
      <p:pic>
        <p:nvPicPr>
          <p:cNvPr id="24584" name="Рисунок 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175" y="188913"/>
            <a:ext cx="5048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68275" y="115888"/>
            <a:ext cx="8783638" cy="579437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Госпрограммы и проекты / Экономика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-4861048" y="2564904"/>
          <a:ext cx="3960440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21032-95DD-4285-AE2F-CCBD05DF064C}" type="slidenum">
              <a:rPr lang="ru-RU"/>
              <a:pPr>
                <a:defRPr/>
              </a:pPr>
              <a:t>24</a:t>
            </a:fld>
            <a:endParaRPr lang="ru-RU"/>
          </a:p>
        </p:txBody>
      </p:sp>
      <p:sp>
        <p:nvSpPr>
          <p:cNvPr id="25605" name="Заголовок 1"/>
          <p:cNvSpPr txBox="1">
            <a:spLocks/>
          </p:cNvSpPr>
          <p:nvPr/>
        </p:nvSpPr>
        <p:spPr bwMode="auto">
          <a:xfrm>
            <a:off x="168275" y="2133600"/>
            <a:ext cx="87836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2400" b="1"/>
              <a:t>Примеры проектов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7488" y="2574925"/>
            <a:ext cx="8685212" cy="2462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«Дорожная карта» по содействию развитию конкуренции в Республике Коми.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/>
              <a:t>Флагманский </a:t>
            </a:r>
            <a:r>
              <a:rPr lang="ru-RU" sz="1400" dirty="0"/>
              <a:t>проект Республики Коми «Производительность труда и поддержка занятости</a:t>
            </a:r>
            <a:r>
              <a:rPr lang="ru-RU" sz="1400" dirty="0" smtClean="0"/>
              <a:t>». Включает: </a:t>
            </a:r>
            <a:r>
              <a:rPr lang="ru-RU" sz="1400" dirty="0" smtClean="0">
                <a:latin typeface="+mn-lt"/>
                <a:cs typeface="+mn-cs"/>
              </a:rPr>
              <a:t>региональный проект </a:t>
            </a:r>
            <a:r>
              <a:rPr lang="ru-RU" sz="1400" dirty="0">
                <a:latin typeface="+mn-lt"/>
                <a:cs typeface="+mn-cs"/>
              </a:rPr>
              <a:t>«Производительность труда и поддержка </a:t>
            </a:r>
            <a:r>
              <a:rPr lang="ru-RU" sz="1400" dirty="0" smtClean="0">
                <a:latin typeface="+mn-lt"/>
                <a:cs typeface="+mn-cs"/>
              </a:rPr>
              <a:t>занятости в Республике Коми».</a:t>
            </a:r>
            <a:endParaRPr lang="ru-RU" sz="1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Проект «Эффективные промышленные кластеры</a:t>
            </a:r>
            <a:r>
              <a:rPr lang="ru-RU" sz="1400" dirty="0" smtClean="0">
                <a:latin typeface="+mn-lt"/>
                <a:cs typeface="+mn-cs"/>
              </a:rPr>
              <a:t>». </a:t>
            </a:r>
            <a:endParaRPr lang="ru-RU" sz="1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Региональные </a:t>
            </a:r>
            <a:r>
              <a:rPr lang="ru-RU" sz="1400" dirty="0">
                <a:latin typeface="+mn-lt"/>
                <a:cs typeface="+mn-cs"/>
              </a:rPr>
              <a:t>проекты </a:t>
            </a:r>
            <a:r>
              <a:rPr lang="ru-RU" sz="1400" dirty="0" smtClean="0">
                <a:latin typeface="+mn-lt"/>
                <a:cs typeface="+mn-cs"/>
              </a:rPr>
              <a:t>«Улучшение условий ведения предпринимательской деятельности», «</a:t>
            </a:r>
            <a:r>
              <a:rPr lang="ru-RU" sz="1400" dirty="0">
                <a:latin typeface="+mn-lt"/>
                <a:cs typeface="+mn-cs"/>
              </a:rPr>
              <a:t>Расширение доступа субъектов МСП к финансовым ресурсам, в том числе к льготному финансированию», «Акселерация субъектов малого и среднего </a:t>
            </a:r>
            <a:r>
              <a:rPr lang="ru-RU" sz="1400" dirty="0" smtClean="0">
                <a:latin typeface="+mn-lt"/>
                <a:cs typeface="+mn-cs"/>
              </a:rPr>
              <a:t>предпринимательства», «Создание системы поддержки фермеров и развитие сельской кооперации», «Популяризация предпринимательства».</a:t>
            </a:r>
            <a:endParaRPr lang="ru-RU" sz="1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«Дорожная карта» инновационного развития Республики Коми.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«</a:t>
            </a:r>
            <a:r>
              <a:rPr lang="ru-RU" sz="1400" dirty="0">
                <a:latin typeface="+mn-lt"/>
                <a:cs typeface="+mn-cs"/>
              </a:rPr>
              <a:t>Развитие отраслей агропромышленного и </a:t>
            </a:r>
            <a:r>
              <a:rPr lang="ru-RU" sz="1400" dirty="0" err="1">
                <a:latin typeface="+mn-lt"/>
                <a:cs typeface="+mn-cs"/>
              </a:rPr>
              <a:t>рыбохозяйственного</a:t>
            </a:r>
            <a:r>
              <a:rPr lang="ru-RU" sz="1400" dirty="0">
                <a:latin typeface="+mn-lt"/>
                <a:cs typeface="+mn-cs"/>
              </a:rPr>
              <a:t> комплексов».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«</a:t>
            </a:r>
            <a:r>
              <a:rPr lang="ru-RU" sz="1400" dirty="0">
                <a:latin typeface="+mn-lt"/>
                <a:cs typeface="+mn-cs"/>
              </a:rPr>
              <a:t>Создание благоприятных условий для жизнедеятельности в сельской местности».</a:t>
            </a:r>
          </a:p>
        </p:txBody>
      </p:sp>
      <p:graphicFrame>
        <p:nvGraphicFramePr>
          <p:cNvPr id="10" name="Объект 5"/>
          <p:cNvGraphicFramePr>
            <a:graphicFrameLocks/>
          </p:cNvGraphicFramePr>
          <p:nvPr/>
        </p:nvGraphicFramePr>
        <p:xfrm>
          <a:off x="181412" y="694625"/>
          <a:ext cx="8784976" cy="1625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5608" name="Рисунок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938" y="188913"/>
            <a:ext cx="431800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10638" cy="765175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Госпрограммы и проекты / Территория проживания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-4861048" y="2564904"/>
          <a:ext cx="3960440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8E6D83-2A3E-48F6-8A14-6A03D62659DC}" type="slidenum">
              <a:rPr lang="ru-RU"/>
              <a:pPr>
                <a:defRPr/>
              </a:pPr>
              <a:t>25</a:t>
            </a:fld>
            <a:endParaRPr lang="ru-RU"/>
          </a:p>
        </p:txBody>
      </p:sp>
      <p:sp>
        <p:nvSpPr>
          <p:cNvPr id="26629" name="Заголовок 1"/>
          <p:cNvSpPr txBox="1">
            <a:spLocks/>
          </p:cNvSpPr>
          <p:nvPr/>
        </p:nvSpPr>
        <p:spPr bwMode="auto">
          <a:xfrm>
            <a:off x="1258888" y="2997200"/>
            <a:ext cx="69135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2400" b="1"/>
              <a:t>Примеры проектов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388" y="3449638"/>
            <a:ext cx="8929116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300" dirty="0">
                <a:latin typeface="+mn-lt"/>
                <a:cs typeface="+mn-cs"/>
              </a:rPr>
              <a:t>Региональные </a:t>
            </a:r>
            <a:r>
              <a:rPr lang="ru-RU" sz="1300" dirty="0" smtClean="0">
                <a:latin typeface="+mn-lt"/>
                <a:cs typeface="+mn-cs"/>
              </a:rPr>
              <a:t>проекты «</a:t>
            </a:r>
            <a:r>
              <a:rPr lang="ru-RU" sz="1300" dirty="0">
                <a:latin typeface="+mn-lt"/>
                <a:cs typeface="+mn-cs"/>
              </a:rPr>
              <a:t>Чистая страна», «Комплексная система обращения с твердыми коммунальными отходами», «Сохранение уникальных водных объектов», «Сохранение биологического разнообразия и развитие экологического туризма</a:t>
            </a:r>
            <a:r>
              <a:rPr lang="ru-RU" sz="1300" dirty="0" smtClean="0">
                <a:latin typeface="+mn-lt"/>
                <a:cs typeface="+mn-cs"/>
              </a:rPr>
              <a:t>», «</a:t>
            </a:r>
            <a:r>
              <a:rPr lang="ru-RU" sz="1300" dirty="0">
                <a:latin typeface="+mn-lt"/>
                <a:cs typeface="+mn-cs"/>
              </a:rPr>
              <a:t>Чистая вода</a:t>
            </a:r>
            <a:r>
              <a:rPr lang="ru-RU" sz="1300" dirty="0" smtClean="0">
                <a:latin typeface="+mn-lt"/>
                <a:cs typeface="+mn-cs"/>
              </a:rPr>
              <a:t>», </a:t>
            </a:r>
            <a:r>
              <a:rPr lang="ru-RU" sz="1300" dirty="0">
                <a:latin typeface="+mn-lt"/>
                <a:cs typeface="+mn-cs"/>
              </a:rPr>
              <a:t>«Сохранение лесов». 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300" dirty="0" smtClean="0">
                <a:latin typeface="+mn-lt"/>
                <a:cs typeface="+mn-cs"/>
              </a:rPr>
              <a:t>Проект </a:t>
            </a:r>
            <a:r>
              <a:rPr lang="ru-RU" sz="1300" dirty="0">
                <a:latin typeface="+mn-lt"/>
                <a:cs typeface="+mn-cs"/>
              </a:rPr>
              <a:t>«Создание регионального банка аэрокосмической съемки Республики Коми (РБАКС РК)».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300" dirty="0">
                <a:latin typeface="+mn-lt"/>
                <a:cs typeface="+mn-cs"/>
              </a:rPr>
              <a:t>Проект «Создание информационной системы «Водохозяйственная система Республики Коми».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300" dirty="0">
                <a:latin typeface="+mn-lt"/>
                <a:cs typeface="+mn-cs"/>
              </a:rPr>
              <a:t>Флагманский </a:t>
            </a:r>
            <a:r>
              <a:rPr lang="ru-RU" sz="1300" dirty="0" smtClean="0">
                <a:latin typeface="+mn-lt"/>
                <a:cs typeface="+mn-cs"/>
              </a:rPr>
              <a:t>проект </a:t>
            </a:r>
            <a:r>
              <a:rPr lang="ru-RU" sz="1300" dirty="0">
                <a:latin typeface="+mn-lt"/>
                <a:cs typeface="+mn-cs"/>
              </a:rPr>
              <a:t>Республики </a:t>
            </a:r>
            <a:r>
              <a:rPr lang="ru-RU" sz="1300" dirty="0" smtClean="0">
                <a:latin typeface="+mn-lt"/>
                <a:cs typeface="+mn-cs"/>
              </a:rPr>
              <a:t>Коми: </a:t>
            </a:r>
            <a:r>
              <a:rPr lang="ru-RU" sz="1300" dirty="0" err="1"/>
              <a:t>мультипроект</a:t>
            </a:r>
            <a:r>
              <a:rPr lang="ru-RU" sz="1300" dirty="0" smtClean="0">
                <a:latin typeface="+mn-lt"/>
                <a:cs typeface="+mn-cs"/>
              </a:rPr>
              <a:t> </a:t>
            </a:r>
            <a:r>
              <a:rPr lang="ru-RU" sz="1300" dirty="0">
                <a:latin typeface="+mn-lt"/>
                <a:cs typeface="+mn-cs"/>
              </a:rPr>
              <a:t>«Арктика».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300" dirty="0">
                <a:latin typeface="+mn-lt"/>
                <a:cs typeface="+mn-cs"/>
              </a:rPr>
              <a:t>Портфель проектов по строительству и реконструкции автомобильных дорог. Включает проекты «Реконструкция аварийных мостовых сооружений», строительство, реконструкция участков автомобильных дорог по направлениям «Сыктывкар – Ухта – Печора – Усинск – Нарьян-Мар», «Сыктывкар – Койгородок – Пермь», «Айкино – Кослан», реконструкция, капитальный ремонт автомобильных дорог по направлению «Ухта – Троицко-Печорск», реконструкция участков автомобильных дорог по направлениям «Ижма – Усть-Цильма», «Сыктывкар – Троицко-Печорск», реконструкция участков автомобильных дорог, искусственных сооружений по направлению «Ухта – Вуктыл», строительство автомобильной дороги по направлению «Печора – Инта – Воркута».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300" dirty="0">
                <a:latin typeface="+mn-lt"/>
                <a:cs typeface="+mn-cs"/>
              </a:rPr>
              <a:t> </a:t>
            </a:r>
            <a:r>
              <a:rPr lang="ru-RU" sz="1300" dirty="0" smtClean="0">
                <a:latin typeface="+mn-lt"/>
                <a:cs typeface="+mn-cs"/>
              </a:rPr>
              <a:t>Региональные </a:t>
            </a:r>
            <a:r>
              <a:rPr lang="ru-RU" sz="1300" dirty="0">
                <a:latin typeface="+mn-lt"/>
                <a:cs typeface="+mn-cs"/>
              </a:rPr>
              <a:t>проекты «Информационная инфраструктура», «Кадры для цифровой экономики», «Информационная безопасность», «Цифровое государственное управление», «Цифровые технологии», «Умный город».</a:t>
            </a:r>
          </a:p>
        </p:txBody>
      </p:sp>
      <p:graphicFrame>
        <p:nvGraphicFramePr>
          <p:cNvPr id="10" name="Объект 5"/>
          <p:cNvGraphicFramePr>
            <a:graphicFrameLocks/>
          </p:cNvGraphicFramePr>
          <p:nvPr/>
        </p:nvGraphicFramePr>
        <p:xfrm>
          <a:off x="287016" y="836712"/>
          <a:ext cx="8640960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6632" name="Рисунок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" t="4939" r="8929" b="4752"/>
          <a:stretch>
            <a:fillRect/>
          </a:stretch>
        </p:blipFill>
        <p:spPr bwMode="auto">
          <a:xfrm>
            <a:off x="8712200" y="1889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217488" y="-14288"/>
            <a:ext cx="8424862" cy="758826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Госпрограммы и проекты / Управление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-4861048" y="2564904"/>
          <a:ext cx="3960440" cy="341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C340B-2BB2-497D-9BA9-E3D54F2AD78B}" type="slidenum">
              <a:rPr lang="ru-RU"/>
              <a:pPr>
                <a:defRPr/>
              </a:pPr>
              <a:t>26</a:t>
            </a:fld>
            <a:endParaRPr lang="ru-RU"/>
          </a:p>
        </p:txBody>
      </p:sp>
      <p:sp>
        <p:nvSpPr>
          <p:cNvPr id="27653" name="Заголовок 1"/>
          <p:cNvSpPr txBox="1">
            <a:spLocks/>
          </p:cNvSpPr>
          <p:nvPr/>
        </p:nvSpPr>
        <p:spPr bwMode="auto">
          <a:xfrm>
            <a:off x="201613" y="3429000"/>
            <a:ext cx="87852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2400" b="1"/>
              <a:t>Примеры проектов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2438" y="4032250"/>
            <a:ext cx="8353425" cy="2031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Внедрение целевой модели «Постановка на кадастровый учет земельных участков и объектов недвижимого имущества»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>
                <a:latin typeface="+mn-lt"/>
                <a:cs typeface="+mn-cs"/>
              </a:rPr>
              <a:t>Внедрение целевой модели «Регистрация права собственности на земельные участки и объекты недвижимого имущества»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Региональные </a:t>
            </a:r>
            <a:r>
              <a:rPr lang="ru-RU" sz="1400" dirty="0">
                <a:latin typeface="+mn-lt"/>
                <a:cs typeface="+mn-cs"/>
              </a:rPr>
              <a:t>проекты  </a:t>
            </a:r>
            <a:r>
              <a:rPr lang="ru-RU" sz="1400" dirty="0" smtClean="0">
                <a:latin typeface="+mn-lt"/>
                <a:cs typeface="+mn-cs"/>
              </a:rPr>
              <a:t>«Промышленный </a:t>
            </a:r>
            <a:r>
              <a:rPr lang="ru-RU" sz="1400" dirty="0">
                <a:latin typeface="+mn-lt"/>
                <a:cs typeface="+mn-cs"/>
              </a:rPr>
              <a:t>экспорт», «Экспорт продукции агропромышленного комплекса», «Системные меры развития международной кооперации и экспорта».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400" dirty="0" smtClean="0">
                <a:latin typeface="+mn-lt"/>
                <a:cs typeface="+mn-cs"/>
              </a:rPr>
              <a:t>Внедрение  </a:t>
            </a:r>
            <a:r>
              <a:rPr lang="ru-RU" sz="1400" dirty="0">
                <a:latin typeface="+mn-lt"/>
                <a:cs typeface="+mn-cs"/>
              </a:rPr>
              <a:t>в Республике Коми Стандарта деятельности органов исполнительной власти  субъекта Российской Федерации по обеспечению благоприятных условий для развития экспортной </a:t>
            </a:r>
            <a:r>
              <a:rPr lang="ru-RU" sz="1400" dirty="0" smtClean="0">
                <a:latin typeface="+mn-lt"/>
                <a:cs typeface="+mn-cs"/>
              </a:rPr>
              <a:t>деятельности </a:t>
            </a:r>
            <a:r>
              <a:rPr lang="ru-RU" sz="1400" dirty="0">
                <a:latin typeface="+mn-lt"/>
                <a:cs typeface="+mn-cs"/>
              </a:rPr>
              <a:t>(Региональный экспортный стандарт).</a:t>
            </a:r>
          </a:p>
        </p:txBody>
      </p:sp>
      <p:graphicFrame>
        <p:nvGraphicFramePr>
          <p:cNvPr id="10" name="Объект 5"/>
          <p:cNvGraphicFramePr>
            <a:graphicFrameLocks/>
          </p:cNvGraphicFramePr>
          <p:nvPr/>
        </p:nvGraphicFramePr>
        <p:xfrm>
          <a:off x="452748" y="1052736"/>
          <a:ext cx="8223708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7656" name="Рисунок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503238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539750" y="115888"/>
            <a:ext cx="8229600" cy="720725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Ключевые инвестиционные проекты регионального и межрегионального значения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9349043"/>
              </p:ext>
            </p:extLst>
          </p:nvPr>
        </p:nvGraphicFramePr>
        <p:xfrm>
          <a:off x="641286" y="908720"/>
          <a:ext cx="7963161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AE93F4-3FD0-4D79-B087-BD8CF06E4307}" type="slidenum">
              <a:rPr lang="ru-RU"/>
              <a:pPr>
                <a:defRPr/>
              </a:pPr>
              <a:t>27</a:t>
            </a:fld>
            <a:endParaRPr lang="ru-RU"/>
          </a:p>
        </p:txBody>
      </p:sp>
      <p:sp>
        <p:nvSpPr>
          <p:cNvPr id="28677" name="TextBox 3"/>
          <p:cNvSpPr txBox="1">
            <a:spLocks noChangeArrowheads="1"/>
          </p:cNvSpPr>
          <p:nvPr/>
        </p:nvSpPr>
        <p:spPr bwMode="auto">
          <a:xfrm>
            <a:off x="881063" y="1300163"/>
            <a:ext cx="495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b="1"/>
              <a:t>10</a:t>
            </a:r>
          </a:p>
        </p:txBody>
      </p:sp>
      <p:sp>
        <p:nvSpPr>
          <p:cNvPr id="28678" name="TextBox 6"/>
          <p:cNvSpPr txBox="1">
            <a:spLocks noChangeArrowheads="1"/>
          </p:cNvSpPr>
          <p:nvPr/>
        </p:nvSpPr>
        <p:spPr bwMode="auto">
          <a:xfrm>
            <a:off x="1346200" y="2190750"/>
            <a:ext cx="495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b="1"/>
              <a:t>13</a:t>
            </a:r>
          </a:p>
        </p:txBody>
      </p:sp>
      <p:sp>
        <p:nvSpPr>
          <p:cNvPr id="28679" name="TextBox 7"/>
          <p:cNvSpPr txBox="1">
            <a:spLocks noChangeArrowheads="1"/>
          </p:cNvSpPr>
          <p:nvPr/>
        </p:nvSpPr>
        <p:spPr bwMode="auto">
          <a:xfrm>
            <a:off x="1547813" y="3049588"/>
            <a:ext cx="495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b="1"/>
              <a:t>19</a:t>
            </a:r>
          </a:p>
        </p:txBody>
      </p:sp>
      <p:sp>
        <p:nvSpPr>
          <p:cNvPr id="28680" name="TextBox 8"/>
          <p:cNvSpPr txBox="1">
            <a:spLocks noChangeArrowheads="1"/>
          </p:cNvSpPr>
          <p:nvPr/>
        </p:nvSpPr>
        <p:spPr bwMode="auto">
          <a:xfrm>
            <a:off x="1544638" y="3933825"/>
            <a:ext cx="495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b="1" dirty="0" smtClean="0"/>
              <a:t>13</a:t>
            </a:r>
            <a:endParaRPr lang="ru-RU" altLang="ru-RU" sz="2400" b="1" dirty="0"/>
          </a:p>
        </p:txBody>
      </p:sp>
      <p:sp>
        <p:nvSpPr>
          <p:cNvPr id="28681" name="TextBox 9"/>
          <p:cNvSpPr txBox="1">
            <a:spLocks noChangeArrowheads="1"/>
          </p:cNvSpPr>
          <p:nvPr/>
        </p:nvSpPr>
        <p:spPr bwMode="auto">
          <a:xfrm>
            <a:off x="1423988" y="4868863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b="1"/>
              <a:t>4</a:t>
            </a:r>
          </a:p>
        </p:txBody>
      </p:sp>
      <p:sp>
        <p:nvSpPr>
          <p:cNvPr id="28682" name="TextBox 10"/>
          <p:cNvSpPr txBox="1">
            <a:spLocks noChangeArrowheads="1"/>
          </p:cNvSpPr>
          <p:nvPr/>
        </p:nvSpPr>
        <p:spPr bwMode="auto">
          <a:xfrm>
            <a:off x="906463" y="5795963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b="1" dirty="0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72B268-764E-499E-92D0-C749F383FAEF}" type="slidenum">
              <a:rPr lang="ru-RU"/>
              <a:pPr>
                <a:defRPr/>
              </a:pPr>
              <a:t>28</a:t>
            </a:fld>
            <a:endParaRPr lang="ru-RU"/>
          </a:p>
        </p:txBody>
      </p:sp>
      <p:sp>
        <p:nvSpPr>
          <p:cNvPr id="29699" name="Заголовок 1"/>
          <p:cNvSpPr txBox="1">
            <a:spLocks/>
          </p:cNvSpPr>
          <p:nvPr/>
        </p:nvSpPr>
        <p:spPr bwMode="auto">
          <a:xfrm>
            <a:off x="300038" y="115888"/>
            <a:ext cx="864076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2900" b="1"/>
              <a:t>Межрегиональные проекты, касающиеся Республики Коми</a:t>
            </a:r>
          </a:p>
        </p:txBody>
      </p:sp>
      <p:sp>
        <p:nvSpPr>
          <p:cNvPr id="29700" name="Прямоугольник 12"/>
          <p:cNvSpPr>
            <a:spLocks noChangeArrowheads="1"/>
          </p:cNvSpPr>
          <p:nvPr/>
        </p:nvSpPr>
        <p:spPr bwMode="auto">
          <a:xfrm>
            <a:off x="468313" y="836613"/>
            <a:ext cx="70564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1400" b="1"/>
              <a:t>1. </a:t>
            </a:r>
            <a:r>
              <a:rPr lang="ru-RU" altLang="ru-RU" sz="1600" b="1"/>
              <a:t>Объекты транспортной инфраструктуры 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403903"/>
              </p:ext>
            </p:extLst>
          </p:nvPr>
        </p:nvGraphicFramePr>
        <p:xfrm>
          <a:off x="227013" y="1204913"/>
          <a:ext cx="8785225" cy="44272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4871"/>
                <a:gridCol w="1383654"/>
                <a:gridCol w="5556700"/>
              </a:tblGrid>
              <a:tr h="438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СУБЪЕКТ РОССИЙСКОЙ ФЕДЕРАЦИИ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СТРОИТЕЛЬСТВО/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РЕКОНСТРУКЦИЯ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mtClean="0">
                          <a:effectLst/>
                        </a:rPr>
                        <a:t>НАИМЕНОВАНИЕ ОБЪЕКТА/ ПРОЕКТА ТРАНСПОРТНОЙ ИЛИ ЭНЕРГЕТИЧЕСКОЙ ИНФРАСТРУКТУРЫ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190572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ЖЕЛЕЗНЫЕ ДОРОГИ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9724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Республика Коми, Архангельская область, Пермский край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</a:t>
                      </a:r>
                      <a:r>
                        <a:rPr lang="ru-RU" sz="1200" dirty="0" smtClean="0">
                          <a:effectLst/>
                        </a:rPr>
                        <a:t>троительство</a:t>
                      </a:r>
                      <a:r>
                        <a:rPr lang="ru-RU" sz="1200" dirty="0">
                          <a:effectLst/>
                        </a:rPr>
                        <a:t>/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реконструкция (</a:t>
                      </a: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/рек)</a:t>
                      </a:r>
                      <a:endParaRPr lang="ru-RU" sz="1200" dirty="0"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Строительство железнодорожной магистрали соединением Архангельск - Сыктывкар - Соликамск (Пермь) «Проект </a:t>
                      </a:r>
                      <a:r>
                        <a:rPr lang="ru-RU" sz="1200" dirty="0" err="1">
                          <a:effectLst/>
                        </a:rPr>
                        <a:t>Белкомур</a:t>
                      </a:r>
                      <a:r>
                        <a:rPr lang="ru-RU" sz="1200" dirty="0">
                          <a:effectLst/>
                        </a:rPr>
                        <a:t>». 1-й этап строительства железнодорожной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магистрали «</a:t>
                      </a:r>
                      <a:r>
                        <a:rPr lang="ru-RU" sz="1200" dirty="0" err="1">
                          <a:effectLst/>
                        </a:rPr>
                        <a:t>Белкомур</a:t>
                      </a:r>
                      <a:r>
                        <a:rPr lang="ru-RU" sz="1200" dirty="0">
                          <a:effectLst/>
                        </a:rPr>
                        <a:t>» на участке Карпогоры – </a:t>
                      </a:r>
                      <a:r>
                        <a:rPr lang="ru-RU" sz="1200" dirty="0" err="1">
                          <a:effectLst/>
                        </a:rPr>
                        <a:t>Вендинга</a:t>
                      </a:r>
                      <a:r>
                        <a:rPr lang="ru-RU" sz="1200" dirty="0">
                          <a:effectLst/>
                        </a:rPr>
                        <a:t> для прямого соединения Коми с Архангельским портом. 2-й этап строительства железнодорожной магистрали «</a:t>
                      </a:r>
                      <a:r>
                        <a:rPr lang="ru-RU" sz="1200" dirty="0" err="1">
                          <a:effectLst/>
                        </a:rPr>
                        <a:t>Белкомур</a:t>
                      </a:r>
                      <a:r>
                        <a:rPr lang="ru-RU" sz="1200" dirty="0">
                          <a:effectLst/>
                        </a:rPr>
                        <a:t>» на участке Пермь - Сыктывкар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57171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Республика Коми, Ненецкий автономный округ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Строительство железной дороги Сосногорск - </a:t>
                      </a:r>
                      <a:r>
                        <a:rPr lang="ru-RU" sz="1200" dirty="0" err="1">
                          <a:effectLst/>
                        </a:rPr>
                        <a:t>Индига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57171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Республика Коми, Ненецкий автономный округ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Строительство железной дороги Воркута (</a:t>
                      </a:r>
                      <a:r>
                        <a:rPr lang="ru-RU" sz="1200" dirty="0" err="1">
                          <a:effectLst/>
                        </a:rPr>
                        <a:t>Хальмер</a:t>
                      </a:r>
                      <a:r>
                        <a:rPr lang="ru-RU" sz="1200" dirty="0">
                          <a:effectLst/>
                        </a:rPr>
                        <a:t> - Ю) - </a:t>
                      </a:r>
                      <a:r>
                        <a:rPr lang="ru-RU" sz="1200" dirty="0" err="1">
                          <a:effectLst/>
                        </a:rPr>
                        <a:t>Усть</a:t>
                      </a:r>
                      <a:r>
                        <a:rPr lang="ru-RU" sz="1200" dirty="0">
                          <a:effectLst/>
                        </a:rPr>
                        <a:t>-Кара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57171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Ямало-Ненецкий автономный округ, Республика Коми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mtClean="0">
                          <a:effectLst/>
                        </a:rPr>
                        <a:t>стр/рек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Создание железнодорожного «Северного широтного хода» Обская - Салехард - Надым - </a:t>
                      </a:r>
                      <a:r>
                        <a:rPr lang="ru-RU" sz="1200" dirty="0" err="1">
                          <a:effectLst/>
                        </a:rPr>
                        <a:t>Пангоды</a:t>
                      </a:r>
                      <a:r>
                        <a:rPr lang="ru-RU" sz="1200" dirty="0">
                          <a:effectLst/>
                        </a:rPr>
                        <a:t> - Новый Уренгой - </a:t>
                      </a:r>
                      <a:r>
                        <a:rPr lang="ru-RU" sz="1200" dirty="0" err="1">
                          <a:effectLst/>
                        </a:rPr>
                        <a:t>Коротчаево</a:t>
                      </a:r>
                      <a:r>
                        <a:rPr lang="ru-RU" sz="1200" dirty="0">
                          <a:effectLst/>
                        </a:rPr>
                        <a:t> и железнодорожных подходов к нему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190572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МАГИСТРАЛЬНЫЕ АВТОМОБИЛЬНЫЕ ДОРОГИ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953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Республика Коми, Ямало-Ненецкий автономный округ, Ненецкий автономный округ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</a:t>
                      </a:r>
                      <a:r>
                        <a:rPr lang="ru-RU" sz="1200" dirty="0" smtClean="0">
                          <a:effectLst/>
                        </a:rPr>
                        <a:t>троительство</a:t>
                      </a:r>
                      <a:endParaRPr lang="ru-RU" sz="1200" dirty="0"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проекта «Северо-Восток - Полярный Урал», предусматривающего строительство новой автомобильной дороги федерального значения по направлению Сыктывкар – Воркута – Салехард с выходом к Нарьян-Мару (завершение строительства а/д Сыктывкар – Ухта – Печора – Усинск – Нарьян-Мар)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2E95EB-DB81-430E-A012-EDE839E03C5A}" type="slidenum">
              <a:rPr lang="ru-RU"/>
              <a:pPr>
                <a:defRPr/>
              </a:pPr>
              <a:t>29</a:t>
            </a:fld>
            <a:endParaRPr lang="ru-RU"/>
          </a:p>
        </p:txBody>
      </p:sp>
      <p:sp>
        <p:nvSpPr>
          <p:cNvPr id="30723" name="Заголовок 1"/>
          <p:cNvSpPr txBox="1">
            <a:spLocks/>
          </p:cNvSpPr>
          <p:nvPr/>
        </p:nvSpPr>
        <p:spPr bwMode="auto">
          <a:xfrm>
            <a:off x="300038" y="115888"/>
            <a:ext cx="864076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2900" b="1"/>
              <a:t>Межрегиональные проекты, касающиеся Республики Коми</a:t>
            </a:r>
          </a:p>
        </p:txBody>
      </p:sp>
      <p:sp>
        <p:nvSpPr>
          <p:cNvPr id="30724" name="Прямоугольник 12"/>
          <p:cNvSpPr>
            <a:spLocks noChangeArrowheads="1"/>
          </p:cNvSpPr>
          <p:nvPr/>
        </p:nvSpPr>
        <p:spPr bwMode="auto">
          <a:xfrm>
            <a:off x="468313" y="836613"/>
            <a:ext cx="70564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1600" b="1"/>
              <a:t>1. Объекты транспортной инфраструктуры 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227013" y="1204913"/>
          <a:ext cx="8785225" cy="2368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4871"/>
                <a:gridCol w="1383654"/>
                <a:gridCol w="5556700"/>
              </a:tblGrid>
              <a:tr h="438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СУБЪЕКТ РОССИЙСКОЙ ФЕДЕРАЦИИ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СТРОИТЕЛЬСТВО/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РЕКОНСТРУКЦИЯ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mtClean="0">
                          <a:effectLst/>
                        </a:rPr>
                        <a:t>НАИМЕНОВАНИЕ ОБЪЕКТА/ ПРОЕКТА ТРАНСПОРТНОЙ ИЛИ ЭНЕРГЕТИЧЕСКОЙ ИНФРАСТРУКТУРЫ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190606">
                <a:tc gridSpan="3"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МОСТОВЫЕ ПЕРЕХОДЫ</a:t>
                      </a:r>
                      <a:endParaRPr lang="ru-RU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2" marR="68582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73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Коми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строительство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Строительство мостового перехода через реку Печора у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с.Усть</a:t>
                      </a: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-Уса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216023">
                <a:tc gridSpan="3"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АЭРОПОРТЫ: РЕГИОНАЛЬНЫЕ АЭРОПОРТЫ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02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Реконструкция аэропорта «Воркута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</a:tr>
              <a:tr h="3657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Международный аэропорт «Соколовка», аэропорт федерального значения (реконструкция, строительство), г. Сыктывкар</a:t>
                      </a:r>
                    </a:p>
                  </a:txBody>
                  <a:tcPr marL="68582" marR="68582" marT="0" marB="0"/>
                </a:tc>
              </a:tr>
              <a:tr h="190606">
                <a:tc gridSpan="3"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АЭРОПОРТЫ:  МЕСТНЫЕ АЭРОПОРТЫ</a:t>
                      </a:r>
                      <a:endParaRPr lang="ru-RU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2" marR="68582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628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Реконструкция аэропорта «Усинск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</a:tr>
              <a:tr h="22746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Реконструкция аэропорта «Ухта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»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</a:tr>
            </a:tbl>
          </a:graphicData>
        </a:graphic>
      </p:graphicFrame>
      <p:sp>
        <p:nvSpPr>
          <p:cNvPr id="30767" name="Прямоугольник 1"/>
          <p:cNvSpPr>
            <a:spLocks noChangeArrowheads="1"/>
          </p:cNvSpPr>
          <p:nvPr/>
        </p:nvSpPr>
        <p:spPr bwMode="auto">
          <a:xfrm>
            <a:off x="365125" y="3573463"/>
            <a:ext cx="41513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1600" b="1"/>
              <a:t>2. Объекты энергетической инфраструктуры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7013" y="3930650"/>
          <a:ext cx="8785225" cy="26987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4871"/>
                <a:gridCol w="1383654"/>
                <a:gridCol w="5556700"/>
              </a:tblGrid>
              <a:tr h="4384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СУБЪЕКТ РОССИЙСКОЙ ФЕДЕРАЦИИ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СТРОИТЕЛЬСТВО/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РЕКОНСТРУКЦИЯ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mtClean="0">
                          <a:effectLst/>
                        </a:rPr>
                        <a:t>НАИМЕНОВАНИЕ ОБЪЕКТА/ ПРОЕКТА ТРАНСПОРТНОЙ ИЛИ ЭНЕРГЕТИЧЕСКОЙ ИНФРАСТРУКТУРЫ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190639">
                <a:tc gridSpan="3"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ОБЪЕКТЫ ЭЛЕКТРОСНАБЖЕНИЯ</a:t>
                      </a:r>
                      <a:endParaRPr lang="ru-RU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2" marR="68582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064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ВЛ 220 кВ Печорская ГРЭС – Ухта – Микунь</a:t>
                      </a:r>
                    </a:p>
                  </a:txBody>
                  <a:tcPr marL="68582" marR="68582" marT="0" marB="0"/>
                </a:tc>
              </a:tr>
              <a:tr h="2160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стр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Замена фундаментов ВЛ 220 </a:t>
                      </a:r>
                      <a:r>
                        <a:rPr lang="ru-RU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кВ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Инта – Воркута</a:t>
                      </a:r>
                    </a:p>
                  </a:txBody>
                  <a:tcPr marL="68582" marR="68582" marT="0" marB="0"/>
                </a:tc>
              </a:tr>
              <a:tr h="36582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Коми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Комплексная реконструкция ПС 220 </a:t>
                      </a:r>
                      <a:r>
                        <a:rPr lang="ru-RU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кВ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Усинская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(с увеличением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трансформаторной мощности 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на 40 МВА до 120 МВА)</a:t>
                      </a:r>
                    </a:p>
                  </a:txBody>
                  <a:tcPr marL="68582" marR="68582" marT="0" marB="0"/>
                </a:tc>
              </a:tr>
              <a:tr h="38127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Коми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 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Проектно-изыскательские работы по реконструкции ПС 220 кВ Зеленоборск с увеличением трансформаторной мощности с 2х32 МВА на 2х63 МВА</a:t>
                      </a:r>
                    </a:p>
                  </a:txBody>
                  <a:tcPr marL="68582" marR="68582" marT="0" marB="0"/>
                </a:tc>
              </a:tr>
              <a:tr h="36711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Коми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  <a:ea typeface="Calibri"/>
                          <a:cs typeface="Times New Roman"/>
                        </a:rPr>
                        <a:t>Строительство ВЛ 110 кВ ПС 220/110/10 кВ «Сыктывкар»-ПС 110/10 кВ «Краснозатонская» (ЮЭС)</a:t>
                      </a:r>
                    </a:p>
                  </a:txBody>
                  <a:tcPr marL="68582" marR="68582" marT="0" marB="0"/>
                </a:tc>
              </a:tr>
              <a:tr h="18291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Коми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Реконструкция ПС 220 </a:t>
                      </a:r>
                      <a:r>
                        <a:rPr lang="ru-RU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кВ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Ухта 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  <a:tr h="36582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Республика Коми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стр</a:t>
                      </a:r>
                      <a:r>
                        <a:rPr lang="ru-RU" sz="1200" dirty="0" smtClean="0">
                          <a:effectLst/>
                        </a:rPr>
                        <a:t>/рек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Реконструкция ПС 220 </a:t>
                      </a:r>
                      <a:r>
                        <a:rPr lang="ru-RU" sz="1200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кВ</a:t>
                      </a:r>
                      <a:r>
                        <a:rPr lang="ru-RU" sz="12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Микунь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2" marR="68582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865187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Инвестиционные и инфраструктурные проекты </a:t>
            </a:r>
            <a:r>
              <a:rPr lang="ru-RU" altLang="ru-RU" sz="2400" b="1" smtClean="0"/>
              <a:t>(примеры)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0EAD53-23C1-4658-92D4-CE5E4B9E2FE4}" type="slidenum">
              <a:rPr lang="ru-RU"/>
              <a:pPr>
                <a:defRPr/>
              </a:pPr>
              <a:t>30</a:t>
            </a:fld>
            <a:endParaRPr lang="ru-RU" dirty="0"/>
          </a:p>
        </p:txBody>
      </p:sp>
      <p:pic>
        <p:nvPicPr>
          <p:cNvPr id="31748" name="Рисунок 3" descr="ÐÐ°ÑÑÐ¸Ð½ÐºÐ¸ Ð¿Ð¾ Ð·Ð°Ð¿ÑÐ¾ÑÑ ÑÐµÑÐ¿ÑÐ±Ð»Ð¸ÐºÐ° ÐºÐ¾Ð¼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1179513"/>
            <a:ext cx="5126037" cy="545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 flipV="1">
            <a:off x="3587750" y="1624013"/>
            <a:ext cx="3148013" cy="284321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6686550" y="1690688"/>
            <a:ext cx="558800" cy="2238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751" name="Поле 7"/>
          <p:cNvSpPr txBox="1">
            <a:spLocks noChangeArrowheads="1"/>
          </p:cNvSpPr>
          <p:nvPr/>
        </p:nvSpPr>
        <p:spPr bwMode="auto">
          <a:xfrm>
            <a:off x="7258050" y="1914525"/>
            <a:ext cx="1634430" cy="93345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dirty="0">
                <a:ea typeface="Calibri" pitchFamily="34" charset="0"/>
                <a:cs typeface="Times New Roman" pitchFamily="18" charset="0"/>
              </a:rPr>
              <a:t>Магистральный </a:t>
            </a:r>
            <a:r>
              <a:rPr lang="ru-RU" altLang="ru-RU" sz="1200" b="1" dirty="0">
                <a:ea typeface="Calibri" pitchFamily="34" charset="0"/>
                <a:cs typeface="Times New Roman" pitchFamily="18" charset="0"/>
              </a:rPr>
              <a:t>газопровод </a:t>
            </a:r>
            <a:r>
              <a:rPr lang="ru-RU" altLang="ru-RU" sz="1200" b="1" dirty="0" err="1">
                <a:ea typeface="Calibri" pitchFamily="34" charset="0"/>
                <a:cs typeface="Times New Roman" pitchFamily="18" charset="0"/>
              </a:rPr>
              <a:t>Бованенково</a:t>
            </a:r>
            <a:r>
              <a:rPr lang="ru-RU" altLang="ru-RU" sz="1200" b="1" dirty="0">
                <a:ea typeface="Calibri" pitchFamily="34" charset="0"/>
                <a:cs typeface="Times New Roman" pitchFamily="18" charset="0"/>
              </a:rPr>
              <a:t>-Ухта</a:t>
            </a:r>
            <a:r>
              <a:rPr lang="ru-RU" altLang="ru-RU" sz="1200" dirty="0">
                <a:ea typeface="Calibri" pitchFamily="34" charset="0"/>
                <a:cs typeface="Times New Roman" pitchFamily="18" charset="0"/>
              </a:rPr>
              <a:t>, </a:t>
            </a:r>
            <a:r>
              <a:rPr lang="en-US" altLang="ru-RU" sz="1200" dirty="0">
                <a:ea typeface="Calibri" pitchFamily="34" charset="0"/>
                <a:cs typeface="Times New Roman" pitchFamily="18" charset="0"/>
              </a:rPr>
              <a:t>III </a:t>
            </a:r>
            <a:r>
              <a:rPr lang="en-US" altLang="ru-RU" sz="1200" dirty="0" err="1">
                <a:ea typeface="Calibri" pitchFamily="34" charset="0"/>
                <a:cs typeface="Times New Roman" pitchFamily="18" charset="0"/>
              </a:rPr>
              <a:t>нитка</a:t>
            </a:r>
            <a:endParaRPr lang="en-US" altLang="ru-RU" sz="2000" dirty="0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2808288" y="4465638"/>
            <a:ext cx="803275" cy="38417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3170238" y="3940175"/>
            <a:ext cx="889000" cy="11731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049713" y="2879725"/>
            <a:ext cx="1071562" cy="10604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5121275" y="2847975"/>
            <a:ext cx="1588" cy="65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 flipV="1">
            <a:off x="4140200" y="1558925"/>
            <a:ext cx="981075" cy="13335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757" name="Поле 14"/>
          <p:cNvSpPr txBox="1">
            <a:spLocks noChangeArrowheads="1"/>
          </p:cNvSpPr>
          <p:nvPr/>
        </p:nvSpPr>
        <p:spPr bwMode="auto">
          <a:xfrm>
            <a:off x="2360960" y="1552575"/>
            <a:ext cx="1764953" cy="892175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b="1" dirty="0">
                <a:ea typeface="Calibri" pitchFamily="34" charset="0"/>
                <a:cs typeface="Times New Roman" pitchFamily="18" charset="0"/>
              </a:rPr>
              <a:t>Автомобильная</a:t>
            </a:r>
            <a:r>
              <a:rPr lang="ru-RU" altLang="ru-RU" sz="12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1200" b="1" dirty="0">
                <a:ea typeface="Calibri" pitchFamily="34" charset="0"/>
                <a:cs typeface="Times New Roman" pitchFamily="18" charset="0"/>
              </a:rPr>
              <a:t>дорога «Сыктывкар – Нарьян-Мар»</a:t>
            </a:r>
            <a:endParaRPr lang="ru-RU" altLang="ru-RU" sz="2000" dirty="0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4049713" y="4157663"/>
            <a:ext cx="682625" cy="5000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759" name="Поле 16"/>
          <p:cNvSpPr txBox="1">
            <a:spLocks noChangeArrowheads="1"/>
          </p:cNvSpPr>
          <p:nvPr/>
        </p:nvSpPr>
        <p:spPr bwMode="auto">
          <a:xfrm>
            <a:off x="5680762" y="5337176"/>
            <a:ext cx="1771558" cy="88423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b="1" dirty="0">
                <a:ea typeface="Calibri" pitchFamily="34" charset="0"/>
                <a:cs typeface="Times New Roman" pitchFamily="18" charset="0"/>
              </a:rPr>
              <a:t>Реконструкция автомобильной дороги «Ухта – Троицко-Печорск»</a:t>
            </a:r>
            <a:endParaRPr lang="ru-RU" altLang="ru-RU" sz="2000" dirty="0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cxnSp>
        <p:nvCxnSpPr>
          <p:cNvPr id="23" name="Прямая со стрелкой 22"/>
          <p:cNvCxnSpPr>
            <a:stCxn id="31759" idx="1"/>
          </p:cNvCxnSpPr>
          <p:nvPr/>
        </p:nvCxnSpPr>
        <p:spPr>
          <a:xfrm flipH="1" flipV="1">
            <a:off x="4732338" y="4657725"/>
            <a:ext cx="948424" cy="112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1761" name="Rectangle 15"/>
          <p:cNvSpPr>
            <a:spLocks noChangeArrowheads="1"/>
          </p:cNvSpPr>
          <p:nvPr/>
        </p:nvSpPr>
        <p:spPr bwMode="auto">
          <a:xfrm>
            <a:off x="1801813" y="674688"/>
            <a:ext cx="7813675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 altLang="ru-RU"/>
          </a:p>
        </p:txBody>
      </p:sp>
      <p:sp>
        <p:nvSpPr>
          <p:cNvPr id="31762" name="Rectangle 19"/>
          <p:cNvSpPr>
            <a:spLocks noChangeArrowheads="1"/>
          </p:cNvSpPr>
          <p:nvPr/>
        </p:nvSpPr>
        <p:spPr bwMode="auto">
          <a:xfrm>
            <a:off x="1801813" y="1131888"/>
            <a:ext cx="7813675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 altLang="ru-RU"/>
          </a:p>
        </p:txBody>
      </p:sp>
      <p:sp>
        <p:nvSpPr>
          <p:cNvPr id="3082" name="Блок-схема: узел 3081"/>
          <p:cNvSpPr/>
          <p:nvPr/>
        </p:nvSpPr>
        <p:spPr>
          <a:xfrm flipV="1">
            <a:off x="2913063" y="4657725"/>
            <a:ext cx="44450" cy="460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5" name="Блок-схема: решение 3084"/>
          <p:cNvSpPr/>
          <p:nvPr/>
        </p:nvSpPr>
        <p:spPr>
          <a:xfrm>
            <a:off x="3097213" y="5113338"/>
            <a:ext cx="46037" cy="6032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5" name="Прямая со стрелкой 64"/>
          <p:cNvCxnSpPr>
            <a:stCxn id="31768" idx="3"/>
          </p:cNvCxnSpPr>
          <p:nvPr/>
        </p:nvCxnSpPr>
        <p:spPr>
          <a:xfrm flipV="1">
            <a:off x="1656458" y="5173663"/>
            <a:ext cx="1409005" cy="153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1768" name="Поле 14"/>
          <p:cNvSpPr txBox="1">
            <a:spLocks noChangeArrowheads="1"/>
          </p:cNvSpPr>
          <p:nvPr/>
        </p:nvSpPr>
        <p:spPr bwMode="auto">
          <a:xfrm>
            <a:off x="251520" y="4849813"/>
            <a:ext cx="1404938" cy="955451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b="1" dirty="0"/>
              <a:t>Республиканская инфекционная больница</a:t>
            </a:r>
            <a:r>
              <a:rPr lang="ru-RU" altLang="ru-RU" sz="1200" dirty="0"/>
              <a:t> в г. Сыктывкаре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089" name="Прямоугольник 3088"/>
          <p:cNvSpPr/>
          <p:nvPr/>
        </p:nvSpPr>
        <p:spPr>
          <a:xfrm>
            <a:off x="4125913" y="3284538"/>
            <a:ext cx="44450" cy="46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1" name="Прямая со стрелкой 70"/>
          <p:cNvCxnSpPr>
            <a:stCxn id="31771" idx="3"/>
          </p:cNvCxnSpPr>
          <p:nvPr/>
        </p:nvCxnSpPr>
        <p:spPr>
          <a:xfrm flipV="1">
            <a:off x="2051720" y="3284537"/>
            <a:ext cx="2074193" cy="448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771" name="Поле 7"/>
          <p:cNvSpPr txBox="1">
            <a:spLocks noChangeArrowheads="1"/>
          </p:cNvSpPr>
          <p:nvPr/>
        </p:nvSpPr>
        <p:spPr bwMode="auto">
          <a:xfrm>
            <a:off x="251520" y="2636912"/>
            <a:ext cx="1800200" cy="138502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b="1" dirty="0"/>
              <a:t>Строительство школы </a:t>
            </a:r>
            <a:r>
              <a:rPr lang="ru-RU" altLang="ru-RU" sz="1200" dirty="0"/>
              <a:t>на 400 мест </a:t>
            </a:r>
            <a:r>
              <a:rPr lang="ru-RU" altLang="ru-RU" sz="1200" b="1" dirty="0"/>
              <a:t>с</a:t>
            </a:r>
            <a:r>
              <a:rPr lang="ru-RU" altLang="ru-RU" sz="1200" dirty="0"/>
              <a:t> </a:t>
            </a:r>
            <a:r>
              <a:rPr lang="ru-RU" altLang="ru-RU" sz="1200" b="1" dirty="0"/>
              <a:t>пришкольным интернатом </a:t>
            </a:r>
            <a:r>
              <a:rPr lang="ru-RU" altLang="ru-RU" sz="1200" dirty="0"/>
              <a:t>на 20 мест с. </a:t>
            </a:r>
            <a:r>
              <a:rPr lang="ru-RU" altLang="ru-RU" sz="1200" dirty="0" err="1"/>
              <a:t>Мохча</a:t>
            </a:r>
            <a:r>
              <a:rPr lang="ru-RU" altLang="ru-RU" sz="1200" dirty="0"/>
              <a:t> </a:t>
            </a:r>
            <a:r>
              <a:rPr lang="ru-RU" altLang="ru-RU" sz="1200" dirty="0" err="1"/>
              <a:t>Ижемского</a:t>
            </a:r>
            <a:r>
              <a:rPr lang="ru-RU" altLang="ru-RU" sz="1200" dirty="0"/>
              <a:t> района</a:t>
            </a:r>
            <a:endParaRPr lang="en-US" altLang="ru-RU" sz="1200" dirty="0">
              <a:latin typeface="Arial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017963" y="4122738"/>
            <a:ext cx="46037" cy="46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7" name="Прямая со стрелкой 76"/>
          <p:cNvCxnSpPr>
            <a:stCxn id="31774" idx="1"/>
            <a:endCxn id="76" idx="3"/>
          </p:cNvCxnSpPr>
          <p:nvPr/>
        </p:nvCxnSpPr>
        <p:spPr>
          <a:xfrm flipH="1">
            <a:off x="4064000" y="4021932"/>
            <a:ext cx="2524224" cy="123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1774" name="Поле 7"/>
          <p:cNvSpPr txBox="1">
            <a:spLocks noChangeArrowheads="1"/>
          </p:cNvSpPr>
          <p:nvPr/>
        </p:nvSpPr>
        <p:spPr bwMode="auto">
          <a:xfrm>
            <a:off x="6588224" y="3578225"/>
            <a:ext cx="1872208" cy="88741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dirty="0"/>
              <a:t>Средняя общеобразовательная </a:t>
            </a:r>
            <a:r>
              <a:rPr lang="ru-RU" altLang="ru-RU" sz="1200" b="1" dirty="0"/>
              <a:t>школа в  г. Ухта</a:t>
            </a:r>
            <a:r>
              <a:rPr lang="ru-RU" altLang="ru-RU" sz="1200" dirty="0"/>
              <a:t> в </a:t>
            </a:r>
            <a:r>
              <a:rPr lang="en-US" altLang="ru-RU" sz="1200" dirty="0"/>
              <a:t>IV</a:t>
            </a:r>
            <a:r>
              <a:rPr lang="ru-RU" altLang="ru-RU" sz="1200" dirty="0"/>
              <a:t> квартале </a:t>
            </a:r>
            <a:r>
              <a:rPr lang="ru-RU" altLang="ru-RU" sz="1200" b="1" dirty="0"/>
              <a:t>на 1000 мест</a:t>
            </a:r>
            <a:endParaRPr lang="en-US" altLang="ru-RU" sz="1200" b="1" dirty="0">
              <a:latin typeface="Arial" charset="0"/>
            </a:endParaRPr>
          </a:p>
        </p:txBody>
      </p:sp>
      <p:sp>
        <p:nvSpPr>
          <p:cNvPr id="3094" name="Равнобедренный треугольник 3093"/>
          <p:cNvSpPr/>
          <p:nvPr/>
        </p:nvSpPr>
        <p:spPr>
          <a:xfrm>
            <a:off x="4806950" y="2274888"/>
            <a:ext cx="96838" cy="4603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2" name="Прямая со стрелкой 81"/>
          <p:cNvCxnSpPr>
            <a:endCxn id="3094" idx="5"/>
          </p:cNvCxnSpPr>
          <p:nvPr/>
        </p:nvCxnSpPr>
        <p:spPr>
          <a:xfrm>
            <a:off x="4806950" y="1666875"/>
            <a:ext cx="73025" cy="631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777" name="Поле 7"/>
          <p:cNvSpPr txBox="1">
            <a:spLocks noChangeArrowheads="1"/>
          </p:cNvSpPr>
          <p:nvPr/>
        </p:nvSpPr>
        <p:spPr bwMode="auto">
          <a:xfrm>
            <a:off x="4355977" y="1069976"/>
            <a:ext cx="1352674" cy="94615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/>
            <a:r>
              <a:rPr lang="ru-RU" altLang="ru-RU" sz="1200" b="1" dirty="0"/>
              <a:t>Освоение</a:t>
            </a:r>
            <a:r>
              <a:rPr lang="ru-RU" altLang="ru-RU" sz="1200" dirty="0"/>
              <a:t> </a:t>
            </a:r>
            <a:r>
              <a:rPr lang="ru-RU" altLang="ru-RU" sz="1200" b="1" dirty="0"/>
              <a:t>Восточно-</a:t>
            </a:r>
            <a:r>
              <a:rPr lang="ru-RU" altLang="ru-RU" sz="1200" b="1" dirty="0" err="1"/>
              <a:t>Ламбейшорского</a:t>
            </a:r>
            <a:r>
              <a:rPr lang="ru-RU" altLang="ru-RU" sz="1200" dirty="0"/>
              <a:t> </a:t>
            </a:r>
            <a:r>
              <a:rPr lang="ru-RU" altLang="ru-RU" sz="1200" b="1" dirty="0"/>
              <a:t>нефтяного месторождения</a:t>
            </a:r>
            <a:endParaRPr lang="en-US" altLang="ru-RU" sz="1200" b="1" dirty="0">
              <a:latin typeface="Arial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576262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Точки роста Сыктывкара / проекты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1476374" y="764704"/>
            <a:ext cx="7560121" cy="5832648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«Модернизация систем инженерного обеспечения поселков» </a:t>
            </a:r>
            <a:r>
              <a:rPr lang="ru-RU" altLang="ru-RU" sz="1200" dirty="0" smtClean="0"/>
              <a:t>- реализация программы модернизации остро необходимых объектов инженерной инфраструктуры поселков, входящих в состав городского округа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«Общественные пространства»</a:t>
            </a:r>
            <a:r>
              <a:rPr lang="ru-RU" altLang="ru-RU" sz="1200" dirty="0" smtClean="0"/>
              <a:t> - реализация программы строительства остро необходимых объектов социальной инфраструктуры в рамках единой социально-архитектурно-градостроительной концепции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«Дорога из тупика» </a:t>
            </a:r>
            <a:r>
              <a:rPr lang="ru-RU" altLang="ru-RU" sz="1200" dirty="0" smtClean="0"/>
              <a:t>- развитие линий внешнего транспорта, коренным образом меняющее положение города в транспортной сети - из тупикового в транзитное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«Опорный центр инновационной экономики» </a:t>
            </a:r>
            <a:r>
              <a:rPr lang="ru-RU" altLang="ru-RU" sz="1200" dirty="0" smtClean="0"/>
              <a:t>- расширение инновационной деятельности, развитие Сыктывкара как опорного центра инновационной экономики Республики Коми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«Туристская мозаика» </a:t>
            </a:r>
            <a:r>
              <a:rPr lang="ru-RU" altLang="ru-RU" sz="1200" dirty="0" smtClean="0"/>
              <a:t>- создание инфраструктуры для оздоровительного, экологического, познавательного, спортивного и </a:t>
            </a:r>
            <a:r>
              <a:rPr lang="ru-RU" altLang="ru-RU" sz="1200" dirty="0" err="1" smtClean="0"/>
              <a:t>конгрессно</a:t>
            </a:r>
            <a:r>
              <a:rPr lang="ru-RU" altLang="ru-RU" sz="1200" dirty="0" smtClean="0"/>
              <a:t>-делового туризма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«Дары леса» </a:t>
            </a:r>
            <a:r>
              <a:rPr lang="ru-RU" altLang="ru-RU" sz="1200" dirty="0" smtClean="0"/>
              <a:t>- создание производств по переработке ягод, грибов и трав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«Развитие аэропортового комплекса в Сыктывкаре» </a:t>
            </a:r>
            <a:r>
              <a:rPr lang="ru-RU" altLang="ru-RU" sz="1200" dirty="0" smtClean="0"/>
              <a:t>- расширение географии полетов, выход на международные линии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«Летное поле» </a:t>
            </a:r>
            <a:r>
              <a:rPr lang="ru-RU" altLang="ru-RU" sz="1200" dirty="0" smtClean="0"/>
              <a:t>- вывод аэропорта и освоение освободившегося пространства при определении источников финансирования, необходимых для завершения строительства нового аэропорта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«Развитие застроенных территорий» </a:t>
            </a:r>
            <a:r>
              <a:rPr lang="ru-RU" altLang="ru-RU" sz="1200" dirty="0" smtClean="0"/>
              <a:t>- снос малоэтажных жилых домов в деревянном исполнении, в которых основные несущие конструкции, внутридомовые инженерные сети достигли предельного износа, и строительство на их месте современных многоквартирных жилых домов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«Индустриальный парк» </a:t>
            </a:r>
            <a:r>
              <a:rPr lang="ru-RU" altLang="ru-RU" sz="1200" dirty="0" smtClean="0"/>
              <a:t>- ввод в эксплуатацию новых производств, обеспечивающих необходимые потребности в строительных материалах и технике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АО «</a:t>
            </a:r>
            <a:r>
              <a:rPr lang="ru-RU" altLang="ru-RU" sz="1200" b="1" dirty="0" err="1" smtClean="0"/>
              <a:t>Монди</a:t>
            </a:r>
            <a:r>
              <a:rPr lang="ru-RU" altLang="ru-RU" sz="1200" b="1" dirty="0" smtClean="0"/>
              <a:t> СЛПК»</a:t>
            </a:r>
            <a:r>
              <a:rPr lang="ru-RU" altLang="ru-RU" sz="1200" dirty="0" smtClean="0"/>
              <a:t> – группа компаний «</a:t>
            </a:r>
            <a:r>
              <a:rPr lang="ru-RU" altLang="ru-RU" sz="1200" dirty="0" err="1" smtClean="0"/>
              <a:t>Монди</a:t>
            </a:r>
            <a:r>
              <a:rPr lang="ru-RU" altLang="ru-RU" sz="1200" dirty="0" smtClean="0"/>
              <a:t>» в течение 10 лет планирует вложить более 61 млрд. рублей в развитие, из них 8,1 млрд. рублей пойдут на модернизацию ТЭЦ, 3,3 млрд. на модернизацию очистных сооружений, 7,0 млрд. на модернизацию и расширение производственных линий.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b="1" dirty="0" smtClean="0"/>
              <a:t>«Обустройство объектов энергетической инфраструктуры»</a:t>
            </a:r>
            <a:r>
              <a:rPr lang="ru-RU" altLang="ru-RU" sz="1200" dirty="0" smtClean="0"/>
              <a:t> - строительство ВЛ 110 </a:t>
            </a:r>
            <a:r>
              <a:rPr lang="ru-RU" altLang="ru-RU" sz="1200" dirty="0" err="1" smtClean="0"/>
              <a:t>кВ</a:t>
            </a:r>
            <a:r>
              <a:rPr lang="ru-RU" altLang="ru-RU" sz="1200" dirty="0" smtClean="0"/>
              <a:t> ПС 220/110/10 </a:t>
            </a:r>
            <a:r>
              <a:rPr lang="ru-RU" altLang="ru-RU" sz="1200" dirty="0" err="1" smtClean="0"/>
              <a:t>кВ</a:t>
            </a:r>
            <a:r>
              <a:rPr lang="ru-RU" altLang="ru-RU" sz="1200" dirty="0" smtClean="0"/>
              <a:t> «Сыктывкар»-ПС 110/10 </a:t>
            </a:r>
            <a:r>
              <a:rPr lang="ru-RU" altLang="ru-RU" sz="1200" dirty="0" err="1" smtClean="0"/>
              <a:t>кВ</a:t>
            </a:r>
            <a:r>
              <a:rPr lang="ru-RU" altLang="ru-RU" sz="1200" dirty="0" smtClean="0"/>
              <a:t> «</a:t>
            </a:r>
            <a:r>
              <a:rPr lang="ru-RU" altLang="ru-RU" sz="1200" dirty="0" err="1" smtClean="0"/>
              <a:t>Краснозатонская</a:t>
            </a:r>
            <a:r>
              <a:rPr lang="ru-RU" altLang="ru-RU" sz="1200" dirty="0" smtClean="0"/>
              <a:t>» (строительство ПС 110 </a:t>
            </a:r>
            <a:r>
              <a:rPr lang="ru-RU" altLang="ru-RU" sz="1200" dirty="0" err="1" smtClean="0"/>
              <a:t>кВ</a:t>
            </a:r>
            <a:r>
              <a:rPr lang="ru-RU" altLang="ru-RU" sz="1200" dirty="0" smtClean="0"/>
              <a:t> </a:t>
            </a:r>
            <a:r>
              <a:rPr lang="ru-RU" altLang="ru-RU" sz="1200" dirty="0" err="1" smtClean="0"/>
              <a:t>Максаковка</a:t>
            </a:r>
            <a:r>
              <a:rPr lang="ru-RU" altLang="ru-RU" sz="1200" dirty="0" smtClean="0"/>
              <a:t> – 2018 г., строительство ВЛ 110 </a:t>
            </a:r>
            <a:r>
              <a:rPr lang="ru-RU" altLang="ru-RU" sz="1200" dirty="0" err="1" smtClean="0"/>
              <a:t>кВ</a:t>
            </a:r>
            <a:r>
              <a:rPr lang="ru-RU" altLang="ru-RU" sz="1200" dirty="0" smtClean="0"/>
              <a:t> - 2019).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dirty="0" smtClean="0"/>
              <a:t>Строительство</a:t>
            </a:r>
            <a:r>
              <a:rPr lang="ru-RU" altLang="ru-RU" sz="1200" b="1" dirty="0" smtClean="0"/>
              <a:t> Республиканской инфекционной больницы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dirty="0" smtClean="0"/>
              <a:t>Реконструкция </a:t>
            </a:r>
            <a:r>
              <a:rPr lang="ru-RU" altLang="ru-RU" sz="1200" b="1" dirty="0" smtClean="0"/>
              <a:t>радиологического отделения </a:t>
            </a:r>
            <a:r>
              <a:rPr lang="ru-RU" altLang="ru-RU" sz="1200" dirty="0" smtClean="0"/>
              <a:t>Коми республиканского онкологического диспансера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dirty="0" smtClean="0"/>
              <a:t>Развитие субъектов МСП, деятельность которых направлена на </a:t>
            </a:r>
            <a:r>
              <a:rPr lang="ru-RU" altLang="ru-RU" sz="1200" b="1" dirty="0" smtClean="0"/>
              <a:t>создание продукции с добавленной стоимостью, содействие развитию слабой производственной базы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200" dirty="0" smtClean="0"/>
              <a:t>Проведение </a:t>
            </a:r>
            <a:r>
              <a:rPr lang="ru-RU" altLang="ru-RU" sz="1200" b="1" dirty="0" smtClean="0"/>
              <a:t>комплексных кадастровых работ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ru-RU" altLang="ru-RU" sz="1200" b="1" dirty="0" smtClean="0"/>
              <a:t>Проработка</a:t>
            </a:r>
            <a:r>
              <a:rPr lang="ru-RU" altLang="ru-RU" sz="1200" dirty="0" smtClean="0"/>
              <a:t> </a:t>
            </a:r>
            <a:r>
              <a:rPr lang="ru-RU" altLang="ru-RU" sz="1200" dirty="0"/>
              <a:t>и взаимодействие с заинтересованными структурами по направлениям развития МО в качестве наиболее перспективного центра экономического роста республики, участника Сыктывкарской зоны приоритетного развития, участника лесопромышленного, научно-образовательного, медицинского и спортивного </a:t>
            </a:r>
            <a:r>
              <a:rPr lang="ru-RU" altLang="ru-RU" sz="1200" dirty="0" smtClean="0"/>
              <a:t>кластеров</a:t>
            </a:r>
          </a:p>
        </p:txBody>
      </p:sp>
      <p:pic>
        <p:nvPicPr>
          <p:cNvPr id="32772" name="Picture 2" descr="Coat of Arms of Syktyvkar (Komi) (200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1081088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4A4B9E-103E-4B95-B73A-118774CBD092}" type="slidenum">
              <a:rPr lang="ru-RU"/>
              <a:pPr>
                <a:defRPr/>
              </a:pPr>
              <a:t>31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96517" y="548681"/>
            <a:ext cx="7795963" cy="208823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chemeClr val="tx1"/>
              </a:solidFill>
            </a:endParaRP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</a:rPr>
              <a:t>Нефтегазовые проекты 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Утилизация </a:t>
            </a:r>
            <a:r>
              <a:rPr lang="ru-RU" sz="1100" b="1" dirty="0">
                <a:solidFill>
                  <a:schemeClr val="tx1"/>
                </a:solidFill>
              </a:rPr>
              <a:t>отходов </a:t>
            </a:r>
            <a:r>
              <a:rPr lang="ru-RU" sz="1100" dirty="0">
                <a:solidFill>
                  <a:schemeClr val="tx1"/>
                </a:solidFill>
              </a:rPr>
              <a:t>- ила сточных вод, производство удобрений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Разработка </a:t>
            </a:r>
            <a:r>
              <a:rPr lang="ru-RU" sz="1100" dirty="0">
                <a:solidFill>
                  <a:schemeClr val="tx1"/>
                </a:solidFill>
              </a:rPr>
              <a:t>месторождения</a:t>
            </a:r>
            <a:r>
              <a:rPr lang="ru-RU" sz="1100" b="1" dirty="0">
                <a:solidFill>
                  <a:schemeClr val="tx1"/>
                </a:solidFill>
              </a:rPr>
              <a:t> гипса</a:t>
            </a:r>
            <a:r>
              <a:rPr lang="ru-RU" sz="1100" dirty="0">
                <a:solidFill>
                  <a:schemeClr val="tx1"/>
                </a:solidFill>
              </a:rPr>
              <a:t> . </a:t>
            </a:r>
            <a:r>
              <a:rPr lang="ru-RU" sz="1100" dirty="0" smtClean="0">
                <a:solidFill>
                  <a:schemeClr val="tx1"/>
                </a:solidFill>
              </a:rPr>
              <a:t>Добыча и переработка </a:t>
            </a:r>
            <a:r>
              <a:rPr lang="ru-RU" sz="1100" b="1" dirty="0" smtClean="0">
                <a:solidFill>
                  <a:schemeClr val="tx1"/>
                </a:solidFill>
              </a:rPr>
              <a:t>гипса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Производство </a:t>
            </a:r>
            <a:r>
              <a:rPr lang="ru-RU" sz="1100" b="1" dirty="0" smtClean="0">
                <a:solidFill>
                  <a:schemeClr val="tx1"/>
                </a:solidFill>
              </a:rPr>
              <a:t>высококачественных строительных материалов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Переработка </a:t>
            </a:r>
            <a:r>
              <a:rPr lang="ru-RU" sz="1100" b="1" dirty="0">
                <a:solidFill>
                  <a:schemeClr val="tx1"/>
                </a:solidFill>
              </a:rPr>
              <a:t>ТБО </a:t>
            </a:r>
            <a:r>
              <a:rPr lang="ru-RU" sz="1100" dirty="0">
                <a:solidFill>
                  <a:schemeClr val="tx1"/>
                </a:solidFill>
              </a:rPr>
              <a:t>на полигонах и производство полимер-песчаных строительных материалов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Добыча </a:t>
            </a:r>
            <a:r>
              <a:rPr lang="ru-RU" sz="1100" dirty="0">
                <a:solidFill>
                  <a:schemeClr val="tx1"/>
                </a:solidFill>
              </a:rPr>
              <a:t>и переработка </a:t>
            </a:r>
            <a:r>
              <a:rPr lang="ru-RU" sz="1100" b="1" dirty="0">
                <a:solidFill>
                  <a:schemeClr val="tx1"/>
                </a:solidFill>
              </a:rPr>
              <a:t>битумного известняка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малоэтажного жилья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цементного завода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Реализация </a:t>
            </a:r>
            <a:r>
              <a:rPr lang="ru-RU" sz="1100" b="1" dirty="0">
                <a:solidFill>
                  <a:schemeClr val="tx1"/>
                </a:solidFill>
              </a:rPr>
              <a:t>«малых» инвестиционных проектов</a:t>
            </a:r>
            <a:r>
              <a:rPr lang="ru-RU" sz="1100" dirty="0">
                <a:solidFill>
                  <a:schemeClr val="tx1"/>
                </a:solidFill>
              </a:rPr>
              <a:t>, </a:t>
            </a:r>
            <a:r>
              <a:rPr lang="ru-RU" sz="1100" b="1" dirty="0">
                <a:solidFill>
                  <a:schemeClr val="tx1"/>
                </a:solidFill>
              </a:rPr>
              <a:t>направленных на развитие МСП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1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100" dirty="0" smtClean="0">
                <a:solidFill>
                  <a:schemeClr val="tx1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наиболее перспективного центра экономического роста республики, участника </a:t>
            </a:r>
            <a:r>
              <a:rPr lang="ru-RU" sz="1100" dirty="0" err="1">
                <a:solidFill>
                  <a:schemeClr val="tx1"/>
                </a:solidFill>
              </a:rPr>
              <a:t>Ухтинско-Сосногорской</a:t>
            </a:r>
            <a:r>
              <a:rPr lang="ru-RU" sz="1100" dirty="0">
                <a:solidFill>
                  <a:schemeClr val="tx1"/>
                </a:solidFill>
              </a:rPr>
              <a:t> зоны приоритетного развития, участника газового, научно-образовательного и медицинского </a:t>
            </a:r>
            <a:r>
              <a:rPr lang="ru-RU" sz="1100" dirty="0" smtClean="0">
                <a:solidFill>
                  <a:schemeClr val="tx1"/>
                </a:solidFill>
              </a:rPr>
              <a:t>кластеров</a:t>
            </a:r>
            <a:endParaRPr lang="ru-RU" sz="1100" dirty="0">
              <a:solidFill>
                <a:schemeClr val="tx1"/>
              </a:solidFill>
            </a:endParaRPr>
          </a:p>
          <a:p>
            <a:pPr marL="171450" indent="-171450" fontAlgn="auto">
              <a:spcBef>
                <a:spcPts val="200"/>
              </a:spcBef>
              <a:spcAft>
                <a:spcPts val="0"/>
              </a:spcAft>
              <a:buFontTx/>
              <a:buChar char="-"/>
              <a:defRPr/>
            </a:pP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6839"/>
            <a:ext cx="8928992" cy="4905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600" b="1" dirty="0" smtClean="0"/>
              <a:t>Точки роста индустриальных городских </a:t>
            </a:r>
            <a:r>
              <a:rPr lang="ru-RU" sz="2600" b="1" dirty="0"/>
              <a:t>округов </a:t>
            </a:r>
            <a:r>
              <a:rPr lang="ru-RU" sz="2600" b="1" dirty="0" smtClean="0"/>
              <a:t>/ проекты</a:t>
            </a:r>
            <a:endParaRPr lang="ru-RU" sz="2600" b="1" dirty="0"/>
          </a:p>
        </p:txBody>
      </p:sp>
      <p:sp>
        <p:nvSpPr>
          <p:cNvPr id="33796" name="Содержимое 2"/>
          <p:cNvSpPr>
            <a:spLocks noGrp="1"/>
          </p:cNvSpPr>
          <p:nvPr>
            <p:ph idx="1"/>
          </p:nvPr>
        </p:nvSpPr>
        <p:spPr>
          <a:xfrm>
            <a:off x="1100692" y="4725144"/>
            <a:ext cx="7791788" cy="1947355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b="1" dirty="0" smtClean="0"/>
              <a:t>Нефтегазовые проекты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Строительство полигона </a:t>
            </a:r>
            <a:r>
              <a:rPr lang="ru-RU" altLang="ru-RU" sz="1100" b="1" dirty="0" smtClean="0"/>
              <a:t>твёрдых бытовых отходов</a:t>
            </a:r>
            <a:r>
              <a:rPr lang="ru-RU" altLang="ru-RU" sz="1100" dirty="0" smtClean="0"/>
              <a:t>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Строительство завода по </a:t>
            </a:r>
            <a:r>
              <a:rPr lang="ru-RU" altLang="ru-RU" sz="1100" b="1" dirty="0" smtClean="0"/>
              <a:t>переработке ТБО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Строительство мини-завода по переработке </a:t>
            </a:r>
            <a:r>
              <a:rPr lang="ru-RU" altLang="ru-RU" sz="1100" b="1" dirty="0" smtClean="0"/>
              <a:t>резинотехнических изделий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Строительство общеобразовательной школы в Усинске на 600 мест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Развитие диверсификации экономики, в том числе развитие субъектов предпринимательства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Развитие субъектов МСП, деятельность которых направлена на </a:t>
            </a:r>
            <a:r>
              <a:rPr lang="ru-RU" altLang="ru-RU" sz="1100" b="1" dirty="0" smtClean="0"/>
              <a:t>создание продукции с добавленной стоимостью, содействие развитию слабой производственной базы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altLang="ru-RU" sz="1100" dirty="0" smtClean="0"/>
              <a:t>Проведение </a:t>
            </a:r>
            <a:r>
              <a:rPr lang="ru-RU" altLang="ru-RU" sz="1100" b="1" dirty="0" smtClean="0"/>
              <a:t>комплексных кадастровых работ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ru-RU" altLang="ru-RU" sz="1100" b="1" dirty="0" smtClean="0"/>
              <a:t>Проработка</a:t>
            </a:r>
            <a:r>
              <a:rPr lang="ru-RU" altLang="ru-RU" sz="1100" dirty="0" smtClean="0"/>
              <a:t> </a:t>
            </a:r>
            <a:r>
              <a:rPr lang="ru-RU" altLang="ru-RU" sz="1100" dirty="0"/>
              <a:t>и взаимодействие с заинтересованными структурами по направлениям развития МО в качестве наиболее перспективного центра экономического роста республики, участника </a:t>
            </a:r>
            <a:r>
              <a:rPr lang="ru-RU" altLang="ru-RU" sz="1100" dirty="0" err="1"/>
              <a:t>Усинской</a:t>
            </a:r>
            <a:r>
              <a:rPr lang="ru-RU" altLang="ru-RU" sz="1100" dirty="0"/>
              <a:t> зоны приоритетного развития, участника нефтяного </a:t>
            </a:r>
            <a:r>
              <a:rPr lang="ru-RU" altLang="ru-RU" sz="1100" dirty="0" smtClean="0"/>
              <a:t>кластера</a:t>
            </a:r>
          </a:p>
        </p:txBody>
      </p:sp>
      <p:pic>
        <p:nvPicPr>
          <p:cNvPr id="33797" name="Picture 2" descr="Coat of Arms of Ukhta (Komia) (1979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68587"/>
            <a:ext cx="909916" cy="1164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4" descr="Coat of Arms of Vorkuta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70" y="3140968"/>
            <a:ext cx="878550" cy="115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6" descr="Coat of Arms of Usinsk (Komia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37" y="5085184"/>
            <a:ext cx="876049" cy="1055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92280" y="6550504"/>
            <a:ext cx="2133600" cy="333375"/>
          </a:xfrm>
        </p:spPr>
        <p:txBody>
          <a:bodyPr/>
          <a:lstStyle/>
          <a:p>
            <a:pPr>
              <a:defRPr/>
            </a:pPr>
            <a:fld id="{3F412F4D-1F1F-4C79-BB2A-EFB32AA67DC2}" type="slidenum">
              <a:rPr lang="ru-RU"/>
              <a:pPr>
                <a:defRPr/>
              </a:pPr>
              <a:t>32</a:t>
            </a:fld>
            <a:endParaRPr lang="ru-RU" dirty="0"/>
          </a:p>
        </p:txBody>
      </p:sp>
      <p:sp>
        <p:nvSpPr>
          <p:cNvPr id="33801" name="Прямоугольник 5"/>
          <p:cNvSpPr>
            <a:spLocks noChangeArrowheads="1"/>
          </p:cNvSpPr>
          <p:nvPr/>
        </p:nvSpPr>
        <p:spPr bwMode="auto">
          <a:xfrm>
            <a:off x="1096517" y="2708920"/>
            <a:ext cx="7795963" cy="19205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1100" dirty="0"/>
              <a:t>Разработка </a:t>
            </a:r>
            <a:r>
              <a:rPr lang="ru-RU" altLang="ru-RU" sz="1100" b="1" dirty="0"/>
              <a:t>Усинского месторождения №1</a:t>
            </a:r>
            <a:r>
              <a:rPr lang="ru-RU" altLang="ru-RU" sz="1100" dirty="0"/>
              <a:t>, строительство шахты Уса-1, освоение шахтного поля №3 и строительство шахты Уса-3. На стадии проработки - проекты угольных месторождений </a:t>
            </a:r>
            <a:r>
              <a:rPr lang="ru-RU" altLang="ru-RU" sz="1100" dirty="0" err="1"/>
              <a:t>Янгарейского</a:t>
            </a:r>
            <a:r>
              <a:rPr lang="ru-RU" altLang="ru-RU" sz="1100" dirty="0"/>
              <a:t> и </a:t>
            </a:r>
            <a:r>
              <a:rPr lang="ru-RU" altLang="ru-RU" sz="1100" dirty="0" err="1"/>
              <a:t>Силовского</a:t>
            </a:r>
            <a:r>
              <a:rPr lang="ru-RU" altLang="ru-RU" sz="1100" dirty="0"/>
              <a:t> углепроявлений в Республике Коми и Ненецком автономном округе </a:t>
            </a:r>
          </a:p>
          <a:p>
            <a:pPr>
              <a:lnSpc>
                <a:spcPct val="90000"/>
              </a:lnSpc>
            </a:pPr>
            <a:r>
              <a:rPr lang="ru-RU" altLang="ru-RU" sz="1100" dirty="0"/>
              <a:t>Строительство </a:t>
            </a:r>
            <a:r>
              <a:rPr lang="ru-RU" altLang="ru-RU" sz="1100" b="1" dirty="0"/>
              <a:t>волоконно-оптической линии связи</a:t>
            </a:r>
            <a:r>
              <a:rPr lang="ru-RU" altLang="ru-RU" sz="1100" dirty="0"/>
              <a:t> вдоль линии Северного Ледовитого океана</a:t>
            </a:r>
          </a:p>
          <a:p>
            <a:pPr>
              <a:lnSpc>
                <a:spcPct val="90000"/>
              </a:lnSpc>
            </a:pPr>
            <a:r>
              <a:rPr lang="ru-RU" altLang="ru-RU" sz="1100" dirty="0"/>
              <a:t>Строительство </a:t>
            </a:r>
            <a:r>
              <a:rPr lang="ru-RU" altLang="ru-RU" sz="1100" b="1" dirty="0"/>
              <a:t>автодороги «Сыктывкар – Нарьян-Мар» </a:t>
            </a:r>
            <a:r>
              <a:rPr lang="ru-RU" altLang="ru-RU" sz="1100" dirty="0"/>
              <a:t>с подъездом к Воркуте</a:t>
            </a:r>
          </a:p>
          <a:p>
            <a:pPr>
              <a:lnSpc>
                <a:spcPct val="90000"/>
              </a:lnSpc>
            </a:pPr>
            <a:r>
              <a:rPr lang="ru-RU" altLang="ru-RU" sz="1100" dirty="0"/>
              <a:t>Социально-экономическое преобразование Воркуты - проект</a:t>
            </a:r>
            <a:r>
              <a:rPr lang="ru-RU" altLang="ru-RU" sz="1100" b="1" dirty="0"/>
              <a:t> «Управляемое сжатие»</a:t>
            </a:r>
            <a:r>
              <a:rPr lang="ru-RU" altLang="ru-RU" sz="1100" dirty="0"/>
              <a:t> городского пространства, направленный на создание компактного и комфортного проживания в суровых климатических условиях </a:t>
            </a:r>
          </a:p>
          <a:p>
            <a:pPr>
              <a:lnSpc>
                <a:spcPct val="90000"/>
              </a:lnSpc>
            </a:pPr>
            <a:r>
              <a:rPr lang="ru-RU" altLang="ru-RU" sz="1100" dirty="0"/>
              <a:t>Развитие субъектов МСП, деятельность которых направлена на </a:t>
            </a:r>
            <a:r>
              <a:rPr lang="ru-RU" altLang="ru-RU" sz="1100" b="1" dirty="0"/>
              <a:t>создание продукции с добавленной стоимостью, содействие развитию слабой производственной базы</a:t>
            </a:r>
          </a:p>
          <a:p>
            <a:pPr>
              <a:lnSpc>
                <a:spcPct val="90000"/>
              </a:lnSpc>
            </a:pPr>
            <a:r>
              <a:rPr lang="ru-RU" altLang="ru-RU" sz="1100" dirty="0"/>
              <a:t>Проведение </a:t>
            </a:r>
            <a:r>
              <a:rPr lang="ru-RU" altLang="ru-RU" sz="1100" b="1" dirty="0"/>
              <a:t>комплексных кадастровых </a:t>
            </a:r>
            <a:r>
              <a:rPr lang="ru-RU" altLang="ru-RU" sz="1100" b="1" dirty="0" smtClean="0"/>
              <a:t>работ</a:t>
            </a:r>
          </a:p>
          <a:p>
            <a:pPr>
              <a:lnSpc>
                <a:spcPct val="90000"/>
              </a:lnSpc>
            </a:pPr>
            <a:r>
              <a:rPr lang="ru-RU" altLang="ru-RU" sz="1100" b="1" dirty="0" smtClean="0"/>
              <a:t>Проработка</a:t>
            </a:r>
            <a:r>
              <a:rPr lang="ru-RU" altLang="ru-RU" sz="1100" dirty="0" smtClean="0"/>
              <a:t> </a:t>
            </a:r>
            <a:r>
              <a:rPr lang="ru-RU" altLang="ru-RU" sz="1100" dirty="0"/>
              <a:t>и взаимодействие с заинтересованными структурами по направлениям развития МО в качестве участника Воркутинской зоны приоритетного развития, участника </a:t>
            </a:r>
            <a:r>
              <a:rPr lang="ru-RU" altLang="ru-RU" sz="1100" dirty="0" smtClean="0"/>
              <a:t>угольно-горнорудного, </a:t>
            </a:r>
            <a:r>
              <a:rPr lang="ru-RU" altLang="ru-RU" sz="1100" dirty="0"/>
              <a:t>туристического и спортивного </a:t>
            </a:r>
            <a:r>
              <a:rPr lang="ru-RU" altLang="ru-RU" sz="1100" dirty="0" smtClean="0"/>
              <a:t>кластеров</a:t>
            </a:r>
            <a:endParaRPr lang="ru-RU" altLang="ru-RU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96960" y="2411855"/>
            <a:ext cx="7596215" cy="319836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Создание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республиканской компании по </a:t>
            </a:r>
            <a:r>
              <a:rPr lang="ru-RU" altLang="ru-RU" sz="1100" b="1" dirty="0" err="1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георазведке</a:t>
            </a:r>
            <a:endParaRPr lang="ru-RU" altLang="ru-RU" sz="1100" b="1" dirty="0" smtClean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Освоение месторождений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железно-марганцевых руд</a:t>
            </a: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Разработка месторождений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Times New Roman" pitchFamily="18" charset="0"/>
              </a:rPr>
              <a:t>минеральных пигментов</a:t>
            </a: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Оценка, разведка и разработка месторождений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медистых песчаников на Приполярном Урале</a:t>
            </a:r>
            <a:endParaRPr lang="ru-RU" altLang="ru-RU" sz="1100" b="1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Внедрение новых прогрессивных технологий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добычи горнорудного сырья </a:t>
            </a: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и широкомасштабного комплексного и эффективного освоения месторождений полезных ископаемых</a:t>
            </a: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Проекты по переработке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мяса оленей</a:t>
            </a:r>
            <a:endParaRPr lang="ru-RU" altLang="ru-RU" sz="1100" b="1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Переработка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твердых бытовых отходов   </a:t>
            </a:r>
            <a:endParaRPr lang="ru-RU" altLang="ru-RU" sz="1100" b="1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Разработка технологической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схемы очистки воды</a:t>
            </a:r>
            <a:endParaRPr lang="ru-RU" altLang="ru-RU" sz="1100" b="1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Открытие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центра туризма </a:t>
            </a: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с пунктом продажи предметов народных ремесел оленеводов и справочной информацией</a:t>
            </a:r>
            <a:endParaRPr lang="ru-RU" altLang="ru-RU" sz="1100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Совмещение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отдыха на Уральских горах </a:t>
            </a: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с посещением стоянок оленеводов и памятных мест ГУЛАГа, экскурсиями по горным предприятиям и спуском в шахту </a:t>
            </a:r>
            <a:endParaRPr lang="ru-RU" altLang="ru-RU" sz="1100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Туристические маршруты по заповедным местам </a:t>
            </a: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с остановкой и отдыхом в избах с банями в сопровождении профессиональных гидов из числа местного населения</a:t>
            </a:r>
            <a:endParaRPr lang="ru-RU" altLang="ru-RU" sz="1100" dirty="0" smtClean="0">
              <a:solidFill>
                <a:schemeClr val="tx1"/>
              </a:solidFill>
              <a:cs typeface="Arial" charset="0"/>
            </a:endParaRPr>
          </a:p>
          <a:p>
            <a:pPr algn="just" eaLnBrk="0" hangingPunct="0"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Обустройство 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инфраструктуры туризма в национальном парке «</a:t>
            </a:r>
            <a:r>
              <a:rPr lang="ru-RU" altLang="ru-RU" sz="1100" b="1" dirty="0" err="1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Югыд-ва</a:t>
            </a:r>
            <a:r>
              <a:rPr lang="ru-RU" altLang="ru-RU" sz="11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»</a:t>
            </a:r>
          </a:p>
          <a:p>
            <a:pPr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cs typeface="Arial" charset="0"/>
              </a:rPr>
              <a:t>Развитие субъектов МСП, деятельность которых направлена на </a:t>
            </a:r>
            <a:r>
              <a:rPr lang="ru-RU" altLang="ru-RU" sz="1100" b="1" dirty="0" smtClean="0">
                <a:solidFill>
                  <a:schemeClr val="tx1"/>
                </a:solidFill>
                <a:cs typeface="Arial" charset="0"/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dirty="0" smtClean="0">
                <a:solidFill>
                  <a:schemeClr val="tx1"/>
                </a:solidFill>
                <a:cs typeface="Arial" charset="0"/>
              </a:rPr>
              <a:t>Проведение </a:t>
            </a:r>
            <a:r>
              <a:rPr lang="ru-RU" altLang="ru-RU" sz="1100" b="1" dirty="0" smtClean="0">
                <a:solidFill>
                  <a:schemeClr val="tx1"/>
                </a:solidFill>
                <a:cs typeface="Arial" charset="0"/>
              </a:rPr>
              <a:t>комплексных кадастровых работ</a:t>
            </a:r>
          </a:p>
          <a:p>
            <a:pPr>
              <a:lnSpc>
                <a:spcPct val="90000"/>
              </a:lnSpc>
              <a:tabLst>
                <a:tab pos="630238" algn="l"/>
              </a:tabLst>
            </a:pPr>
            <a:r>
              <a:rPr lang="ru-RU" altLang="ru-RU" sz="1100" b="1" dirty="0">
                <a:solidFill>
                  <a:schemeClr val="tx1"/>
                </a:solidFill>
                <a:cs typeface="Arial" charset="0"/>
              </a:rPr>
              <a:t>П</a:t>
            </a:r>
            <a:r>
              <a:rPr lang="ru-RU" altLang="ru-RU" sz="1100" b="1" dirty="0" smtClean="0">
                <a:solidFill>
                  <a:schemeClr val="tx1"/>
                </a:solidFill>
                <a:cs typeface="Arial" charset="0"/>
              </a:rPr>
              <a:t>роработка </a:t>
            </a:r>
            <a:r>
              <a:rPr lang="ru-RU" altLang="ru-RU" sz="1100" dirty="0">
                <a:solidFill>
                  <a:schemeClr val="tx1"/>
                </a:solidFill>
                <a:cs typeface="Arial" charset="0"/>
              </a:rPr>
              <a:t>и взаимодействие с заинтересованными структурами по направлениям развития МО в качестве участника </a:t>
            </a:r>
            <a:r>
              <a:rPr lang="ru-RU" altLang="ru-RU" sz="1100" dirty="0" smtClean="0">
                <a:solidFill>
                  <a:schemeClr val="tx1"/>
                </a:solidFill>
                <a:cs typeface="Arial" charset="0"/>
              </a:rPr>
              <a:t>угольно-горнорудного кластера</a:t>
            </a:r>
            <a:endParaRPr lang="ru-RU" altLang="ru-RU" sz="1100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4819" name="Заголовок 1"/>
          <p:cNvSpPr>
            <a:spLocks noGrp="1"/>
          </p:cNvSpPr>
          <p:nvPr>
            <p:ph type="title"/>
          </p:nvPr>
        </p:nvSpPr>
        <p:spPr>
          <a:xfrm>
            <a:off x="185738" y="130175"/>
            <a:ext cx="8815387" cy="778545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Точки роста МО со средним развитием промышленности и сельского хозяйства / проекты</a:t>
            </a:r>
          </a:p>
        </p:txBody>
      </p:sp>
      <p:pic>
        <p:nvPicPr>
          <p:cNvPr id="34820" name="Picture 2" descr="Coat of Arms of Inta (Komi) (1982).sv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362" y="2979828"/>
            <a:ext cx="971550" cy="1295400"/>
          </a:xfrm>
        </p:spPr>
      </p:pic>
      <p:sp>
        <p:nvSpPr>
          <p:cNvPr id="34821" name="Rectangle 4"/>
          <p:cNvSpPr>
            <a:spLocks noChangeArrowheads="1"/>
          </p:cNvSpPr>
          <p:nvPr/>
        </p:nvSpPr>
        <p:spPr bwMode="auto">
          <a:xfrm>
            <a:off x="1511300" y="2792413"/>
            <a:ext cx="7489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-"/>
              <a:tabLst>
                <a:tab pos="630238" algn="l"/>
              </a:tabLst>
            </a:pPr>
            <a:endParaRPr lang="ru-RU" altLang="ru-RU" sz="1100" dirty="0">
              <a:cs typeface="Times New Roman" pitchFamily="18" charset="0"/>
            </a:endParaRPr>
          </a:p>
          <a:p>
            <a:pPr algn="just" eaLnBrk="0" hangingPunct="0">
              <a:buFontTx/>
              <a:buChar char="-"/>
              <a:tabLst>
                <a:tab pos="630238" algn="l"/>
              </a:tabLst>
            </a:pPr>
            <a:endParaRPr lang="ru-RU" altLang="ru-RU" sz="1100" dirty="0">
              <a:cs typeface="Times New Roman" pitchFamily="18" charset="0"/>
            </a:endParaRPr>
          </a:p>
          <a:p>
            <a:pPr algn="just" eaLnBrk="0" hangingPunct="0">
              <a:buFontTx/>
              <a:buChar char="-"/>
              <a:tabLst>
                <a:tab pos="630238" algn="l"/>
              </a:tabLst>
            </a:pPr>
            <a:endParaRPr lang="ru-RU" altLang="ru-RU" b="1" dirty="0">
              <a:latin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D6B0F1-DDD8-456C-BFA0-0254B302CB0C}" type="slidenum">
              <a:rPr lang="ru-RU"/>
              <a:pPr>
                <a:defRPr/>
              </a:pPr>
              <a:t>33</a:t>
            </a:fld>
            <a:endParaRPr lang="ru-RU"/>
          </a:p>
        </p:txBody>
      </p:sp>
      <p:pic>
        <p:nvPicPr>
          <p:cNvPr id="34823" name="Picture 2" descr="http://www.heraldicum.ru/russia/subjects/towns/images/vuktyl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1240940"/>
            <a:ext cx="1138237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273176" y="980728"/>
            <a:ext cx="7620000" cy="136683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поисково-разведочной скважины </a:t>
            </a:r>
            <a:r>
              <a:rPr lang="ru-RU" sz="1100" dirty="0">
                <a:solidFill>
                  <a:schemeClr val="tx1"/>
                </a:solidFill>
              </a:rPr>
              <a:t>N 402 на </a:t>
            </a:r>
            <a:r>
              <a:rPr lang="ru-RU" sz="1100" dirty="0" err="1">
                <a:solidFill>
                  <a:schemeClr val="tx1"/>
                </a:solidFill>
              </a:rPr>
              <a:t>Вуктыльском</a:t>
            </a:r>
            <a:r>
              <a:rPr lang="ru-RU" sz="1100" dirty="0">
                <a:solidFill>
                  <a:schemeClr val="tx1"/>
                </a:solidFill>
              </a:rPr>
              <a:t> НГКМ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школы на 60 мест с дошкольной группой на 20 мест </a:t>
            </a:r>
            <a:r>
              <a:rPr lang="ru-RU" sz="1100" dirty="0">
                <a:solidFill>
                  <a:schemeClr val="tx1"/>
                </a:solidFill>
              </a:rPr>
              <a:t>в </a:t>
            </a:r>
            <a:r>
              <a:rPr lang="ru-RU" sz="1100" dirty="0" err="1">
                <a:solidFill>
                  <a:schemeClr val="tx1"/>
                </a:solidFill>
              </a:rPr>
              <a:t>с.Дутово</a:t>
            </a:r>
            <a:r>
              <a:rPr lang="ru-RU" sz="1100" dirty="0">
                <a:solidFill>
                  <a:schemeClr val="tx1"/>
                </a:solidFill>
              </a:rPr>
              <a:t>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Привлечение потенциальных инвесторов для развития территории, в том числе </a:t>
            </a:r>
            <a:r>
              <a:rPr lang="ru-RU" sz="1100" b="1" dirty="0">
                <a:solidFill>
                  <a:schemeClr val="tx1"/>
                </a:solidFill>
              </a:rPr>
              <a:t>«малых» инвестиционных проектов, реализуемых субъектами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1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100" dirty="0" smtClean="0">
                <a:solidFill>
                  <a:schemeClr val="tx1"/>
                </a:solidFill>
              </a:rPr>
              <a:t> и </a:t>
            </a:r>
            <a:r>
              <a:rPr lang="ru-RU" sz="1100" dirty="0">
                <a:solidFill>
                  <a:schemeClr val="tx1"/>
                </a:solidFill>
              </a:rPr>
              <a:t>взаимодействие с заинтересованными структурами по направлениям развития МО в качестве участника газового </a:t>
            </a:r>
            <a:r>
              <a:rPr lang="ru-RU" sz="1100" dirty="0" smtClean="0">
                <a:solidFill>
                  <a:schemeClr val="tx1"/>
                </a:solidFill>
              </a:rPr>
              <a:t>кластера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96960" y="5686068"/>
            <a:ext cx="7596216" cy="10553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Высокотемпературный пиролиз </a:t>
            </a:r>
            <a:r>
              <a:rPr lang="ru-RU" sz="1100" dirty="0" smtClean="0">
                <a:solidFill>
                  <a:schemeClr val="tx1"/>
                </a:solidFill>
              </a:rPr>
              <a:t>как способ утилизации ТБО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Реализация </a:t>
            </a:r>
            <a:r>
              <a:rPr lang="ru-RU" sz="1100" b="1" dirty="0" smtClean="0">
                <a:solidFill>
                  <a:schemeClr val="tx1"/>
                </a:solidFill>
              </a:rPr>
              <a:t>«малых» инвестиционных проектов, реализуемых субъектами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100" b="1" dirty="0" smtClean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Проведение </a:t>
            </a:r>
            <a:r>
              <a:rPr lang="ru-RU" sz="1100" b="1" dirty="0" smtClean="0">
                <a:solidFill>
                  <a:schemeClr val="tx1"/>
                </a:solidFill>
              </a:rPr>
              <a:t>комплексных кадастровых 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Проработка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</a:t>
            </a:r>
            <a:r>
              <a:rPr lang="ru-RU" sz="1100" dirty="0" err="1">
                <a:solidFill>
                  <a:schemeClr val="tx1"/>
                </a:solidFill>
              </a:rPr>
              <a:t>Ухтинско-Сосногорской</a:t>
            </a:r>
            <a:r>
              <a:rPr lang="ru-RU" sz="1100" dirty="0">
                <a:solidFill>
                  <a:schemeClr val="tx1"/>
                </a:solidFill>
              </a:rPr>
              <a:t> зоны приоритетного развития, участника газового </a:t>
            </a:r>
            <a:r>
              <a:rPr lang="ru-RU" sz="1100" dirty="0" smtClean="0">
                <a:solidFill>
                  <a:schemeClr val="tx1"/>
                </a:solidFill>
              </a:rPr>
              <a:t>кластера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34826" name="TextBox 14"/>
          <p:cNvSpPr txBox="1">
            <a:spLocks noChangeArrowheads="1"/>
          </p:cNvSpPr>
          <p:nvPr/>
        </p:nvSpPr>
        <p:spPr bwMode="auto">
          <a:xfrm>
            <a:off x="0" y="5440948"/>
            <a:ext cx="128426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/>
              <a:t>Сосногорск</a:t>
            </a:r>
          </a:p>
        </p:txBody>
      </p:sp>
      <p:pic>
        <p:nvPicPr>
          <p:cNvPr id="34827" name="Picture 4" descr="Flag of Sosnogorsk (Komia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99" y="5826125"/>
            <a:ext cx="897110" cy="70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8" name="TextBox 16"/>
          <p:cNvSpPr txBox="1">
            <a:spLocks noChangeArrowheads="1"/>
          </p:cNvSpPr>
          <p:nvPr/>
        </p:nvSpPr>
        <p:spPr bwMode="auto">
          <a:xfrm>
            <a:off x="290512" y="2632075"/>
            <a:ext cx="897111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/>
              <a:t>Инта</a:t>
            </a:r>
          </a:p>
        </p:txBody>
      </p:sp>
      <p:sp>
        <p:nvSpPr>
          <p:cNvPr id="34829" name="TextBox 17"/>
          <p:cNvSpPr txBox="1">
            <a:spLocks noChangeArrowheads="1"/>
          </p:cNvSpPr>
          <p:nvPr/>
        </p:nvSpPr>
        <p:spPr bwMode="auto">
          <a:xfrm>
            <a:off x="82250" y="993698"/>
            <a:ext cx="12477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/>
              <a:t>Вуктыл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457200" y="130175"/>
            <a:ext cx="8507413" cy="778545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Точки роста МО со средним развитием промышленности и сельского хозяйства / проекты</a:t>
            </a:r>
          </a:p>
        </p:txBody>
      </p:sp>
      <p:pic>
        <p:nvPicPr>
          <p:cNvPr id="35843" name="Picture 7" descr="Coat of Arms of Knjazhpogostskiy rayon (Komi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774825"/>
            <a:ext cx="89852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Box 12"/>
          <p:cNvSpPr txBox="1">
            <a:spLocks noChangeArrowheads="1"/>
          </p:cNvSpPr>
          <p:nvPr/>
        </p:nvSpPr>
        <p:spPr bwMode="auto">
          <a:xfrm>
            <a:off x="23813" y="1190625"/>
            <a:ext cx="1663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/>
              <a:t>Княжпогостский район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10400" y="6567488"/>
            <a:ext cx="2133600" cy="365125"/>
          </a:xfrm>
        </p:spPr>
        <p:txBody>
          <a:bodyPr/>
          <a:lstStyle/>
          <a:p>
            <a:pPr>
              <a:defRPr/>
            </a:pPr>
            <a:fld id="{B4F800E9-7372-4093-AD24-445CD7693FC0}" type="slidenum">
              <a:rPr lang="ru-RU"/>
              <a:pPr>
                <a:defRPr/>
              </a:pPr>
              <a:t>34</a:t>
            </a:fld>
            <a:endParaRPr lang="ru-RU" dirty="0"/>
          </a:p>
        </p:txBody>
      </p:sp>
      <p:pic>
        <p:nvPicPr>
          <p:cNvPr id="35846" name="Picture 8" descr="Coat of Arms of rayon Pechora (Komi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4895850"/>
            <a:ext cx="91757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TextBox 21"/>
          <p:cNvSpPr txBox="1">
            <a:spLocks noChangeArrowheads="1"/>
          </p:cNvSpPr>
          <p:nvPr/>
        </p:nvSpPr>
        <p:spPr bwMode="auto">
          <a:xfrm>
            <a:off x="222250" y="4556125"/>
            <a:ext cx="10620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/>
              <a:t>Печора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736196" y="4509119"/>
            <a:ext cx="7057207" cy="216024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Разработка </a:t>
            </a:r>
            <a:r>
              <a:rPr lang="ru-RU" sz="1200" b="1" dirty="0" err="1">
                <a:solidFill>
                  <a:schemeClr val="tx1"/>
                </a:solidFill>
              </a:rPr>
              <a:t>Кыртаельского</a:t>
            </a:r>
            <a:r>
              <a:rPr lang="ru-RU" sz="1200" b="1" dirty="0">
                <a:solidFill>
                  <a:schemeClr val="tx1"/>
                </a:solidFill>
              </a:rPr>
              <a:t> нефтяного месторождения </a:t>
            </a:r>
            <a:r>
              <a:rPr lang="ru-RU" sz="1200" dirty="0">
                <a:solidFill>
                  <a:schemeClr val="tx1"/>
                </a:solidFill>
              </a:rPr>
              <a:t>(ООО «ЛУКОЙЛ-КОМИ»)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Прокладка </a:t>
            </a:r>
            <a:r>
              <a:rPr lang="ru-RU" sz="1200" b="1" dirty="0">
                <a:solidFill>
                  <a:schemeClr val="tx1"/>
                </a:solidFill>
              </a:rPr>
              <a:t>магистрального трубопровода тепловой сети </a:t>
            </a:r>
            <a:r>
              <a:rPr lang="ru-RU" sz="1200" dirty="0">
                <a:solidFill>
                  <a:schemeClr val="tx1"/>
                </a:solidFill>
              </a:rPr>
              <a:t>от НО18 до ТК-8 по ул. Ленина, г. Печора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Переработка </a:t>
            </a:r>
            <a:r>
              <a:rPr lang="ru-RU" sz="1100" b="1" dirty="0">
                <a:solidFill>
                  <a:schemeClr val="tx1"/>
                </a:solidFill>
              </a:rPr>
              <a:t>твердых бытовых отходов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 err="1">
                <a:solidFill>
                  <a:schemeClr val="tx1"/>
                </a:solidFill>
              </a:rPr>
              <a:t>биоэнергоустановок</a:t>
            </a:r>
            <a:r>
              <a:rPr lang="ru-RU" sz="1100" b="1" dirty="0">
                <a:solidFill>
                  <a:schemeClr val="tx1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по переработке органических отходов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автодороги «Сыктывкар – Нарьян-Мар</a:t>
            </a:r>
            <a:r>
              <a:rPr lang="ru-RU" sz="1100" b="1" dirty="0" smtClean="0">
                <a:solidFill>
                  <a:schemeClr val="tx1"/>
                </a:solidFill>
              </a:rPr>
              <a:t>»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Производство</a:t>
            </a:r>
            <a:r>
              <a:rPr lang="ru-RU" sz="1100" b="1" dirty="0">
                <a:solidFill>
                  <a:schemeClr val="tx1"/>
                </a:solidFill>
              </a:rPr>
              <a:t> гранулированных удобрений </a:t>
            </a:r>
            <a:r>
              <a:rPr lang="ru-RU" sz="1100" dirty="0">
                <a:solidFill>
                  <a:schemeClr val="tx1"/>
                </a:solidFill>
              </a:rPr>
              <a:t>из отработанного на </a:t>
            </a:r>
            <a:r>
              <a:rPr lang="ru-RU" sz="1100" dirty="0" err="1">
                <a:solidFill>
                  <a:schemeClr val="tx1"/>
                </a:solidFill>
              </a:rPr>
              <a:t>биоэнергоустановках</a:t>
            </a:r>
            <a:r>
              <a:rPr lang="ru-RU" sz="1100" dirty="0">
                <a:solidFill>
                  <a:schemeClr val="tx1"/>
                </a:solidFill>
              </a:rPr>
              <a:t> сырья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Обустройство </a:t>
            </a:r>
            <a:r>
              <a:rPr lang="ru-RU" sz="1100" b="1" dirty="0">
                <a:solidFill>
                  <a:schemeClr val="tx1"/>
                </a:solidFill>
              </a:rPr>
              <a:t>инфраструктуры туризма </a:t>
            </a:r>
            <a:r>
              <a:rPr lang="ru-RU" sz="1100" dirty="0">
                <a:solidFill>
                  <a:schemeClr val="tx1"/>
                </a:solidFill>
              </a:rPr>
              <a:t>в </a:t>
            </a:r>
            <a:r>
              <a:rPr lang="ru-RU" sz="1100" dirty="0" err="1" smtClean="0">
                <a:solidFill>
                  <a:schemeClr val="tx1"/>
                </a:solidFill>
              </a:rPr>
              <a:t>д.Бызовая</a:t>
            </a:r>
            <a:endParaRPr lang="ru-RU" sz="1100" dirty="0" smtClean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Реализация </a:t>
            </a:r>
            <a:r>
              <a:rPr lang="ru-RU" sz="1100" b="1" dirty="0">
                <a:solidFill>
                  <a:schemeClr val="tx1"/>
                </a:solidFill>
              </a:rPr>
              <a:t>«малых» инвестиционных проектов</a:t>
            </a:r>
            <a:r>
              <a:rPr lang="ru-RU" sz="1100" dirty="0">
                <a:solidFill>
                  <a:schemeClr val="tx1"/>
                </a:solidFill>
              </a:rPr>
              <a:t>, </a:t>
            </a:r>
            <a:r>
              <a:rPr lang="ru-RU" sz="1100" b="1" dirty="0">
                <a:solidFill>
                  <a:schemeClr val="tx1"/>
                </a:solidFill>
              </a:rPr>
              <a:t>направленных на развитие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1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Проработка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наиболее перспективного центра экономического роста республики, участника нефтяного кластера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20455" y="980728"/>
            <a:ext cx="7072948" cy="345638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</a:rPr>
              <a:t>Индустриальный (промышленный) парк, промышленный </a:t>
            </a:r>
            <a:r>
              <a:rPr lang="ru-RU" sz="1100" b="1" dirty="0" smtClean="0">
                <a:solidFill>
                  <a:schemeClr val="tx1"/>
                </a:solidFill>
              </a:rPr>
              <a:t>технопарк «</a:t>
            </a:r>
            <a:r>
              <a:rPr lang="ru-RU" sz="1100" b="1" dirty="0" err="1">
                <a:solidFill>
                  <a:schemeClr val="tx1"/>
                </a:solidFill>
              </a:rPr>
              <a:t>Емва</a:t>
            </a:r>
            <a:r>
              <a:rPr lang="ru-RU" sz="1100" b="1" dirty="0">
                <a:solidFill>
                  <a:schemeClr val="tx1"/>
                </a:solidFill>
              </a:rPr>
              <a:t>»</a:t>
            </a:r>
            <a:r>
              <a:rPr lang="ru-RU" sz="1100" dirty="0">
                <a:solidFill>
                  <a:schemeClr val="tx1"/>
                </a:solidFill>
              </a:rPr>
              <a:t>, в том числе: «Завод по производству </a:t>
            </a:r>
            <a:r>
              <a:rPr lang="ru-RU" sz="1100" dirty="0" err="1">
                <a:solidFill>
                  <a:schemeClr val="tx1"/>
                </a:solidFill>
              </a:rPr>
              <a:t>домокомплектов</a:t>
            </a:r>
            <a:r>
              <a:rPr lang="ru-RU" sz="1100" dirty="0">
                <a:solidFill>
                  <a:schemeClr val="tx1"/>
                </a:solidFill>
              </a:rPr>
              <a:t> из ОСБ плит»; «Деревообрабатывающий завод»; «Цех по производству комплектов мебели из ДСП»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«Строительство комплекса </a:t>
            </a:r>
            <a:r>
              <a:rPr lang="ru-RU" sz="1100" b="1" dirty="0">
                <a:solidFill>
                  <a:schemeClr val="tx1"/>
                </a:solidFill>
              </a:rPr>
              <a:t>малотоннажного завода по производству сжиженного природного газа</a:t>
            </a:r>
            <a:r>
              <a:rPr lang="ru-RU" sz="1100" dirty="0">
                <a:solidFill>
                  <a:schemeClr val="tx1"/>
                </a:solidFill>
              </a:rPr>
              <a:t>»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«Организация деятельности по </a:t>
            </a:r>
            <a:r>
              <a:rPr lang="ru-RU" sz="1100" b="1" dirty="0">
                <a:solidFill>
                  <a:schemeClr val="tx1"/>
                </a:solidFill>
              </a:rPr>
              <a:t>утилизации и переработке изношенных автомобильных шин и </a:t>
            </a:r>
            <a:r>
              <a:rPr lang="ru-RU" sz="1100" b="1" dirty="0" err="1">
                <a:solidFill>
                  <a:schemeClr val="tx1"/>
                </a:solidFill>
              </a:rPr>
              <a:t>нефтешламов</a:t>
            </a:r>
            <a:r>
              <a:rPr lang="ru-RU" sz="1100" dirty="0">
                <a:solidFill>
                  <a:schemeClr val="tx1"/>
                </a:solidFill>
              </a:rPr>
              <a:t> методом низкотемпературного пиролиза с последующим получением синтетической нефти»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«Организация </a:t>
            </a:r>
            <a:r>
              <a:rPr lang="ru-RU" sz="1100" b="1" dirty="0">
                <a:solidFill>
                  <a:schemeClr val="tx1"/>
                </a:solidFill>
              </a:rPr>
              <a:t>производства по переработке древесины</a:t>
            </a:r>
            <a:r>
              <a:rPr lang="ru-RU" sz="1100" dirty="0">
                <a:solidFill>
                  <a:schemeClr val="tx1"/>
                </a:solidFill>
              </a:rPr>
              <a:t>»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Производство </a:t>
            </a:r>
            <a:r>
              <a:rPr lang="ru-RU" sz="1100" b="1" dirty="0">
                <a:solidFill>
                  <a:schemeClr val="tx1"/>
                </a:solidFill>
              </a:rPr>
              <a:t>строительной арматуры </a:t>
            </a:r>
            <a:r>
              <a:rPr lang="ru-RU" sz="1100" dirty="0">
                <a:solidFill>
                  <a:schemeClr val="tx1"/>
                </a:solidFill>
              </a:rPr>
              <a:t>производительностью 30 тыс. тонн в год»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«Организация </a:t>
            </a:r>
            <a:r>
              <a:rPr lang="ru-RU" sz="1100" b="1" dirty="0">
                <a:solidFill>
                  <a:schemeClr val="tx1"/>
                </a:solidFill>
              </a:rPr>
              <a:t>производства </a:t>
            </a:r>
            <a:r>
              <a:rPr lang="ru-RU" sz="1100" b="1" dirty="0" err="1">
                <a:solidFill>
                  <a:schemeClr val="tx1"/>
                </a:solidFill>
              </a:rPr>
              <a:t>пеллет</a:t>
            </a:r>
            <a:r>
              <a:rPr lang="ru-RU" sz="1100" dirty="0">
                <a:solidFill>
                  <a:schemeClr val="tx1"/>
                </a:solidFill>
              </a:rPr>
              <a:t>»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</a:rPr>
              <a:t>Перспективные идеи</a:t>
            </a:r>
            <a:r>
              <a:rPr lang="ru-RU" sz="1100" dirty="0">
                <a:solidFill>
                  <a:schemeClr val="tx1"/>
                </a:solidFill>
              </a:rPr>
              <a:t>: Строительство завода по производству соли, мини химического завода по производству хлора; Создание индустриального (промышленного) парка / промышленного технопарка; Сохранение существующего производства ДВП;  Диверсификация промышленного производства в г. </a:t>
            </a:r>
            <a:r>
              <a:rPr lang="ru-RU" sz="1100" dirty="0" err="1">
                <a:solidFill>
                  <a:schemeClr val="tx1"/>
                </a:solidFill>
              </a:rPr>
              <a:t>Емва</a:t>
            </a:r>
            <a:r>
              <a:rPr lang="ru-RU" sz="1100" dirty="0">
                <a:solidFill>
                  <a:schemeClr val="tx1"/>
                </a:solidFill>
              </a:rPr>
              <a:t> (развитие добычи и переработки торфа; развитие производства древесно-стружечных плит; развитие </a:t>
            </a:r>
            <a:r>
              <a:rPr lang="ru-RU" sz="1100" dirty="0" err="1">
                <a:solidFill>
                  <a:schemeClr val="tx1"/>
                </a:solidFill>
              </a:rPr>
              <a:t>неплитного</a:t>
            </a:r>
            <a:r>
              <a:rPr lang="ru-RU" sz="1100" dirty="0">
                <a:solidFill>
                  <a:schemeClr val="tx1"/>
                </a:solidFill>
              </a:rPr>
              <a:t> производства на </a:t>
            </a:r>
            <a:r>
              <a:rPr lang="ru-RU" sz="1100" dirty="0" err="1">
                <a:solidFill>
                  <a:schemeClr val="tx1"/>
                </a:solidFill>
              </a:rPr>
              <a:t>Княжпогостском</a:t>
            </a:r>
            <a:r>
              <a:rPr lang="ru-RU" sz="1100" dirty="0">
                <a:solidFill>
                  <a:schemeClr val="tx1"/>
                </a:solidFill>
              </a:rPr>
              <a:t> заводе ДВП);  Проект «Строительство мясоперерабатывающего модульного цеха в г. </a:t>
            </a:r>
            <a:r>
              <a:rPr lang="ru-RU" sz="1100" dirty="0" err="1">
                <a:solidFill>
                  <a:schemeClr val="tx1"/>
                </a:solidFill>
              </a:rPr>
              <a:t>Емва</a:t>
            </a:r>
            <a:r>
              <a:rPr lang="ru-RU" sz="1100" dirty="0">
                <a:solidFill>
                  <a:schemeClr val="tx1"/>
                </a:solidFill>
              </a:rPr>
              <a:t>»; Проведение аукционов на право заключения </a:t>
            </a:r>
            <a:r>
              <a:rPr lang="ru-RU" sz="1100" dirty="0" err="1">
                <a:solidFill>
                  <a:schemeClr val="tx1"/>
                </a:solidFill>
              </a:rPr>
              <a:t>охотхозяйственных</a:t>
            </a:r>
            <a:r>
              <a:rPr lang="ru-RU" sz="1100" dirty="0">
                <a:solidFill>
                  <a:schemeClr val="tx1"/>
                </a:solidFill>
              </a:rPr>
              <a:t> соглашений; Создание в </a:t>
            </a:r>
            <a:r>
              <a:rPr lang="ru-RU" sz="1100" dirty="0" err="1">
                <a:solidFill>
                  <a:schemeClr val="tx1"/>
                </a:solidFill>
              </a:rPr>
              <a:t>г.Емве</a:t>
            </a:r>
            <a:r>
              <a:rPr lang="ru-RU" sz="1100" dirty="0">
                <a:solidFill>
                  <a:schemeClr val="tx1"/>
                </a:solidFill>
              </a:rPr>
              <a:t> производственного комплекса по выпуску пиломатериалов для малоэтажного домостроения; Организация переработки ТБО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1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</a:rPr>
              <a:t>П</a:t>
            </a:r>
            <a:r>
              <a:rPr lang="ru-RU" sz="1100" b="1" dirty="0" smtClean="0">
                <a:solidFill>
                  <a:schemeClr val="tx1"/>
                </a:solidFill>
              </a:rPr>
              <a:t>роработка</a:t>
            </a:r>
            <a:r>
              <a:rPr lang="ru-RU" sz="1100" dirty="0" smtClean="0">
                <a:solidFill>
                  <a:schemeClr val="tx1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лесопромышленного и медицинского кластеров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547664" y="4293096"/>
            <a:ext cx="7488831" cy="244827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 smtClean="0">
                <a:solidFill>
                  <a:schemeClr val="tx1"/>
                </a:solidFill>
              </a:rPr>
              <a:t>Проведение </a:t>
            </a:r>
            <a:r>
              <a:rPr lang="ru-RU" sz="1050" b="1" dirty="0">
                <a:solidFill>
                  <a:schemeClr val="tx1"/>
                </a:solidFill>
              </a:rPr>
              <a:t>водоснабжения</a:t>
            </a:r>
            <a:r>
              <a:rPr lang="ru-RU" sz="1050" dirty="0">
                <a:solidFill>
                  <a:schemeClr val="tx1"/>
                </a:solidFill>
              </a:rPr>
              <a:t> ул. </a:t>
            </a:r>
            <a:r>
              <a:rPr lang="ru-RU" sz="1050" dirty="0" err="1">
                <a:solidFill>
                  <a:schemeClr val="tx1"/>
                </a:solidFill>
              </a:rPr>
              <a:t>Жижева</a:t>
            </a:r>
            <a:r>
              <a:rPr lang="ru-RU" sz="1050" dirty="0">
                <a:solidFill>
                  <a:schemeClr val="tx1"/>
                </a:solidFill>
              </a:rPr>
              <a:t> в с. Айкино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Строительство </a:t>
            </a:r>
            <a:r>
              <a:rPr lang="ru-RU" sz="1050" b="1" dirty="0">
                <a:solidFill>
                  <a:schemeClr val="tx1"/>
                </a:solidFill>
              </a:rPr>
              <a:t>спортивного комплекса </a:t>
            </a:r>
            <a:r>
              <a:rPr lang="ru-RU" sz="1050" dirty="0">
                <a:solidFill>
                  <a:schemeClr val="tx1"/>
                </a:solidFill>
              </a:rPr>
              <a:t>с бассейном и универсальным игровым залом в </a:t>
            </a:r>
            <a:r>
              <a:rPr lang="ru-RU" sz="1050" dirty="0" err="1">
                <a:solidFill>
                  <a:schemeClr val="tx1"/>
                </a:solidFill>
              </a:rPr>
              <a:t>г.Микунь</a:t>
            </a:r>
            <a:endParaRPr lang="ru-RU" sz="1050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Техническое </a:t>
            </a:r>
            <a:r>
              <a:rPr lang="ru-RU" sz="1050" b="1" dirty="0">
                <a:solidFill>
                  <a:schemeClr val="tx1"/>
                </a:solidFill>
              </a:rPr>
              <a:t>перевооружение деревообрабатывающего комплекса </a:t>
            </a:r>
            <a:r>
              <a:rPr lang="ru-RU" sz="1050" dirty="0">
                <a:solidFill>
                  <a:schemeClr val="tx1"/>
                </a:solidFill>
              </a:rPr>
              <a:t>по производству древесных плит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Строительство цеха </a:t>
            </a:r>
            <a:r>
              <a:rPr lang="ru-RU" sz="1050" b="1" dirty="0">
                <a:solidFill>
                  <a:schemeClr val="tx1"/>
                </a:solidFill>
              </a:rPr>
              <a:t>переработки мясной продукции </a:t>
            </a:r>
            <a:r>
              <a:rPr lang="ru-RU" sz="1050" dirty="0">
                <a:solidFill>
                  <a:schemeClr val="tx1"/>
                </a:solidFill>
              </a:rPr>
              <a:t>КФХ Кравцова Н.Г.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Перспективные проекты</a:t>
            </a:r>
            <a:r>
              <a:rPr lang="ru-RU" sz="1050" dirty="0">
                <a:solidFill>
                  <a:schemeClr val="tx1"/>
                </a:solidFill>
              </a:rPr>
              <a:t>: Строительство </a:t>
            </a:r>
            <a:r>
              <a:rPr lang="ru-RU" sz="1050" dirty="0" err="1">
                <a:solidFill>
                  <a:schemeClr val="tx1"/>
                </a:solidFill>
              </a:rPr>
              <a:t>сользавода</a:t>
            </a:r>
            <a:r>
              <a:rPr lang="ru-RU" sz="1050" dirty="0">
                <a:solidFill>
                  <a:schemeClr val="tx1"/>
                </a:solidFill>
              </a:rPr>
              <a:t> в </a:t>
            </a:r>
            <a:r>
              <a:rPr lang="ru-RU" sz="1050" dirty="0" err="1">
                <a:solidFill>
                  <a:schemeClr val="tx1"/>
                </a:solidFill>
              </a:rPr>
              <a:t>с.Усть-Вымь</a:t>
            </a:r>
            <a:r>
              <a:rPr lang="ru-RU" sz="1050" dirty="0">
                <a:solidFill>
                  <a:schemeClr val="tx1"/>
                </a:solidFill>
              </a:rPr>
              <a:t>; Строительство цеха по розливу минеральной воды в </a:t>
            </a:r>
            <a:r>
              <a:rPr lang="ru-RU" sz="1050" dirty="0" err="1">
                <a:solidFill>
                  <a:schemeClr val="tx1"/>
                </a:solidFill>
              </a:rPr>
              <a:t>с.Усть-Вымь</a:t>
            </a:r>
            <a:r>
              <a:rPr lang="ru-RU" sz="1050" dirty="0">
                <a:solidFill>
                  <a:schemeClr val="tx1"/>
                </a:solidFill>
              </a:rPr>
              <a:t>; Разработка месторождений кварцевых песков, железных руд и огнеупорных глин; Вторичное использование отходов после раскроя ЛДСП; Реализация проекта по освоению месторождения торфа (производство топливных гранул, земельных удобрений); Строительство цеха по производству мебели в ГП «</a:t>
            </a:r>
            <a:r>
              <a:rPr lang="ru-RU" sz="1050" dirty="0" err="1">
                <a:solidFill>
                  <a:schemeClr val="tx1"/>
                </a:solidFill>
              </a:rPr>
              <a:t>Жешарт</a:t>
            </a:r>
            <a:r>
              <a:rPr lang="ru-RU" sz="1050" dirty="0">
                <a:solidFill>
                  <a:schemeClr val="tx1"/>
                </a:solidFill>
              </a:rPr>
              <a:t>; Строительство цехов по глубокой по переработке древесины на базе существующих производств индивидуальных предпринимателей; Строительство завода по переработке шпалы в топливные брикеты </a:t>
            </a:r>
            <a:endParaRPr lang="ru-RU" sz="1050" dirty="0" smtClean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 smtClean="0">
                <a:solidFill>
                  <a:schemeClr val="tx1"/>
                </a:solidFill>
              </a:rPr>
              <a:t>Реализация </a:t>
            </a:r>
            <a:r>
              <a:rPr lang="ru-RU" sz="1050" b="1" dirty="0">
                <a:solidFill>
                  <a:schemeClr val="tx1"/>
                </a:solidFill>
              </a:rPr>
              <a:t>«малых» инвестиционных проектов</a:t>
            </a:r>
            <a:r>
              <a:rPr lang="ru-RU" sz="1050" dirty="0">
                <a:solidFill>
                  <a:schemeClr val="tx1"/>
                </a:solidFill>
              </a:rPr>
              <a:t>, </a:t>
            </a:r>
            <a:r>
              <a:rPr lang="ru-RU" sz="1050" b="1" dirty="0">
                <a:solidFill>
                  <a:schemeClr val="tx1"/>
                </a:solidFill>
              </a:rPr>
              <a:t>направленных на развитие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Реализация </a:t>
            </a:r>
            <a:r>
              <a:rPr lang="ru-RU" sz="1050" b="1" dirty="0">
                <a:solidFill>
                  <a:schemeClr val="tx1"/>
                </a:solidFill>
              </a:rPr>
              <a:t>«малых» инвестиционных проектов, реализуемых субъектами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05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Проведение </a:t>
            </a:r>
            <a:r>
              <a:rPr lang="ru-RU" sz="105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050" b="1" dirty="0" smtClean="0">
                <a:solidFill>
                  <a:schemeClr val="tx1"/>
                </a:solidFill>
              </a:rPr>
              <a:t>работ</a:t>
            </a:r>
            <a:endParaRPr lang="ru-RU" sz="1050" b="1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 smtClean="0">
                <a:solidFill>
                  <a:schemeClr val="tx1"/>
                </a:solidFill>
              </a:rPr>
              <a:t>Проработка </a:t>
            </a:r>
            <a:r>
              <a:rPr lang="ru-RU" sz="105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лесопромышленного и духовного кластеров</a:t>
            </a:r>
          </a:p>
        </p:txBody>
      </p:sp>
      <p:sp>
        <p:nvSpPr>
          <p:cNvPr id="36867" name="Заголовок 1"/>
          <p:cNvSpPr>
            <a:spLocks noGrp="1"/>
          </p:cNvSpPr>
          <p:nvPr>
            <p:ph type="title"/>
          </p:nvPr>
        </p:nvSpPr>
        <p:spPr>
          <a:xfrm>
            <a:off x="250825" y="0"/>
            <a:ext cx="8785225" cy="993775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Точки роста МО со средним развитием промышленности и сельского хозяйства / проекты</a:t>
            </a:r>
          </a:p>
        </p:txBody>
      </p:sp>
      <p:sp>
        <p:nvSpPr>
          <p:cNvPr id="36868" name="TextBox 15"/>
          <p:cNvSpPr txBox="1">
            <a:spLocks noChangeArrowheads="1"/>
          </p:cNvSpPr>
          <p:nvPr/>
        </p:nvSpPr>
        <p:spPr bwMode="auto">
          <a:xfrm>
            <a:off x="-49213" y="4293096"/>
            <a:ext cx="1655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 err="1"/>
              <a:t>Усть-Вымский</a:t>
            </a:r>
            <a:r>
              <a:rPr lang="ru-RU" altLang="ru-RU" sz="1600" b="1" dirty="0"/>
              <a:t> район</a:t>
            </a:r>
          </a:p>
        </p:txBody>
      </p:sp>
      <p:pic>
        <p:nvPicPr>
          <p:cNvPr id="36869" name="Picture 11" descr="Емдін район пас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84" y="4877296"/>
            <a:ext cx="815975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92950" y="6570663"/>
            <a:ext cx="2133600" cy="287337"/>
          </a:xfrm>
        </p:spPr>
        <p:txBody>
          <a:bodyPr/>
          <a:lstStyle/>
          <a:p>
            <a:pPr>
              <a:defRPr/>
            </a:pPr>
            <a:fld id="{440BD830-DEE0-4B95-B9EF-86BBB0A25F5A}" type="slidenum">
              <a:rPr lang="ru-RU"/>
              <a:pPr>
                <a:defRPr/>
              </a:pPr>
              <a:t>35</a:t>
            </a:fld>
            <a:endParaRPr lang="ru-RU" dirty="0"/>
          </a:p>
        </p:txBody>
      </p:sp>
      <p:sp>
        <p:nvSpPr>
          <p:cNvPr id="36871" name="TextBox 29"/>
          <p:cNvSpPr txBox="1">
            <a:spLocks noChangeArrowheads="1"/>
          </p:cNvSpPr>
          <p:nvPr/>
        </p:nvSpPr>
        <p:spPr bwMode="auto">
          <a:xfrm>
            <a:off x="-38551" y="1556792"/>
            <a:ext cx="1655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 err="1"/>
              <a:t>Сыктывдинский</a:t>
            </a:r>
            <a:endParaRPr lang="ru-RU" altLang="ru-RU" sz="1600" b="1" dirty="0"/>
          </a:p>
          <a:p>
            <a:pPr algn="ctr"/>
            <a:r>
              <a:rPr lang="ru-RU" altLang="ru-RU" sz="1600" b="1" dirty="0"/>
              <a:t>район</a:t>
            </a:r>
          </a:p>
        </p:txBody>
      </p:sp>
      <p:pic>
        <p:nvPicPr>
          <p:cNvPr id="36872" name="Picture 9" descr="Coat of Arms of Syktyvdinskiy rayon (Komi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08" y="2271796"/>
            <a:ext cx="898525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1547664" y="908720"/>
            <a:ext cx="7488832" cy="331236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Планируемые к реализации инвестиционные проекты: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Капитальный ремонт автомобильной дороги «Подъезд к д. </a:t>
            </a:r>
            <a:r>
              <a:rPr lang="ru-RU" sz="1000" dirty="0" err="1">
                <a:solidFill>
                  <a:schemeClr val="tx1"/>
                </a:solidFill>
              </a:rPr>
              <a:t>Парчег</a:t>
            </a:r>
            <a:r>
              <a:rPr lang="ru-RU" sz="1000" dirty="0">
                <a:solidFill>
                  <a:schemeClr val="tx1"/>
                </a:solidFill>
              </a:rPr>
              <a:t>», СП «Зеленец».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Капитальный ремонт автомобильной дороги «По с. </a:t>
            </a:r>
            <a:r>
              <a:rPr lang="ru-RU" sz="1000" dirty="0" err="1">
                <a:solidFill>
                  <a:schemeClr val="tx1"/>
                </a:solidFill>
              </a:rPr>
              <a:t>Выльгорт</a:t>
            </a:r>
            <a:r>
              <a:rPr lang="ru-RU" sz="1000" dirty="0">
                <a:solidFill>
                  <a:schemeClr val="tx1"/>
                </a:solidFill>
              </a:rPr>
              <a:t>».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Строительство новой котельной в </a:t>
            </a:r>
            <a:r>
              <a:rPr lang="ru-RU" sz="1000" dirty="0" smtClean="0">
                <a:solidFill>
                  <a:schemeClr val="tx1"/>
                </a:solidFill>
              </a:rPr>
              <a:t>с. Зеленец</a:t>
            </a:r>
            <a:r>
              <a:rPr lang="ru-RU" sz="1000" dirty="0">
                <a:solidFill>
                  <a:schemeClr val="tx1"/>
                </a:solidFill>
              </a:rPr>
              <a:t>. Установленная расчётная мощность 15 Гкал/час, снижение тепловых потерь на 20%.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Строительство сетей водоснабжения и водоотведения по ул. Родниковой с. </a:t>
            </a:r>
            <a:r>
              <a:rPr lang="ru-RU" sz="1000" dirty="0" err="1">
                <a:solidFill>
                  <a:schemeClr val="tx1"/>
                </a:solidFill>
              </a:rPr>
              <a:t>Выльгорт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Строительство коровника на 400 голов дойного стада в с. Ивановка </a:t>
            </a:r>
            <a:r>
              <a:rPr lang="ru-RU" sz="1000" dirty="0" err="1">
                <a:solidFill>
                  <a:schemeClr val="tx1"/>
                </a:solidFill>
              </a:rPr>
              <a:t>Сыктывдинского</a:t>
            </a:r>
            <a:r>
              <a:rPr lang="ru-RU" sz="1000" dirty="0">
                <a:solidFill>
                  <a:schemeClr val="tx1"/>
                </a:solidFill>
              </a:rPr>
              <a:t> района, ООО «</a:t>
            </a:r>
            <a:r>
              <a:rPr lang="ru-RU" sz="1000" dirty="0" err="1">
                <a:solidFill>
                  <a:schemeClr val="tx1"/>
                </a:solidFill>
              </a:rPr>
              <a:t>Палевицы</a:t>
            </a:r>
            <a:r>
              <a:rPr lang="ru-RU" sz="1000" dirty="0">
                <a:solidFill>
                  <a:schemeClr val="tx1"/>
                </a:solidFill>
              </a:rPr>
              <a:t>». Увеличение поголовья скота на 310 голов. Предварительная стоимость - 86,2 млн. рублей, 2020-2021 гг.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Строительство 4-х коровников на 576 голов дойного стада, беспривязного содержания КРС с применением роботов дояров в деревне </a:t>
            </a:r>
            <a:r>
              <a:rPr lang="ru-RU" sz="1000" dirty="0" err="1">
                <a:solidFill>
                  <a:schemeClr val="tx1"/>
                </a:solidFill>
              </a:rPr>
              <a:t>Гарья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Сыктывдинского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>
                <a:solidFill>
                  <a:schemeClr val="tx1"/>
                </a:solidFill>
              </a:rPr>
              <a:t>района, Республики Коми, 227,4 млн. рублей, </a:t>
            </a:r>
            <a:r>
              <a:rPr lang="ru-RU" sz="1000" dirty="0" smtClean="0">
                <a:solidFill>
                  <a:schemeClr val="tx1"/>
                </a:solidFill>
              </a:rPr>
              <a:t>2020-2025 гг</a:t>
            </a:r>
            <a:r>
              <a:rPr lang="ru-RU" sz="1000" dirty="0">
                <a:solidFill>
                  <a:schemeClr val="tx1"/>
                </a:solidFill>
              </a:rPr>
              <a:t>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Перевод котельной в м. </a:t>
            </a:r>
            <a:r>
              <a:rPr lang="ru-RU" sz="1000" dirty="0" err="1">
                <a:solidFill>
                  <a:schemeClr val="tx1"/>
                </a:solidFill>
              </a:rPr>
              <a:t>Ёля</a:t>
            </a:r>
            <a:r>
              <a:rPr lang="ru-RU" sz="1000" dirty="0">
                <a:solidFill>
                  <a:schemeClr val="tx1"/>
                </a:solidFill>
              </a:rPr>
              <a:t>-ты с. </a:t>
            </a:r>
            <a:r>
              <a:rPr lang="ru-RU" sz="1000" dirty="0" err="1">
                <a:solidFill>
                  <a:schemeClr val="tx1"/>
                </a:solidFill>
              </a:rPr>
              <a:t>Выльгорт</a:t>
            </a:r>
            <a:r>
              <a:rPr lang="ru-RU" sz="1000" dirty="0">
                <a:solidFill>
                  <a:schemeClr val="tx1"/>
                </a:solidFill>
              </a:rPr>
              <a:t> на газ. 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Строительство детского сада на 240 мест в с. </a:t>
            </a:r>
            <a:r>
              <a:rPr lang="ru-RU" sz="1000" dirty="0" err="1">
                <a:solidFill>
                  <a:schemeClr val="tx1"/>
                </a:solidFill>
              </a:rPr>
              <a:t>Выльгорт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Сыктывдинского</a:t>
            </a:r>
            <a:r>
              <a:rPr lang="ru-RU" sz="1000" dirty="0">
                <a:solidFill>
                  <a:schemeClr val="tx1"/>
                </a:solidFill>
              </a:rPr>
              <a:t> района 2021-2022.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Строительство средней общеобразовательной школы на 142 места в с. </a:t>
            </a:r>
            <a:r>
              <a:rPr lang="ru-RU" sz="1000" dirty="0" err="1">
                <a:solidFill>
                  <a:schemeClr val="tx1"/>
                </a:solidFill>
              </a:rPr>
              <a:t>Ыб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Сыктывдинского</a:t>
            </a:r>
            <a:r>
              <a:rPr lang="ru-RU" sz="1000" dirty="0">
                <a:solidFill>
                  <a:schemeClr val="tx1"/>
                </a:solidFill>
              </a:rPr>
              <a:t> района 2020-2021.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1"/>
                </a:solidFill>
              </a:rPr>
              <a:t>- Обеспечение инженерной инфраструктурой (дороги, </a:t>
            </a:r>
            <a:r>
              <a:rPr lang="ru-RU" sz="1000" dirty="0" err="1">
                <a:solidFill>
                  <a:schemeClr val="tx1"/>
                </a:solidFill>
              </a:rPr>
              <a:t>водоснобжение</a:t>
            </a:r>
            <a:r>
              <a:rPr lang="ru-RU" sz="1000" dirty="0">
                <a:solidFill>
                  <a:schemeClr val="tx1"/>
                </a:solidFill>
              </a:rPr>
              <a:t>, канализация) земельного участка общей площадью 120 га м. </a:t>
            </a:r>
            <a:r>
              <a:rPr lang="ru-RU" sz="1000" dirty="0" err="1">
                <a:solidFill>
                  <a:schemeClr val="tx1"/>
                </a:solidFill>
              </a:rPr>
              <a:t>Пичипашня</a:t>
            </a:r>
            <a:r>
              <a:rPr lang="ru-RU" sz="1000" dirty="0">
                <a:solidFill>
                  <a:schemeClr val="tx1"/>
                </a:solidFill>
              </a:rPr>
              <a:t> в с. </a:t>
            </a:r>
            <a:r>
              <a:rPr lang="ru-RU" sz="1000" dirty="0" err="1">
                <a:solidFill>
                  <a:schemeClr val="tx1"/>
                </a:solidFill>
              </a:rPr>
              <a:t>Выльгорт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ru-RU" sz="1000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 smtClean="0">
                <a:solidFill>
                  <a:schemeClr val="tx1"/>
                </a:solidFill>
              </a:rPr>
              <a:t>Перспективные </a:t>
            </a:r>
            <a:r>
              <a:rPr lang="ru-RU" sz="1050" b="1" dirty="0">
                <a:solidFill>
                  <a:schemeClr val="tx1"/>
                </a:solidFill>
              </a:rPr>
              <a:t>направления:  </a:t>
            </a:r>
            <a:r>
              <a:rPr lang="ru-RU" sz="1000" dirty="0" smtClean="0">
                <a:solidFill>
                  <a:schemeClr val="tx1"/>
                </a:solidFill>
              </a:rPr>
              <a:t>Сельское </a:t>
            </a:r>
            <a:r>
              <a:rPr lang="ru-RU" sz="1000" dirty="0">
                <a:solidFill>
                  <a:schemeClr val="tx1"/>
                </a:solidFill>
              </a:rPr>
              <a:t>хозяйство (животноводство, производство изделий из продуктов животноводства, растениеводство</a:t>
            </a:r>
            <a:r>
              <a:rPr lang="ru-RU" sz="1000" dirty="0" smtClean="0">
                <a:solidFill>
                  <a:schemeClr val="tx1"/>
                </a:solidFill>
              </a:rPr>
              <a:t>). Лесозаготовка</a:t>
            </a:r>
            <a:r>
              <a:rPr lang="ru-RU" sz="1000" dirty="0">
                <a:solidFill>
                  <a:schemeClr val="tx1"/>
                </a:solidFill>
              </a:rPr>
              <a:t>, лесопереработка (производство брикетов, </a:t>
            </a:r>
            <a:r>
              <a:rPr lang="ru-RU" sz="1000" dirty="0" err="1" smtClean="0">
                <a:solidFill>
                  <a:schemeClr val="tx1"/>
                </a:solidFill>
              </a:rPr>
              <a:t>пеллет</a:t>
            </a:r>
            <a:r>
              <a:rPr lang="ru-RU" sz="1000" dirty="0" smtClean="0">
                <a:solidFill>
                  <a:schemeClr val="tx1"/>
                </a:solidFill>
              </a:rPr>
              <a:t>). Производство </a:t>
            </a:r>
            <a:r>
              <a:rPr lang="ru-RU" sz="1000" dirty="0" err="1">
                <a:solidFill>
                  <a:schemeClr val="tx1"/>
                </a:solidFill>
              </a:rPr>
              <a:t>термодревесины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smtClean="0">
                <a:solidFill>
                  <a:schemeClr val="tx1"/>
                </a:solidFill>
              </a:rPr>
              <a:t>(входит </a:t>
            </a:r>
            <a:r>
              <a:rPr lang="ru-RU" sz="1000" dirty="0">
                <a:solidFill>
                  <a:schemeClr val="tx1"/>
                </a:solidFill>
              </a:rPr>
              <a:t>в приоритетные для Республики Коми направления (малоотходные и безотходные </a:t>
            </a:r>
            <a:r>
              <a:rPr lang="ru-RU" sz="1000" dirty="0" smtClean="0">
                <a:solidFill>
                  <a:schemeClr val="tx1"/>
                </a:solidFill>
              </a:rPr>
              <a:t>технологии</a:t>
            </a:r>
            <a:r>
              <a:rPr lang="ru-RU" sz="1000" dirty="0">
                <a:solidFill>
                  <a:schemeClr val="tx1"/>
                </a:solidFill>
              </a:rPr>
              <a:t>) внедрения в </a:t>
            </a:r>
            <a:r>
              <a:rPr lang="ru-RU" sz="1000" dirty="0" smtClean="0">
                <a:solidFill>
                  <a:schemeClr val="tx1"/>
                </a:solidFill>
              </a:rPr>
              <a:t>производство </a:t>
            </a:r>
            <a:r>
              <a:rPr lang="ru-RU" sz="1000" dirty="0">
                <a:solidFill>
                  <a:schemeClr val="tx1"/>
                </a:solidFill>
              </a:rPr>
              <a:t>инновационных и научно-технических </a:t>
            </a:r>
            <a:r>
              <a:rPr lang="ru-RU" sz="1000" dirty="0" smtClean="0">
                <a:solidFill>
                  <a:schemeClr val="tx1"/>
                </a:solidFill>
              </a:rPr>
              <a:t>разработок). Жилищное строительство. Туризм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Реализация «малых» инвестиционных проектов, направленных на развитие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Реализация «малых» инвестиционных проектов, реализуемых субъектами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 smtClean="0">
                <a:solidFill>
                  <a:schemeClr val="tx1"/>
                </a:solidFill>
              </a:rPr>
              <a:t>Проведение </a:t>
            </a:r>
            <a:r>
              <a:rPr lang="ru-RU" sz="105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05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050" dirty="0" smtClean="0">
                <a:solidFill>
                  <a:schemeClr val="tx1"/>
                </a:solidFill>
              </a:rPr>
              <a:t> </a:t>
            </a:r>
            <a:r>
              <a:rPr lang="ru-RU" sz="105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сельскохозяйственного, </a:t>
            </a:r>
            <a:r>
              <a:rPr lang="ru-RU" sz="1050" dirty="0" smtClean="0">
                <a:solidFill>
                  <a:schemeClr val="tx1"/>
                </a:solidFill>
              </a:rPr>
              <a:t>медицинского, спортивного и туристического кластеров</a:t>
            </a:r>
            <a:endParaRPr lang="ru-RU" sz="105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1687512" y="3783013"/>
            <a:ext cx="7348984" cy="12477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Реализация </a:t>
            </a:r>
            <a:r>
              <a:rPr lang="ru-RU" sz="1100" b="1" dirty="0">
                <a:solidFill>
                  <a:schemeClr val="tx1"/>
                </a:solidFill>
              </a:rPr>
              <a:t>«малых» инвестиционных проектов</a:t>
            </a:r>
            <a:r>
              <a:rPr lang="ru-RU" sz="1100" dirty="0">
                <a:solidFill>
                  <a:schemeClr val="tx1"/>
                </a:solidFill>
              </a:rPr>
              <a:t>, </a:t>
            </a:r>
            <a:r>
              <a:rPr lang="ru-RU" sz="1100" b="1" dirty="0">
                <a:solidFill>
                  <a:schemeClr val="tx1"/>
                </a:solidFill>
              </a:rPr>
              <a:t>направленных на развитие МСП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Реализация </a:t>
            </a:r>
            <a:r>
              <a:rPr lang="ru-RU" sz="1100" b="1" dirty="0">
                <a:solidFill>
                  <a:schemeClr val="tx1"/>
                </a:solidFill>
              </a:rPr>
              <a:t>«малых» инвестиционных проектов, реализуемых субъектами МСП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1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Проработка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сельскохозяйственного кластера</a:t>
            </a:r>
          </a:p>
        </p:txBody>
      </p:sp>
      <p:sp>
        <p:nvSpPr>
          <p:cNvPr id="37891" name="Заголовок 1"/>
          <p:cNvSpPr>
            <a:spLocks noGrp="1"/>
          </p:cNvSpPr>
          <p:nvPr>
            <p:ph type="title"/>
          </p:nvPr>
        </p:nvSpPr>
        <p:spPr>
          <a:xfrm>
            <a:off x="185738" y="130175"/>
            <a:ext cx="8850312" cy="850900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Точки роста сельских и удаленных муниципалитетов / проекты</a:t>
            </a:r>
          </a:p>
        </p:txBody>
      </p:sp>
      <p:pic>
        <p:nvPicPr>
          <p:cNvPr id="37892" name="Picture 2" descr="File:Coat of Arms of Izhemskiy rayon (Komi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3" y="1844824"/>
            <a:ext cx="86518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Box 16"/>
          <p:cNvSpPr txBox="1">
            <a:spLocks noChangeArrowheads="1"/>
          </p:cNvSpPr>
          <p:nvPr/>
        </p:nvSpPr>
        <p:spPr bwMode="auto">
          <a:xfrm>
            <a:off x="203993" y="1196752"/>
            <a:ext cx="13684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1600" b="1" dirty="0" err="1"/>
              <a:t>Ижемский</a:t>
            </a:r>
            <a:r>
              <a:rPr lang="ru-RU" altLang="ru-RU" sz="1600" b="1" dirty="0"/>
              <a:t> район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687512" y="1052513"/>
            <a:ext cx="7348983" cy="26352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детского сада </a:t>
            </a:r>
            <a:r>
              <a:rPr lang="ru-RU" sz="1100" dirty="0">
                <a:solidFill>
                  <a:schemeClr val="tx1"/>
                </a:solidFill>
              </a:rPr>
              <a:t>на 90 мест в д. </a:t>
            </a:r>
            <a:r>
              <a:rPr lang="ru-RU" sz="1100" dirty="0" err="1">
                <a:solidFill>
                  <a:schemeClr val="tx1"/>
                </a:solidFill>
              </a:rPr>
              <a:t>Бакур</a:t>
            </a:r>
            <a:r>
              <a:rPr lang="ru-RU" sz="1100" dirty="0">
                <a:solidFill>
                  <a:schemeClr val="tx1"/>
                </a:solidFill>
              </a:rPr>
              <a:t>, ПСД в стадии разработки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 err="1">
                <a:solidFill>
                  <a:schemeClr val="tx1"/>
                </a:solidFill>
              </a:rPr>
              <a:t>межпоселенческого</a:t>
            </a:r>
            <a:r>
              <a:rPr lang="ru-RU" sz="1100" b="1" dirty="0">
                <a:solidFill>
                  <a:schemeClr val="tx1"/>
                </a:solidFill>
              </a:rPr>
              <a:t> полигона твёрдых коммунальных отходов </a:t>
            </a:r>
            <a:r>
              <a:rPr lang="ru-RU" sz="1100" dirty="0">
                <a:solidFill>
                  <a:schemeClr val="tx1"/>
                </a:solidFill>
              </a:rPr>
              <a:t>в </a:t>
            </a:r>
            <a:r>
              <a:rPr lang="ru-RU" sz="1100" dirty="0" err="1">
                <a:solidFill>
                  <a:schemeClr val="tx1"/>
                </a:solidFill>
              </a:rPr>
              <a:t>с.Ижма</a:t>
            </a:r>
            <a:r>
              <a:rPr lang="ru-RU" sz="1100" dirty="0">
                <a:solidFill>
                  <a:schemeClr val="tx1"/>
                </a:solidFill>
              </a:rPr>
              <a:t> и объекта размещения (площадки хранения) твёрдых коммунальных отходов в </a:t>
            </a:r>
            <a:r>
              <a:rPr lang="ru-RU" sz="1100" dirty="0" err="1">
                <a:solidFill>
                  <a:schemeClr val="tx1"/>
                </a:solidFill>
              </a:rPr>
              <a:t>с.Сизябск</a:t>
            </a:r>
            <a:r>
              <a:rPr lang="ru-RU" sz="1100" dirty="0">
                <a:solidFill>
                  <a:schemeClr val="tx1"/>
                </a:solidFill>
              </a:rPr>
              <a:t> </a:t>
            </a:r>
            <a:r>
              <a:rPr lang="ru-RU" sz="1100" dirty="0" err="1">
                <a:solidFill>
                  <a:schemeClr val="tx1"/>
                </a:solidFill>
              </a:rPr>
              <a:t>Ижемского</a:t>
            </a:r>
            <a:r>
              <a:rPr lang="ru-RU" sz="1100" dirty="0">
                <a:solidFill>
                  <a:schemeClr val="tx1"/>
                </a:solidFill>
              </a:rPr>
              <a:t> района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артезианской скважины </a:t>
            </a:r>
            <a:r>
              <a:rPr lang="ru-RU" sz="1100" dirty="0">
                <a:solidFill>
                  <a:schemeClr val="tx1"/>
                </a:solidFill>
              </a:rPr>
              <a:t>в с. </a:t>
            </a:r>
            <a:r>
              <a:rPr lang="ru-RU" sz="1100" dirty="0" err="1">
                <a:solidFill>
                  <a:schemeClr val="tx1"/>
                </a:solidFill>
              </a:rPr>
              <a:t>Кипиево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Реконструкция </a:t>
            </a:r>
            <a:r>
              <a:rPr lang="ru-RU" sz="1100" b="1" dirty="0">
                <a:solidFill>
                  <a:schemeClr val="tx1"/>
                </a:solidFill>
              </a:rPr>
              <a:t>Детского спортивного оздоровительного центра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Реконструкция </a:t>
            </a:r>
            <a:r>
              <a:rPr lang="ru-RU" sz="1100" b="1" dirty="0">
                <a:solidFill>
                  <a:schemeClr val="tx1"/>
                </a:solidFill>
              </a:rPr>
              <a:t>здания МБОУ </a:t>
            </a:r>
            <a:r>
              <a:rPr lang="ru-RU" sz="1100" dirty="0" err="1">
                <a:solidFill>
                  <a:schemeClr val="tx1"/>
                </a:solidFill>
              </a:rPr>
              <a:t>Ижемская</a:t>
            </a:r>
            <a:r>
              <a:rPr lang="ru-RU" sz="1100" dirty="0">
                <a:solidFill>
                  <a:schemeClr val="tx1"/>
                </a:solidFill>
              </a:rPr>
              <a:t> СОШ.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канализационных очистных сооружений </a:t>
            </a:r>
            <a:r>
              <a:rPr lang="ru-RU" sz="1100" dirty="0">
                <a:solidFill>
                  <a:schemeClr val="tx1"/>
                </a:solidFill>
              </a:rPr>
              <a:t>с магистральными сетями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детского сада </a:t>
            </a:r>
            <a:r>
              <a:rPr lang="ru-RU" sz="1100" dirty="0">
                <a:solidFill>
                  <a:schemeClr val="tx1"/>
                </a:solidFill>
              </a:rPr>
              <a:t>на 50 мест в с. </a:t>
            </a:r>
            <a:r>
              <a:rPr lang="ru-RU" sz="1100" dirty="0" err="1">
                <a:solidFill>
                  <a:schemeClr val="tx1"/>
                </a:solidFill>
              </a:rPr>
              <a:t>Краснобор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детского сада </a:t>
            </a:r>
            <a:r>
              <a:rPr lang="ru-RU" sz="1100" dirty="0">
                <a:solidFill>
                  <a:schemeClr val="tx1"/>
                </a:solidFill>
              </a:rPr>
              <a:t>на 50 мест в д. Гам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b="1" dirty="0">
                <a:solidFill>
                  <a:schemeClr val="tx1"/>
                </a:solidFill>
              </a:rPr>
              <a:t>многофункционального социально-культурного центра </a:t>
            </a:r>
            <a:r>
              <a:rPr lang="ru-RU" sz="1100" dirty="0">
                <a:solidFill>
                  <a:schemeClr val="tx1"/>
                </a:solidFill>
              </a:rPr>
              <a:t>в п. Щельяюр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</a:rPr>
              <a:t>Развитие </a:t>
            </a:r>
            <a:r>
              <a:rPr lang="ru-RU" sz="1100" dirty="0">
                <a:solidFill>
                  <a:schemeClr val="tx1"/>
                </a:solidFill>
              </a:rPr>
              <a:t>субъектов МСП, деятельность которых направлена на </a:t>
            </a:r>
            <a:r>
              <a:rPr lang="ru-RU" sz="11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100" dirty="0" smtClean="0">
                <a:solidFill>
                  <a:schemeClr val="tx1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</a:t>
            </a:r>
            <a:r>
              <a:rPr lang="ru-RU" sz="1100" dirty="0" err="1">
                <a:solidFill>
                  <a:schemeClr val="tx1"/>
                </a:solidFill>
              </a:rPr>
              <a:t>Усть-Цилемско</a:t>
            </a:r>
            <a:r>
              <a:rPr lang="ru-RU" sz="1100" dirty="0">
                <a:solidFill>
                  <a:schemeClr val="tx1"/>
                </a:solidFill>
              </a:rPr>
              <a:t> - </a:t>
            </a:r>
            <a:r>
              <a:rPr lang="ru-RU" sz="1100" dirty="0" err="1">
                <a:solidFill>
                  <a:schemeClr val="tx1"/>
                </a:solidFill>
              </a:rPr>
              <a:t>Ижемской</a:t>
            </a:r>
            <a:r>
              <a:rPr lang="ru-RU" sz="1100" dirty="0">
                <a:solidFill>
                  <a:schemeClr val="tx1"/>
                </a:solidFill>
              </a:rPr>
              <a:t> зоны приоритетного развития, участника нефтяного и культурного кластеров</a:t>
            </a: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1868488" y="3541713"/>
            <a:ext cx="72675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100" b="1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1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100" dirty="0">
              <a:latin typeface="+mn-lt"/>
              <a:cs typeface="+mn-cs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100" b="1" dirty="0">
              <a:latin typeface="+mn-lt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02463" y="6596063"/>
            <a:ext cx="2133600" cy="260350"/>
          </a:xfrm>
        </p:spPr>
        <p:txBody>
          <a:bodyPr/>
          <a:lstStyle/>
          <a:p>
            <a:pPr>
              <a:defRPr/>
            </a:pPr>
            <a:fld id="{68D72840-A816-44AA-9BC6-74B628D0E43F}" type="slidenum">
              <a:rPr lang="ru-RU"/>
              <a:pPr>
                <a:defRPr/>
              </a:pPr>
              <a:t>36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687513" y="5157788"/>
            <a:ext cx="7348982" cy="143986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Строительство </a:t>
            </a:r>
            <a:r>
              <a:rPr lang="ru-RU" sz="1100" dirty="0" smtClean="0">
                <a:solidFill>
                  <a:schemeClr val="tx1"/>
                </a:solidFill>
              </a:rPr>
              <a:t>коровника </a:t>
            </a:r>
            <a:r>
              <a:rPr lang="ru-RU" sz="1100" dirty="0">
                <a:solidFill>
                  <a:schemeClr val="tx1"/>
                </a:solidFill>
              </a:rPr>
              <a:t>беспривязного содержания на 150 голов в д. </a:t>
            </a:r>
            <a:r>
              <a:rPr lang="ru-RU" sz="1100" dirty="0" smtClean="0">
                <a:solidFill>
                  <a:schemeClr val="tx1"/>
                </a:solidFill>
              </a:rPr>
              <a:t>Важкурья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Реализация</a:t>
            </a:r>
            <a:r>
              <a:rPr lang="ru-RU" sz="1100" b="1" dirty="0">
                <a:solidFill>
                  <a:schemeClr val="tx1"/>
                </a:solidFill>
              </a:rPr>
              <a:t> «малых» инвестиционных проектов, реализуемых субъектами МСП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Развитие субъектов МСП, деятельность которых направлена </a:t>
            </a:r>
            <a:r>
              <a:rPr lang="ru-RU" sz="1100" dirty="0" smtClean="0">
                <a:solidFill>
                  <a:schemeClr val="tx1"/>
                </a:solidFill>
              </a:rPr>
              <a:t>на </a:t>
            </a:r>
            <a:r>
              <a:rPr lang="ru-RU" sz="1100" b="1" dirty="0" smtClean="0">
                <a:solidFill>
                  <a:schemeClr val="tx1"/>
                </a:solidFill>
              </a:rPr>
              <a:t>создание </a:t>
            </a:r>
            <a:r>
              <a:rPr lang="ru-RU" sz="1100" b="1" dirty="0">
                <a:solidFill>
                  <a:schemeClr val="tx1"/>
                </a:solidFill>
              </a:rPr>
              <a:t>продукции с добавленной стоимостью, обеспечить содействие развитию слабой производственной базы</a:t>
            </a:r>
            <a:endParaRPr lang="ru-RU" sz="11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</a:rPr>
              <a:t>Проведение </a:t>
            </a:r>
            <a:r>
              <a:rPr lang="ru-RU" sz="11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1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</a:rPr>
              <a:t>П</a:t>
            </a:r>
            <a:r>
              <a:rPr lang="ru-RU" sz="1100" b="1" dirty="0" smtClean="0">
                <a:solidFill>
                  <a:schemeClr val="tx1"/>
                </a:solidFill>
              </a:rPr>
              <a:t>роработка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сельскохозяйственного и туристического кластеров</a:t>
            </a:r>
          </a:p>
        </p:txBody>
      </p:sp>
      <p:pic>
        <p:nvPicPr>
          <p:cNvPr id="37898" name="Picture 2" descr="http://cultmap.nbrkomi.ru/content/menu/1073/Gerb_Koigorodsk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3" y="4102100"/>
            <a:ext cx="827087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9" name="TextBox 12"/>
          <p:cNvSpPr txBox="1">
            <a:spLocks noChangeArrowheads="1"/>
          </p:cNvSpPr>
          <p:nvPr/>
        </p:nvSpPr>
        <p:spPr bwMode="auto">
          <a:xfrm>
            <a:off x="-34925" y="3594100"/>
            <a:ext cx="172243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1600" b="1"/>
              <a:t>Койгородский  район</a:t>
            </a:r>
          </a:p>
        </p:txBody>
      </p:sp>
      <p:sp>
        <p:nvSpPr>
          <p:cNvPr id="37900" name="TextBox 13"/>
          <p:cNvSpPr txBox="1">
            <a:spLocks noChangeArrowheads="1"/>
          </p:cNvSpPr>
          <p:nvPr/>
        </p:nvSpPr>
        <p:spPr bwMode="auto">
          <a:xfrm>
            <a:off x="0" y="5137150"/>
            <a:ext cx="172243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1600" b="1"/>
              <a:t>Корткеросский  район</a:t>
            </a:r>
          </a:p>
        </p:txBody>
      </p:sp>
      <p:pic>
        <p:nvPicPr>
          <p:cNvPr id="37901" name="Picture 4" descr="http://www.kortcbs.ru/content/menu/386/555888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5589588"/>
            <a:ext cx="9398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1615220" y="4725144"/>
            <a:ext cx="7421276" cy="196140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Перспективные направления:  </a:t>
            </a:r>
            <a:r>
              <a:rPr lang="ru-RU" sz="1150" dirty="0">
                <a:solidFill>
                  <a:schemeClr val="tx1"/>
                </a:solidFill>
              </a:rPr>
              <a:t>заготовка и глубокая (полная) переработка древесины, в том числе развитие биоэнергетики; производство строительных материалов; развитие сельскохозяйственного производства (производство мяса, цельномолочной продукции); промышленное освоение минерально-сырьевых ресурсов; развитие туризма; пищевая промышленность (богатая сырьевая база - рыба,  </a:t>
            </a:r>
            <a:r>
              <a:rPr lang="ru-RU" sz="1150" dirty="0" smtClean="0">
                <a:solidFill>
                  <a:schemeClr val="tx1"/>
                </a:solidFill>
              </a:rPr>
              <a:t>дикоросы; условия для </a:t>
            </a:r>
            <a:r>
              <a:rPr lang="ru-RU" sz="1150" dirty="0" err="1" smtClean="0">
                <a:solidFill>
                  <a:schemeClr val="tx1"/>
                </a:solidFill>
              </a:rPr>
              <a:t>самозанятости</a:t>
            </a:r>
            <a:r>
              <a:rPr lang="ru-RU" sz="1150" dirty="0" smtClean="0">
                <a:solidFill>
                  <a:schemeClr val="tx1"/>
                </a:solidFill>
              </a:rPr>
              <a:t> населения); </a:t>
            </a:r>
            <a:r>
              <a:rPr lang="ru-RU" sz="1150" dirty="0">
                <a:solidFill>
                  <a:schemeClr val="tx1"/>
                </a:solidFill>
              </a:rPr>
              <a:t>добыча полезных ископаемых (богатая сырьевая база, преобладание поверхностной добычи полезных ископаемых); развитие въездного туризма.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2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Проведение </a:t>
            </a:r>
            <a:r>
              <a:rPr lang="ru-RU" sz="12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2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Верхне-Печорской зоны приоритетного развития, участника лесопромышленного и туристического кластеров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597026" y="3444875"/>
            <a:ext cx="7439470" cy="120826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Перспективные направления: </a:t>
            </a:r>
            <a:r>
              <a:rPr lang="ru-RU" sz="1200" dirty="0">
                <a:solidFill>
                  <a:schemeClr val="tx1"/>
                </a:solidFill>
              </a:rPr>
              <a:t>Животноводство, производство изделий из продуктов животноводства; Биоэнергетика; Производство гранулированных органических удобрений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Реализация </a:t>
            </a:r>
            <a:r>
              <a:rPr lang="ru-RU" sz="1200" b="1" dirty="0">
                <a:solidFill>
                  <a:schemeClr val="tx1"/>
                </a:solidFill>
              </a:rPr>
              <a:t>«малых» инвестиционных проектов</a:t>
            </a:r>
            <a:r>
              <a:rPr lang="ru-RU" sz="1200" dirty="0">
                <a:solidFill>
                  <a:schemeClr val="tx1"/>
                </a:solidFill>
              </a:rPr>
              <a:t>, </a:t>
            </a:r>
            <a:r>
              <a:rPr lang="ru-RU" sz="1200" b="1" dirty="0">
                <a:solidFill>
                  <a:schemeClr val="tx1"/>
                </a:solidFill>
              </a:rPr>
              <a:t>направленных на развитие МСП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Проведение </a:t>
            </a:r>
            <a:r>
              <a:rPr lang="ru-RU" sz="12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2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сельскохозяйственного кластера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97026" y="1052737"/>
            <a:ext cx="7439470" cy="230425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В сфере </a:t>
            </a:r>
            <a:r>
              <a:rPr lang="ru-RU" sz="1200" b="1" dirty="0">
                <a:solidFill>
                  <a:schemeClr val="tx1"/>
                </a:solidFill>
              </a:rPr>
              <a:t>лесного хозяйства</a:t>
            </a:r>
            <a:r>
              <a:rPr lang="ru-RU" sz="1200" dirty="0">
                <a:solidFill>
                  <a:schemeClr val="tx1"/>
                </a:solidFill>
              </a:rPr>
              <a:t>: реализация ООО «</a:t>
            </a:r>
            <a:r>
              <a:rPr lang="ru-RU" sz="1200" dirty="0" err="1">
                <a:solidFill>
                  <a:schemeClr val="tx1"/>
                </a:solidFill>
              </a:rPr>
              <a:t>Лузалес</a:t>
            </a:r>
            <a:r>
              <a:rPr lang="ru-RU" sz="1200" dirty="0">
                <a:solidFill>
                  <a:schemeClr val="tx1"/>
                </a:solidFill>
              </a:rPr>
              <a:t>» инвестиционного проекта «Модернизация лесоперерабатывающей инфраструктуры с внедрением высокотехнологического оборудования в лесопильном производстве и производстве клееных строительных конструкций с использованием отходов лесопиления в энергетических целях на базе лесопильного завода в п. </a:t>
            </a:r>
            <a:r>
              <a:rPr lang="ru-RU" sz="1200" dirty="0" err="1">
                <a:solidFill>
                  <a:schemeClr val="tx1"/>
                </a:solidFill>
              </a:rPr>
              <a:t>Кыддзявидзь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Прилузского</a:t>
            </a:r>
            <a:r>
              <a:rPr lang="ru-RU" sz="1200" dirty="0">
                <a:solidFill>
                  <a:schemeClr val="tx1"/>
                </a:solidFill>
              </a:rPr>
              <a:t> района»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В </a:t>
            </a:r>
            <a:r>
              <a:rPr lang="ru-RU" sz="1200" dirty="0">
                <a:solidFill>
                  <a:schemeClr val="tx1"/>
                </a:solidFill>
              </a:rPr>
              <a:t>сфере </a:t>
            </a:r>
            <a:r>
              <a:rPr lang="ru-RU" sz="1200" b="1" dirty="0">
                <a:solidFill>
                  <a:schemeClr val="tx1"/>
                </a:solidFill>
              </a:rPr>
              <a:t>образования: </a:t>
            </a:r>
            <a:r>
              <a:rPr lang="ru-RU" sz="1200" dirty="0">
                <a:solidFill>
                  <a:schemeClr val="tx1"/>
                </a:solidFill>
              </a:rPr>
              <a:t>Строительство физкультурно-оздоровительного комплекса с. Объячево; Строительство спортивного зала МБОУ «ООШ» </a:t>
            </a:r>
            <a:r>
              <a:rPr lang="ru-RU" sz="1200" dirty="0" err="1">
                <a:solidFill>
                  <a:schemeClr val="tx1"/>
                </a:solidFill>
              </a:rPr>
              <a:t>д.Калининская</a:t>
            </a:r>
            <a:r>
              <a:rPr lang="ru-RU" sz="1200" dirty="0">
                <a:solidFill>
                  <a:schemeClr val="tx1"/>
                </a:solidFill>
              </a:rPr>
              <a:t>; </a:t>
            </a:r>
            <a:r>
              <a:rPr lang="ru-RU" sz="1200" dirty="0" smtClean="0">
                <a:solidFill>
                  <a:schemeClr val="tx1"/>
                </a:solidFill>
              </a:rPr>
              <a:t> Строительство </a:t>
            </a:r>
            <a:r>
              <a:rPr lang="ru-RU" sz="1200" dirty="0">
                <a:solidFill>
                  <a:schemeClr val="tx1"/>
                </a:solidFill>
              </a:rPr>
              <a:t>СОШ в </a:t>
            </a:r>
            <a:r>
              <a:rPr lang="ru-RU" sz="1200" dirty="0" err="1">
                <a:solidFill>
                  <a:schemeClr val="tx1"/>
                </a:solidFill>
              </a:rPr>
              <a:t>с.Объячево</a:t>
            </a:r>
            <a:r>
              <a:rPr lang="ru-RU" sz="1200" dirty="0">
                <a:solidFill>
                  <a:schemeClr val="tx1"/>
                </a:solidFill>
              </a:rPr>
              <a:t> на </a:t>
            </a:r>
            <a:r>
              <a:rPr lang="ru-RU" sz="1200" dirty="0" smtClean="0">
                <a:solidFill>
                  <a:schemeClr val="tx1"/>
                </a:solidFill>
              </a:rPr>
              <a:t>600 </a:t>
            </a:r>
            <a:r>
              <a:rPr lang="ru-RU" sz="1200" dirty="0">
                <a:solidFill>
                  <a:schemeClr val="tx1"/>
                </a:solidFill>
              </a:rPr>
              <a:t>мест; </a:t>
            </a:r>
            <a:r>
              <a:rPr lang="ru-RU" sz="1200" dirty="0" smtClean="0">
                <a:solidFill>
                  <a:schemeClr val="tx1"/>
                </a:solidFill>
              </a:rPr>
              <a:t>Строительство  </a:t>
            </a:r>
            <a:r>
              <a:rPr lang="ru-RU" sz="1200" dirty="0">
                <a:solidFill>
                  <a:schemeClr val="tx1"/>
                </a:solidFill>
              </a:rPr>
              <a:t>СОШ с. </a:t>
            </a:r>
            <a:r>
              <a:rPr lang="ru-RU" sz="1200" dirty="0" err="1">
                <a:solidFill>
                  <a:schemeClr val="tx1"/>
                </a:solidFill>
              </a:rPr>
              <a:t>Черёмуховка</a:t>
            </a:r>
            <a:r>
              <a:rPr lang="ru-RU" sz="1200" dirty="0">
                <a:solidFill>
                  <a:schemeClr val="tx1"/>
                </a:solidFill>
              </a:rPr>
              <a:t> на </a:t>
            </a:r>
            <a:r>
              <a:rPr lang="ru-RU" sz="1200" dirty="0" smtClean="0">
                <a:solidFill>
                  <a:schemeClr val="tx1"/>
                </a:solidFill>
              </a:rPr>
              <a:t>80 </a:t>
            </a:r>
            <a:r>
              <a:rPr lang="ru-RU" sz="1200" dirty="0">
                <a:solidFill>
                  <a:schemeClr val="tx1"/>
                </a:solidFill>
              </a:rPr>
              <a:t>мест; Строительство СОШ в с. Ношуль на </a:t>
            </a:r>
            <a:r>
              <a:rPr lang="ru-RU" sz="1200" dirty="0" smtClean="0">
                <a:solidFill>
                  <a:schemeClr val="tx1"/>
                </a:solidFill>
              </a:rPr>
              <a:t>160 мест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В </a:t>
            </a:r>
            <a:r>
              <a:rPr lang="ru-RU" sz="1200" dirty="0">
                <a:solidFill>
                  <a:schemeClr val="tx1"/>
                </a:solidFill>
              </a:rPr>
              <a:t>сфере </a:t>
            </a:r>
            <a:r>
              <a:rPr lang="ru-RU" sz="1200" b="1" dirty="0">
                <a:solidFill>
                  <a:schemeClr val="tx1"/>
                </a:solidFill>
              </a:rPr>
              <a:t>культуры</a:t>
            </a:r>
            <a:r>
              <a:rPr lang="ru-RU" sz="1200" dirty="0">
                <a:solidFill>
                  <a:schemeClr val="tx1"/>
                </a:solidFill>
              </a:rPr>
              <a:t>: строительство клуба в с. Летка со зрительным залом на 175 мест и </a:t>
            </a:r>
            <a:r>
              <a:rPr lang="ru-RU" sz="1200" dirty="0" smtClean="0">
                <a:solidFill>
                  <a:schemeClr val="tx1"/>
                </a:solidFill>
              </a:rPr>
              <a:t>котельной</a:t>
            </a:r>
            <a:endParaRPr lang="ru-RU" sz="1200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20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Проведение </a:t>
            </a:r>
            <a:r>
              <a:rPr lang="ru-RU" sz="120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20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Проработка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лесопромышленного кластера</a:t>
            </a:r>
          </a:p>
        </p:txBody>
      </p:sp>
      <p:sp>
        <p:nvSpPr>
          <p:cNvPr id="38917" name="TextBox 9"/>
          <p:cNvSpPr txBox="1">
            <a:spLocks noChangeArrowheads="1"/>
          </p:cNvSpPr>
          <p:nvPr/>
        </p:nvSpPr>
        <p:spPr bwMode="auto">
          <a:xfrm>
            <a:off x="33338" y="5072063"/>
            <a:ext cx="1563687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1400" b="1" dirty="0" err="1"/>
              <a:t>Троицко</a:t>
            </a:r>
            <a:r>
              <a:rPr lang="ru-RU" altLang="ru-RU" sz="1400" b="1" dirty="0"/>
              <a:t>-Печорский район</a:t>
            </a:r>
          </a:p>
        </p:txBody>
      </p:sp>
      <p:pic>
        <p:nvPicPr>
          <p:cNvPr id="38918" name="Picture 4" descr="https://upload.wikimedia.org/wikipedia/ru/2/2a/Gerb-Troitsko-Pechersky-regi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" y="5589588"/>
            <a:ext cx="885825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92950" y="6588125"/>
            <a:ext cx="2133600" cy="269875"/>
          </a:xfrm>
        </p:spPr>
        <p:txBody>
          <a:bodyPr/>
          <a:lstStyle/>
          <a:p>
            <a:pPr>
              <a:defRPr/>
            </a:pPr>
            <a:fld id="{36D4B79E-202A-45A1-987D-EE79CB6A00BC}" type="slidenum">
              <a:rPr lang="ru-RU"/>
              <a:pPr>
                <a:defRPr/>
              </a:pPr>
              <a:t>37</a:t>
            </a:fld>
            <a:endParaRPr lang="ru-RU" dirty="0"/>
          </a:p>
        </p:txBody>
      </p:sp>
      <p:sp>
        <p:nvSpPr>
          <p:cNvPr id="38920" name="TextBox 21"/>
          <p:cNvSpPr txBox="1">
            <a:spLocks noChangeArrowheads="1"/>
          </p:cNvSpPr>
          <p:nvPr/>
        </p:nvSpPr>
        <p:spPr bwMode="auto">
          <a:xfrm>
            <a:off x="116619" y="3382383"/>
            <a:ext cx="1498600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1600" b="1" dirty="0" err="1"/>
              <a:t>Сысольский</a:t>
            </a:r>
            <a:r>
              <a:rPr lang="ru-RU" altLang="ru-RU" sz="1600" b="1" dirty="0"/>
              <a:t> район</a:t>
            </a:r>
          </a:p>
        </p:txBody>
      </p:sp>
      <p:pic>
        <p:nvPicPr>
          <p:cNvPr id="38921" name="Picture 2" descr="https://upload.wikimedia.org/wikipedia/commons/f/f8/Gerb-Sisolsky-region.jpg?uselang=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50" y="3900833"/>
            <a:ext cx="871537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2" name="TextBox 25"/>
          <p:cNvSpPr txBox="1">
            <a:spLocks noChangeArrowheads="1"/>
          </p:cNvSpPr>
          <p:nvPr/>
        </p:nvSpPr>
        <p:spPr bwMode="auto">
          <a:xfrm>
            <a:off x="228600" y="1093788"/>
            <a:ext cx="13684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ru-RU" altLang="ru-RU" sz="1600" b="1"/>
              <a:t>Прилузский район</a:t>
            </a:r>
          </a:p>
        </p:txBody>
      </p:sp>
      <p:pic>
        <p:nvPicPr>
          <p:cNvPr id="38923" name="Picture 4" descr="https://upload.wikimedia.org/wikipedia/commons/c/cb/Gerb-Priluzsky-regi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1628775"/>
            <a:ext cx="944562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4" name="Заголовок 1"/>
          <p:cNvSpPr>
            <a:spLocks noGrp="1"/>
          </p:cNvSpPr>
          <p:nvPr>
            <p:ph type="title"/>
          </p:nvPr>
        </p:nvSpPr>
        <p:spPr>
          <a:xfrm>
            <a:off x="147638" y="142875"/>
            <a:ext cx="8851900" cy="850900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Точки роста сельских и удаленных муниципалитетов / проекты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21"/>
          <p:cNvSpPr txBox="1">
            <a:spLocks noChangeArrowheads="1"/>
          </p:cNvSpPr>
          <p:nvPr/>
        </p:nvSpPr>
        <p:spPr bwMode="auto">
          <a:xfrm>
            <a:off x="1" y="2772792"/>
            <a:ext cx="169168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 err="1"/>
              <a:t>Усть-Цилемский</a:t>
            </a:r>
            <a:r>
              <a:rPr lang="ru-RU" altLang="ru-RU" sz="1600" b="1" dirty="0"/>
              <a:t> район</a:t>
            </a:r>
          </a:p>
        </p:txBody>
      </p:sp>
      <p:sp>
        <p:nvSpPr>
          <p:cNvPr id="39939" name="TextBox 22"/>
          <p:cNvSpPr txBox="1">
            <a:spLocks noChangeArrowheads="1"/>
          </p:cNvSpPr>
          <p:nvPr/>
        </p:nvSpPr>
        <p:spPr bwMode="auto">
          <a:xfrm>
            <a:off x="-6551" y="4334544"/>
            <a:ext cx="163294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 err="1"/>
              <a:t>Усть-Куломский</a:t>
            </a:r>
            <a:r>
              <a:rPr lang="ru-RU" altLang="ru-RU" sz="1600" b="1" dirty="0"/>
              <a:t> район</a:t>
            </a:r>
          </a:p>
        </p:txBody>
      </p:sp>
      <p:pic>
        <p:nvPicPr>
          <p:cNvPr id="39940" name="Picture 8" descr="https://upload.wikimedia.org/wikipedia/commons/1/10/Flag_of_Ust-Tcilemsky_rayon_%28Komia%29.png?uselang=r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8" y="3356992"/>
            <a:ext cx="120332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10" descr="https://upload.wikimedia.org/wikipedia/ru/9/9d/Coat_of_Arms_of_Ust-Kulomskiy_rayon_%28Komi%2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44" y="4941168"/>
            <a:ext cx="931862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1639292" y="2780928"/>
            <a:ext cx="7384058" cy="144016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Строительство </a:t>
            </a:r>
            <a:r>
              <a:rPr lang="ru-RU" sz="1050" b="1" dirty="0">
                <a:solidFill>
                  <a:schemeClr val="tx1"/>
                </a:solidFill>
              </a:rPr>
              <a:t>животноводческих помещений (ферм) </a:t>
            </a:r>
            <a:r>
              <a:rPr lang="ru-RU" sz="1050" dirty="0">
                <a:solidFill>
                  <a:schemeClr val="tx1"/>
                </a:solidFill>
              </a:rPr>
              <a:t>для содержания скота на 400 голов в с. Замежная)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Перспективные направления</a:t>
            </a:r>
            <a:r>
              <a:rPr lang="ru-RU" sz="1050" dirty="0">
                <a:solidFill>
                  <a:schemeClr val="tx1"/>
                </a:solidFill>
              </a:rPr>
              <a:t>: производство мяса и цельномолочной продукции, вылов и переработка рыбы; заготовка и обработка древесины; промышленное освоение бокситовых руд, использование нерудного минерального сырья; развитие туризма; восстановление замшевого завода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05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Проведение </a:t>
            </a:r>
            <a:r>
              <a:rPr lang="ru-RU" sz="105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05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</a:t>
            </a:r>
            <a:r>
              <a:rPr lang="ru-RU" sz="1050" b="1" dirty="0" smtClean="0">
                <a:solidFill>
                  <a:schemeClr val="tx1"/>
                </a:solidFill>
              </a:rPr>
              <a:t>роработка </a:t>
            </a:r>
            <a:r>
              <a:rPr lang="ru-RU" sz="105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</a:t>
            </a:r>
            <a:r>
              <a:rPr lang="ru-RU" sz="1050" dirty="0" err="1">
                <a:solidFill>
                  <a:schemeClr val="tx1"/>
                </a:solidFill>
              </a:rPr>
              <a:t>Усть-Цилемско</a:t>
            </a:r>
            <a:r>
              <a:rPr lang="ru-RU" sz="1050" dirty="0">
                <a:solidFill>
                  <a:schemeClr val="tx1"/>
                </a:solidFill>
              </a:rPr>
              <a:t> - </a:t>
            </a:r>
            <a:r>
              <a:rPr lang="ru-RU" sz="1050" dirty="0" err="1">
                <a:solidFill>
                  <a:schemeClr val="tx1"/>
                </a:solidFill>
              </a:rPr>
              <a:t>Ижемской</a:t>
            </a:r>
            <a:r>
              <a:rPr lang="ru-RU" sz="1050" dirty="0">
                <a:solidFill>
                  <a:schemeClr val="tx1"/>
                </a:solidFill>
              </a:rPr>
              <a:t> зоны приоритетного развития, участника нефтяного и культурного кластеров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632943" y="4293096"/>
            <a:ext cx="7387232" cy="244901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Строительство </a:t>
            </a:r>
            <a:r>
              <a:rPr lang="ru-RU" sz="1050" b="1" dirty="0" smtClean="0">
                <a:solidFill>
                  <a:schemeClr val="tx1"/>
                </a:solidFill>
              </a:rPr>
              <a:t>коровника </a:t>
            </a:r>
            <a:r>
              <a:rPr lang="ru-RU" sz="1050" b="1" dirty="0">
                <a:solidFill>
                  <a:schemeClr val="tx1"/>
                </a:solidFill>
              </a:rPr>
              <a:t>на 200 голов </a:t>
            </a:r>
            <a:r>
              <a:rPr lang="ru-RU" sz="1050" dirty="0">
                <a:solidFill>
                  <a:schemeClr val="tx1"/>
                </a:solidFill>
              </a:rPr>
              <a:t>в д. </a:t>
            </a:r>
            <a:r>
              <a:rPr lang="ru-RU" sz="1050" dirty="0" err="1">
                <a:solidFill>
                  <a:schemeClr val="tx1"/>
                </a:solidFill>
              </a:rPr>
              <a:t>Пожегдин</a:t>
            </a:r>
            <a:r>
              <a:rPr lang="ru-RU" sz="1050" dirty="0">
                <a:solidFill>
                  <a:schemeClr val="tx1"/>
                </a:solidFill>
              </a:rPr>
              <a:t>  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Перспективные проекты</a:t>
            </a:r>
            <a:r>
              <a:rPr lang="ru-RU" sz="1050" dirty="0">
                <a:solidFill>
                  <a:schemeClr val="tx1"/>
                </a:solidFill>
              </a:rPr>
              <a:t>: Объединение предприятий малого бизнеса в целях получения лесного фонда, организация лесозаготовительного производства, ввод новых лесоперерабатывающих мощностей с комплексным использованием древесного сырья, включая отходы производства; Создание межрегионального кластера по использованию низкосортной древесины и отходов в </a:t>
            </a:r>
            <a:r>
              <a:rPr lang="ru-RU" sz="1050" dirty="0" err="1">
                <a:solidFill>
                  <a:schemeClr val="tx1"/>
                </a:solidFill>
              </a:rPr>
              <a:t>Усть-Куломском</a:t>
            </a:r>
            <a:r>
              <a:rPr lang="ru-RU" sz="1050" dirty="0">
                <a:solidFill>
                  <a:schemeClr val="tx1"/>
                </a:solidFill>
              </a:rPr>
              <a:t> и Троицко-Печорском районах; Производство топлива нового поколения  из непродовольственного сырья; Переработка непродовольственного растительного сырья и отходов лесопиления в топливные брикеты, строительство площадки складирования и временного хранения древесных отходов; Производство из отработанных в </a:t>
            </a:r>
            <a:r>
              <a:rPr lang="ru-RU" sz="1050" dirty="0" err="1">
                <a:solidFill>
                  <a:schemeClr val="tx1"/>
                </a:solidFill>
              </a:rPr>
              <a:t>биоэнергоустановках</a:t>
            </a:r>
            <a:r>
              <a:rPr lang="ru-RU" sz="1050" dirty="0">
                <a:solidFill>
                  <a:schemeClr val="tx1"/>
                </a:solidFill>
              </a:rPr>
              <a:t> отходов натуральных гранулированных удобрений для применения в растениеводстве; Производство твердого топлива из отходов лесопиления, тарной доски, штакетника, </a:t>
            </a:r>
            <a:r>
              <a:rPr lang="ru-RU" sz="1050" dirty="0" err="1">
                <a:solidFill>
                  <a:schemeClr val="tx1"/>
                </a:solidFill>
              </a:rPr>
              <a:t>блокхауса</a:t>
            </a:r>
            <a:r>
              <a:rPr lang="ru-RU" sz="1050" dirty="0">
                <a:solidFill>
                  <a:schemeClr val="tx1"/>
                </a:solidFill>
              </a:rPr>
              <a:t>, обапола и др. продукции; Создание питомника по выращиванию саженцев ягодных культур; Производство щебня для дорожного строительства; Строительство кирпичного завода; Производство </a:t>
            </a:r>
            <a:r>
              <a:rPr lang="ru-RU" sz="1050" dirty="0" err="1">
                <a:solidFill>
                  <a:schemeClr val="tx1"/>
                </a:solidFill>
              </a:rPr>
              <a:t>термодревесины</a:t>
            </a:r>
            <a:r>
              <a:rPr lang="ru-RU" sz="1050" dirty="0">
                <a:solidFill>
                  <a:schemeClr val="tx1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05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Проведение </a:t>
            </a:r>
            <a:r>
              <a:rPr lang="ru-RU" sz="105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05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 smtClean="0">
                <a:solidFill>
                  <a:schemeClr val="tx1"/>
                </a:solidFill>
              </a:rPr>
              <a:t>Проработка </a:t>
            </a:r>
            <a:r>
              <a:rPr lang="ru-RU" sz="1050" dirty="0" smtClean="0">
                <a:solidFill>
                  <a:schemeClr val="tx1"/>
                </a:solidFill>
              </a:rPr>
              <a:t>и </a:t>
            </a:r>
            <a:r>
              <a:rPr lang="ru-RU" sz="1050" dirty="0">
                <a:solidFill>
                  <a:schemeClr val="tx1"/>
                </a:solidFill>
              </a:rPr>
              <a:t>взаимодействие с заинтересованными структурами по направлениям развития МО в качестве участника Верхне-Печорской зоны приоритетного развития, участника лесопромышленного, духовного и туристического кластеров</a:t>
            </a:r>
          </a:p>
        </p:txBody>
      </p:sp>
      <p:sp>
        <p:nvSpPr>
          <p:cNvPr id="39944" name="TextBox 28"/>
          <p:cNvSpPr txBox="1">
            <a:spLocks noChangeArrowheads="1"/>
          </p:cNvSpPr>
          <p:nvPr/>
        </p:nvSpPr>
        <p:spPr bwMode="auto">
          <a:xfrm>
            <a:off x="0" y="1042988"/>
            <a:ext cx="16392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 dirty="0" err="1"/>
              <a:t>Удорский</a:t>
            </a:r>
            <a:r>
              <a:rPr lang="ru-RU" altLang="ru-RU" sz="1600" b="1" dirty="0"/>
              <a:t> район</a:t>
            </a:r>
          </a:p>
        </p:txBody>
      </p:sp>
      <p:pic>
        <p:nvPicPr>
          <p:cNvPr id="39945" name="Picture 6" descr="https://upload.wikimedia.org/wikipedia/commons/5/55/Gerb-Udorsky-region.gif?uselang=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52" y="1347370"/>
            <a:ext cx="99218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1632943" y="1042988"/>
            <a:ext cx="7390407" cy="166593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Перспективные направления: </a:t>
            </a:r>
            <a:r>
              <a:rPr lang="ru-RU" sz="1050" dirty="0">
                <a:solidFill>
                  <a:schemeClr val="tx1"/>
                </a:solidFill>
              </a:rPr>
              <a:t>строительство Мини-заводов по переработке мяса КРС, молока, дикоросов;  производство топливных брикетов; модернизация системы коммунальной инфраструктуры (теплоснабжение) </a:t>
            </a:r>
            <a:r>
              <a:rPr lang="ru-RU" sz="1050" dirty="0" err="1">
                <a:solidFill>
                  <a:schemeClr val="tx1"/>
                </a:solidFill>
              </a:rPr>
              <a:t>Удорского</a:t>
            </a:r>
            <a:r>
              <a:rPr lang="ru-RU" sz="1050" dirty="0">
                <a:solidFill>
                  <a:schemeClr val="tx1"/>
                </a:solidFill>
              </a:rPr>
              <a:t> филиала АО «КТК»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Реализация </a:t>
            </a:r>
            <a:r>
              <a:rPr lang="ru-RU" sz="1050" b="1" dirty="0">
                <a:solidFill>
                  <a:schemeClr val="tx1"/>
                </a:solidFill>
              </a:rPr>
              <a:t>«малых» инвестиционных проектов</a:t>
            </a:r>
            <a:r>
              <a:rPr lang="ru-RU" sz="1050" dirty="0">
                <a:solidFill>
                  <a:schemeClr val="tx1"/>
                </a:solidFill>
              </a:rPr>
              <a:t>, </a:t>
            </a:r>
            <a:r>
              <a:rPr lang="ru-RU" sz="1050" b="1" dirty="0">
                <a:solidFill>
                  <a:schemeClr val="tx1"/>
                </a:solidFill>
              </a:rPr>
              <a:t>направленных на развитие МСП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Реализация </a:t>
            </a:r>
            <a:r>
              <a:rPr lang="ru-RU" sz="1050" b="1" dirty="0">
                <a:solidFill>
                  <a:schemeClr val="tx1"/>
                </a:solidFill>
              </a:rPr>
              <a:t>«малых» инвестиционных проектов, реализуемых субъектами МСП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Развитие субъектов МСП, деятельность которых направлена на </a:t>
            </a:r>
            <a:r>
              <a:rPr lang="ru-RU" sz="1050" b="1" dirty="0">
                <a:solidFill>
                  <a:schemeClr val="tx1"/>
                </a:solidFill>
              </a:rPr>
              <a:t>создание продукции с добавленной стоимостью, содействие развитию слабой производственной базы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>
                <a:solidFill>
                  <a:schemeClr val="tx1"/>
                </a:solidFill>
              </a:rPr>
              <a:t>Проведение </a:t>
            </a:r>
            <a:r>
              <a:rPr lang="ru-RU" sz="1050" b="1" dirty="0">
                <a:solidFill>
                  <a:schemeClr val="tx1"/>
                </a:solidFill>
              </a:rPr>
              <a:t>комплексных кадастровых </a:t>
            </a:r>
            <a:r>
              <a:rPr lang="ru-RU" sz="1050" b="1" dirty="0" smtClean="0">
                <a:solidFill>
                  <a:schemeClr val="tx1"/>
                </a:solidFill>
              </a:rPr>
              <a:t>работ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b="1" dirty="0">
                <a:solidFill>
                  <a:schemeClr val="tx1"/>
                </a:solidFill>
              </a:rPr>
              <a:t>П</a:t>
            </a:r>
            <a:r>
              <a:rPr lang="ru-RU" sz="1050" b="1" dirty="0" smtClean="0">
                <a:solidFill>
                  <a:schemeClr val="tx1"/>
                </a:solidFill>
              </a:rPr>
              <a:t>роработка </a:t>
            </a:r>
            <a:r>
              <a:rPr lang="ru-RU" sz="1050" dirty="0">
                <a:solidFill>
                  <a:schemeClr val="tx1"/>
                </a:solidFill>
              </a:rPr>
              <a:t>и взаимодействие с заинтересованными структурами по направлениям развития МО в качестве участника Сыктывкарской зоны приоритетного развития, участника лесопромышленного кластера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92950" y="6610350"/>
            <a:ext cx="2133600" cy="261938"/>
          </a:xfrm>
        </p:spPr>
        <p:txBody>
          <a:bodyPr/>
          <a:lstStyle/>
          <a:p>
            <a:pPr>
              <a:defRPr/>
            </a:pPr>
            <a:fld id="{FC4F148D-9A61-47A9-8C4D-6184CD22A04C}" type="slidenum">
              <a:rPr lang="ru-RU"/>
              <a:pPr>
                <a:defRPr/>
              </a:pPr>
              <a:t>38</a:t>
            </a:fld>
            <a:endParaRPr lang="ru-RU" dirty="0"/>
          </a:p>
        </p:txBody>
      </p:sp>
      <p:sp>
        <p:nvSpPr>
          <p:cNvPr id="39948" name="Заголовок 1"/>
          <p:cNvSpPr>
            <a:spLocks noGrp="1"/>
          </p:cNvSpPr>
          <p:nvPr>
            <p:ph type="title"/>
          </p:nvPr>
        </p:nvSpPr>
        <p:spPr>
          <a:xfrm>
            <a:off x="185738" y="130175"/>
            <a:ext cx="8850312" cy="850900"/>
          </a:xfrm>
        </p:spPr>
        <p:txBody>
          <a:bodyPr/>
          <a:lstStyle/>
          <a:p>
            <a:pPr eaLnBrk="1" hangingPunct="1"/>
            <a:r>
              <a:rPr lang="ru-RU" altLang="ru-RU" sz="2900" b="1" dirty="0" smtClean="0"/>
              <a:t>Точки роста сельских и удаленных муниципалитетов / проекты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635000"/>
          </a:xfrm>
        </p:spPr>
        <p:txBody>
          <a:bodyPr/>
          <a:lstStyle/>
          <a:p>
            <a:pPr eaLnBrk="1" hangingPunct="1"/>
            <a:r>
              <a:rPr lang="ru-RU" altLang="ru-RU" sz="2900" b="1" smtClean="0"/>
              <a:t>Перечень системообразующих организаций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3283703"/>
              </p:ext>
            </p:extLst>
          </p:nvPr>
        </p:nvGraphicFramePr>
        <p:xfrm>
          <a:off x="0" y="908720"/>
          <a:ext cx="91440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C1AF8-E163-4919-8F66-C80A021C0556}" type="slidenum">
              <a:rPr lang="ru-RU"/>
              <a:pPr>
                <a:defRPr/>
              </a:pPr>
              <a:t>39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08125"/>
            <a:ext cx="6858000" cy="1047750"/>
          </a:xfrm>
        </p:spPr>
        <p:txBody>
          <a:bodyPr rtlCol="0" anchor="t">
            <a:noAutofit/>
          </a:bodyPr>
          <a:lstStyle/>
          <a:p>
            <a:pPr algn="l" eaLnBrk="1" fontAlgn="auto" hangingPunct="1">
              <a:lnSpc>
                <a:spcPct val="70000"/>
              </a:lnSpc>
              <a:spcAft>
                <a:spcPts val="0"/>
              </a:spcAft>
              <a:defRPr/>
            </a:pPr>
            <a:r>
              <a:rPr lang="ru-RU" sz="1800" b="1" dirty="0">
                <a:solidFill>
                  <a:schemeClr val="bg1"/>
                </a:solidFill>
              </a:rPr>
              <a:t>Министерство экономики Республики Коми</a:t>
            </a:r>
            <a:br>
              <a:rPr lang="ru-RU" sz="1800" b="1" dirty="0">
                <a:solidFill>
                  <a:schemeClr val="bg1"/>
                </a:solidFill>
              </a:rPr>
            </a:br>
            <a:r>
              <a:rPr lang="ru-RU" sz="1800" b="1" dirty="0">
                <a:solidFill>
                  <a:schemeClr val="bg1"/>
                </a:solidFill>
              </a:rPr>
              <a:t/>
            </a:r>
            <a:br>
              <a:rPr lang="ru-RU" sz="1800" b="1" dirty="0">
                <a:solidFill>
                  <a:schemeClr val="bg1"/>
                </a:solidFill>
              </a:rPr>
            </a:br>
            <a:r>
              <a:rPr lang="ru-RU" sz="1800" b="1" dirty="0">
                <a:solidFill>
                  <a:schemeClr val="bg1"/>
                </a:solidFill>
              </a:rPr>
              <a:t>Сделаем </a:t>
            </a:r>
            <a:r>
              <a:rPr lang="ru-RU" sz="1800" b="1" dirty="0" smtClean="0">
                <a:solidFill>
                  <a:schemeClr val="bg1"/>
                </a:solidFill>
              </a:rPr>
              <a:t>республику </a:t>
            </a:r>
            <a:r>
              <a:rPr lang="ru-RU" sz="1800" b="1" dirty="0">
                <a:solidFill>
                  <a:schemeClr val="bg1"/>
                </a:solidFill>
              </a:rPr>
              <a:t>лучше!</a:t>
            </a: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/>
            </a:r>
            <a:b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/>
            </a:r>
            <a:br>
              <a:rPr lang="ru-RU" sz="1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sz="1800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5">
                    <a:lumMod val="75000"/>
                  </a:schemeClr>
                </a:solidFill>
              </a:rPr>
            </a:br>
            <a:endParaRPr lang="ru-RU" sz="1800" b="1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49900"/>
            <a:ext cx="6681788" cy="450850"/>
          </a:xfrm>
        </p:spPr>
        <p:txBody>
          <a:bodyPr rtlCol="0">
            <a:normAutofit fontScale="55000" lnSpcReduction="20000"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105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Сыктывкар, 2018 год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989" name="Прямоугольник 6"/>
          <p:cNvSpPr>
            <a:spLocks noChangeArrowheads="1"/>
          </p:cNvSpPr>
          <p:nvPr/>
        </p:nvSpPr>
        <p:spPr bwMode="auto">
          <a:xfrm>
            <a:off x="79375" y="2957513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b="1">
                <a:solidFill>
                  <a:schemeClr val="bg1"/>
                </a:solidFill>
              </a:rPr>
              <a:t>Проект Стратегии социально-экономического развития Республики Коми до 2035 года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4995</TotalTime>
  <Words>8221</Words>
  <Application>Microsoft Office PowerPoint</Application>
  <PresentationFormat>Экран (4:3)</PresentationFormat>
  <Paragraphs>945</Paragraphs>
  <Slides>40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 СТРАТЕГИЯ СОЦИАЛЬНО-ЭКОНОМИЧЕСКОГО РАЗВИТИЯ РЕСПУБЛИКИ КОМИ  НА ПЕРИОД ДО 2035 ГОДА </vt:lpstr>
      <vt:lpstr>Важнейшие документы, учтённые в Стратегии </vt:lpstr>
      <vt:lpstr>Презентация PowerPoint</vt:lpstr>
      <vt:lpstr>Результаты анкетирования населения  (проблемы Республики Коми)</vt:lpstr>
      <vt:lpstr>Результаты анкетирования населения  (направления развития Республики Коми)</vt:lpstr>
      <vt:lpstr>SWOT-анализ Республики Коми</vt:lpstr>
      <vt:lpstr>Целевые установки Стратегии</vt:lpstr>
      <vt:lpstr>Целевой блок Стратегии</vt:lpstr>
      <vt:lpstr>Декомпозиция целей (цели 2, 3, 4-го уровней)</vt:lpstr>
      <vt:lpstr>Флагманские проекты Республики Коми</vt:lpstr>
      <vt:lpstr>Типы муниципальных образований в Республике Коми</vt:lpstr>
      <vt:lpstr>Интегральная оценка муниципалитетов </vt:lpstr>
      <vt:lpstr>Монопрофильные муниципальные образования</vt:lpstr>
      <vt:lpstr>Перспективные центры экономического роста</vt:lpstr>
      <vt:lpstr>Территории (зоны) приоритетного развития (1-3) </vt:lpstr>
      <vt:lpstr>Территории (зоны) приоритетного развития (4-6)</vt:lpstr>
      <vt:lpstr>Презентация PowerPoint</vt:lpstr>
      <vt:lpstr>Презентация PowerPoint</vt:lpstr>
      <vt:lpstr>Сроки и этапы Стратегии-2035</vt:lpstr>
      <vt:lpstr>Сценарии и целевые показатели социально-экономического развития Республики Коми</vt:lpstr>
      <vt:lpstr>Ожидаемые результаты реализации Стратегии</vt:lpstr>
      <vt:lpstr>Механизмы и инструменты реализации стратегии</vt:lpstr>
      <vt:lpstr>Госпрограммы и проекты / Человеческий капитал</vt:lpstr>
      <vt:lpstr>Госпрограммы и проекты / Экономика</vt:lpstr>
      <vt:lpstr>Госпрограммы и проекты / Территория проживания</vt:lpstr>
      <vt:lpstr>Госпрограммы и проекты / Управление</vt:lpstr>
      <vt:lpstr>Ключевые инвестиционные проекты регионального и межрегионального значения</vt:lpstr>
      <vt:lpstr>Презентация PowerPoint</vt:lpstr>
      <vt:lpstr>Презентация PowerPoint</vt:lpstr>
      <vt:lpstr>Инвестиционные и инфраструктурные проекты (примеры)</vt:lpstr>
      <vt:lpstr>Точки роста Сыктывкара / проекты</vt:lpstr>
      <vt:lpstr>Точки роста индустриальных городских округов / проекты</vt:lpstr>
      <vt:lpstr>Точки роста МО со средним развитием промышленности и сельского хозяйства / проекты</vt:lpstr>
      <vt:lpstr>Точки роста МО со средним развитием промышленности и сельского хозяйства / проекты</vt:lpstr>
      <vt:lpstr>Точки роста МО со средним развитием промышленности и сельского хозяйства / проекты</vt:lpstr>
      <vt:lpstr>Точки роста сельских и удаленных муниципалитетов / проекты</vt:lpstr>
      <vt:lpstr>Точки роста сельских и удаленных муниципалитетов / проекты</vt:lpstr>
      <vt:lpstr>Точки роста сельских и удаленных муниципалитетов / проекты</vt:lpstr>
      <vt:lpstr>Перечень системообразующих организаций</vt:lpstr>
      <vt:lpstr>Министерство экономики Республики Коми  Сделаем республику лучше!   </vt:lpstr>
    </vt:vector>
  </TitlesOfParts>
  <Company>ИСЭиЭПС Коми НЦ УрО РАН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Смирнов А.В.</dc:creator>
  <cp:lastModifiedBy>Амирова Наталья Николаевна</cp:lastModifiedBy>
  <cp:revision>442</cp:revision>
  <cp:lastPrinted>2018-05-17T06:21:20Z</cp:lastPrinted>
  <dcterms:created xsi:type="dcterms:W3CDTF">2018-05-15T12:13:24Z</dcterms:created>
  <dcterms:modified xsi:type="dcterms:W3CDTF">2018-12-27T07:35:36Z</dcterms:modified>
</cp:coreProperties>
</file>