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71" r:id="rId3"/>
    <p:sldId id="257" r:id="rId4"/>
    <p:sldId id="258" r:id="rId5"/>
    <p:sldId id="263" r:id="rId6"/>
    <p:sldId id="259" r:id="rId7"/>
    <p:sldId id="260" r:id="rId8"/>
    <p:sldId id="261" r:id="rId9"/>
    <p:sldId id="266" r:id="rId10"/>
    <p:sldId id="267" r:id="rId11"/>
    <p:sldId id="268" r:id="rId12"/>
    <p:sldId id="272" r:id="rId13"/>
    <p:sldId id="273" r:id="rId14"/>
    <p:sldId id="269" r:id="rId15"/>
    <p:sldId id="274" r:id="rId16"/>
  </p:sldIdLst>
  <p:sldSz cx="9144000" cy="6858000" type="screen4x3"/>
  <p:notesSz cx="6797675" cy="98726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8" d="100"/>
          <a:sy n="98" d="100"/>
        </p:scale>
        <p:origin x="1440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3D4E8-A37D-4815-A065-F956E846B912}" type="datetimeFigureOut">
              <a:rPr lang="ru-RU" smtClean="0"/>
              <a:pPr/>
              <a:t>21.08.2019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39BCA-C8D0-4D6F-9DA3-D1189E7709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3D4E8-A37D-4815-A065-F956E846B912}" type="datetimeFigureOut">
              <a:rPr lang="ru-RU" smtClean="0"/>
              <a:pPr/>
              <a:t>21.08.2019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39BCA-C8D0-4D6F-9DA3-D1189E7709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3D4E8-A37D-4815-A065-F956E846B912}" type="datetimeFigureOut">
              <a:rPr lang="ru-RU" smtClean="0"/>
              <a:pPr/>
              <a:t>21.08.2019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39BCA-C8D0-4D6F-9DA3-D1189E7709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3D4E8-A37D-4815-A065-F956E846B912}" type="datetimeFigureOut">
              <a:rPr lang="ru-RU" smtClean="0"/>
              <a:pPr/>
              <a:t>21.08.2019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39BCA-C8D0-4D6F-9DA3-D1189E7709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3D4E8-A37D-4815-A065-F956E846B912}" type="datetimeFigureOut">
              <a:rPr lang="ru-RU" smtClean="0"/>
              <a:pPr/>
              <a:t>21.08.2019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39BCA-C8D0-4D6F-9DA3-D1189E7709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3D4E8-A37D-4815-A065-F956E846B912}" type="datetimeFigureOut">
              <a:rPr lang="ru-RU" smtClean="0"/>
              <a:pPr/>
              <a:t>21.08.2019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39BCA-C8D0-4D6F-9DA3-D1189E7709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3D4E8-A37D-4815-A065-F956E846B912}" type="datetimeFigureOut">
              <a:rPr lang="ru-RU" smtClean="0"/>
              <a:pPr/>
              <a:t>21.08.2019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39BCA-C8D0-4D6F-9DA3-D1189E7709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3D4E8-A37D-4815-A065-F956E846B912}" type="datetimeFigureOut">
              <a:rPr lang="ru-RU" smtClean="0"/>
              <a:pPr/>
              <a:t>21.08.2019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39BCA-C8D0-4D6F-9DA3-D1189E7709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3D4E8-A37D-4815-A065-F956E846B912}" type="datetimeFigureOut">
              <a:rPr lang="ru-RU" smtClean="0"/>
              <a:pPr/>
              <a:t>21.08.2019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39BCA-C8D0-4D6F-9DA3-D1189E7709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3D4E8-A37D-4815-A065-F956E846B912}" type="datetimeFigureOut">
              <a:rPr lang="ru-RU" smtClean="0"/>
              <a:pPr/>
              <a:t>21.08.2019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39BCA-C8D0-4D6F-9DA3-D1189E7709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3D4E8-A37D-4815-A065-F956E846B912}" type="datetimeFigureOut">
              <a:rPr lang="ru-RU" smtClean="0"/>
              <a:pPr/>
              <a:t>21.08.2019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39BCA-C8D0-4D6F-9DA3-D1189E7709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63D4E8-A37D-4815-A065-F956E846B912}" type="datetimeFigureOut">
              <a:rPr lang="ru-RU" smtClean="0"/>
              <a:pPr/>
              <a:t>21.08.2019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339BCA-C8D0-4D6F-9DA3-D1189E77096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Содержимое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01222054"/>
              </p:ext>
            </p:extLst>
          </p:nvPr>
        </p:nvGraphicFramePr>
        <p:xfrm>
          <a:off x="107504" y="1555080"/>
          <a:ext cx="8856984" cy="45415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32248"/>
                <a:gridCol w="6624736"/>
              </a:tblGrid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 smtClean="0">
                          <a:latin typeface="Arial" pitchFamily="34" charset="0"/>
                          <a:cs typeface="Arial" pitchFamily="34" charset="0"/>
                        </a:rPr>
                        <a:t>Ценности, охраняемые государством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latin typeface="Arial" pitchFamily="34" charset="0"/>
                          <a:cs typeface="Arial" pitchFamily="34" charset="0"/>
                        </a:rPr>
                        <a:t>Перечень</a:t>
                      </a:r>
                      <a:r>
                        <a:rPr lang="ru-RU" sz="1100" b="1" baseline="0" dirty="0" smtClean="0">
                          <a:latin typeface="Arial" pitchFamily="34" charset="0"/>
                          <a:cs typeface="Arial" pitchFamily="34" charset="0"/>
                        </a:rPr>
                        <a:t> обеспечивающих актов</a:t>
                      </a:r>
                      <a:endParaRPr lang="ru-RU" sz="11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Arial" pitchFamily="34" charset="0"/>
                          <a:cs typeface="Arial" pitchFamily="34" charset="0"/>
                        </a:rPr>
                        <a:t>Метеорологическая</a:t>
                      </a:r>
                      <a:r>
                        <a:rPr lang="ru-RU" sz="1100" baseline="0" dirty="0" smtClean="0">
                          <a:latin typeface="Arial" pitchFamily="34" charset="0"/>
                          <a:cs typeface="Arial" pitchFamily="34" charset="0"/>
                        </a:rPr>
                        <a:t> служба, противолавинная служба Росгидромета, </a:t>
                      </a:r>
                      <a:r>
                        <a:rPr lang="ru-RU" sz="11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специализированные организации активного воздействия Росгидромета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ru-RU" sz="11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Конвенция Всемирной метеорологической организации;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1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М</a:t>
                      </a: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еждународная конвенция о запрещении военного или любого иного враждебного использования средств активного воздействия на природную среду;</a:t>
                      </a:r>
                      <a:endParaRPr lang="ru-RU" sz="1100" baseline="0" dirty="0" smtClean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>
                        <a:buFontTx/>
                        <a:buChar char="-"/>
                      </a:pPr>
                      <a:r>
                        <a:rPr lang="ru-RU" sz="11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ст. 71 Конституции Российской Федерации;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ru-RU" sz="11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- ст. 3, 4, 5 </a:t>
                      </a: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Федерального закона от 19.07.1998 № 113-ФЗ «О гидрометеорологической службе»;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ru-RU" sz="11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- ст. 8.40 Кодекса Российской Федерации об административных правонарушениях;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ru-RU" sz="1100" b="0" i="0" u="none" strike="noStrike" kern="12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 Федеральный закон от 29.04.2008 № 57-ФЗ «О порядке осуществления иностранных инвестиций в хозяйственные общества, имеющие стратегическое значение для обеспечения обороны страны и безопасности государства;</a:t>
                      </a:r>
                    </a:p>
                    <a:p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- </a:t>
                      </a:r>
                      <a:r>
                        <a:rPr lang="ru-RU" sz="1100" b="0" i="0" u="none" strike="noStrike" kern="1200" baseline="0" dirty="0" err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Пп</a:t>
                      </a:r>
                      <a:r>
                        <a:rPr lang="ru-RU" sz="1100" b="0" i="0" u="none" strike="noStrike" kern="12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. 5.4.13, 5.4.15 Положения о Федеральной службе по гидрометеорологии и мониторингу окружающей среды, утвержденного постановлением Правительства Российской Федерации от 23.07.2004 № 372;  </a:t>
                      </a:r>
                      <a:endParaRPr lang="ru-RU" sz="1100" kern="1200" dirty="0" smtClean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Положение о приобретении, хранении и использовании средств активного воздействия специализированными организациями активного воздействия на метеорологические и другие геофизические процессы, утвержденное постановлением Правительства Российской Федерации от 15.07.1999 № 807;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 Положение о государственном надзоре за проведением работ по активному воздействию на метеорологические и другие геофизические процессы на территории Российской Федерации, утвержденное постановлением Правительства Российской Федерации от 25.08.1999 № 946;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Положение о лицензировании работ по активному воздействию на гидрометеорологические и геофизические процессы и явления,</a:t>
                      </a:r>
                      <a:r>
                        <a:rPr lang="ru-RU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утвержденное </a:t>
                      </a: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постановлением Правительства Российской Федерации от 30.12.2011 № 1216;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ru-RU" sz="1100" b="0" i="0" u="none" strike="noStrike" kern="12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Постановление Правительства Российской Федерации от 11.05.1993 № 443 «О создании противолавинной службы»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980728"/>
            <a:ext cx="8229600" cy="706090"/>
          </a:xfrm>
        </p:spPr>
        <p:txBody>
          <a:bodyPr>
            <a:normAutofit/>
          </a:bodyPr>
          <a:lstStyle/>
          <a:p>
            <a:r>
              <a:rPr lang="ru-RU" sz="1400" b="1" dirty="0" smtClean="0">
                <a:latin typeface="Arial" pitchFamily="34" charset="0"/>
                <a:cs typeface="Arial" pitchFamily="34" charset="0"/>
              </a:rPr>
              <a:t>1. Текущая структура регулирования (1) (пункт 7 Методики)</a:t>
            </a:r>
            <a:endParaRPr lang="ru-RU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14736" y="98048"/>
            <a:ext cx="847923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Приложение 2</a:t>
            </a:r>
          </a:p>
          <a:p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Предложения по новой структуре нормативного регулирования</a:t>
            </a:r>
            <a:endParaRPr lang="ru-RU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>
            <a:off x="35496" y="764704"/>
            <a:ext cx="9108504" cy="5509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1400" b="1" dirty="0" smtClean="0">
                <a:latin typeface="Arial" pitchFamily="34" charset="0"/>
                <a:cs typeface="Arial" pitchFamily="34" charset="0"/>
              </a:rPr>
              <a:t>Сфера: работы по активному воздействию на метеорологические и другие геофизические процессы и явления</a:t>
            </a:r>
            <a:endParaRPr lang="ru-RU" sz="14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Содержимое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0466520"/>
              </p:ext>
            </p:extLst>
          </p:nvPr>
        </p:nvGraphicFramePr>
        <p:xfrm>
          <a:off x="287016" y="332656"/>
          <a:ext cx="8605464" cy="3200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68857"/>
                <a:gridCol w="6436607"/>
              </a:tblGrid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 smtClean="0">
                          <a:latin typeface="Arial" pitchFamily="34" charset="0"/>
                          <a:cs typeface="Arial" pitchFamily="34" charset="0"/>
                        </a:rPr>
                        <a:t>Ценности, охраняемые государством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latin typeface="Arial" pitchFamily="34" charset="0"/>
                          <a:cs typeface="Arial" pitchFamily="34" charset="0"/>
                        </a:rPr>
                        <a:t>Перечень</a:t>
                      </a:r>
                      <a:r>
                        <a:rPr lang="ru-RU" sz="1100" b="1" baseline="0" dirty="0" smtClean="0">
                          <a:latin typeface="Arial" pitchFamily="34" charset="0"/>
                          <a:cs typeface="Arial" pitchFamily="34" charset="0"/>
                        </a:rPr>
                        <a:t> обеспечивающих актов</a:t>
                      </a:r>
                      <a:endParaRPr lang="ru-RU" sz="11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Безопасность жизни и здоровья граждан, безопасность окружающей среды от активных воздействий на метеорологические и другие геофизические процессы и (или) от их возможных негативных последствий (изменения погоды и (или) загрязнения окружающей среды)</a:t>
                      </a:r>
                      <a:endParaRPr lang="ru-RU" sz="1100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- ст. 8.40 Кодекса Российской Федерации об административных правонарушениях;</a:t>
                      </a:r>
                    </a:p>
                    <a:p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 </a:t>
                      </a:r>
                      <a:r>
                        <a:rPr lang="ru-RU" sz="1100" kern="1200" dirty="0" err="1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Пп</a:t>
                      </a: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. </a:t>
                      </a:r>
                      <a:r>
                        <a:rPr lang="ru-RU" sz="1100" b="0" i="0" u="none" strike="noStrike" kern="12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5.4.13, 5.4.15 Положения о Федеральной службе по гидрометеорологии и мониторингу окружающей среды, утвержденного постановлением Правительства Российской Федерации от 23.07.2004 № 372;</a:t>
                      </a:r>
                    </a:p>
                    <a:p>
                      <a:r>
                        <a:rPr lang="ru-RU" sz="11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</a:t>
                      </a: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Положение о приобретении, хранении и использовании средств активного воздействия специализированными организациями активного воздействия на метеорологические и другие геофизические процессы, утвержденное постановлением Правительства Российской Федерации от 15.07.1999 № 807;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Положение о государственном надзоре за проведением работ по активному воздействию на метеорологические и другие геофизические процессы на территории Российской Федерации, утвержденное постановлением Правительства Российской Федерации от 25.08.1999 № 946;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Положение о лицензировании работ по активному воздействию на гидрометеорологические и геофизические процессы и явления, утвержденное постановлением Правительства Российской Федерации от 30.12.2011 № 1216;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ru-RU" sz="1100" b="0" i="0" u="none" strike="noStrike" kern="12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Постановление Правительства РФ от 11.05.1993 № 443 «О создании противолавинной службы»</a:t>
                      </a:r>
                      <a:endParaRPr lang="ru-RU" sz="1100" baseline="0" dirty="0" smtClean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325777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Содержимое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06868807"/>
              </p:ext>
            </p:extLst>
          </p:nvPr>
        </p:nvGraphicFramePr>
        <p:xfrm>
          <a:off x="107504" y="332656"/>
          <a:ext cx="8784976" cy="544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72208"/>
                <a:gridCol w="5328592"/>
                <a:gridCol w="158417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900" b="1" baseline="0" dirty="0" smtClean="0">
                          <a:latin typeface="Arial" pitchFamily="34" charset="0"/>
                          <a:cs typeface="Arial" pitchFamily="34" charset="0"/>
                        </a:rPr>
                        <a:t>Способы </a:t>
                      </a:r>
                    </a:p>
                    <a:p>
                      <a:pPr algn="ctr"/>
                      <a:r>
                        <a:rPr lang="ru-RU" sz="900" b="1" baseline="0" dirty="0" smtClean="0">
                          <a:latin typeface="Arial" pitchFamily="34" charset="0"/>
                          <a:cs typeface="Arial" pitchFamily="34" charset="0"/>
                        </a:rPr>
                        <a:t>регулирования</a:t>
                      </a:r>
                      <a:endParaRPr lang="ru-RU" sz="9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1" dirty="0" smtClean="0">
                          <a:latin typeface="Arial" pitchFamily="34" charset="0"/>
                          <a:cs typeface="Arial" pitchFamily="34" charset="0"/>
                        </a:rPr>
                        <a:t>Перечень</a:t>
                      </a:r>
                      <a:r>
                        <a:rPr lang="ru-RU" sz="900" b="1" baseline="0" dirty="0" smtClean="0">
                          <a:latin typeface="Arial" pitchFamily="34" charset="0"/>
                          <a:cs typeface="Arial" pitchFamily="34" charset="0"/>
                        </a:rPr>
                        <a:t> обеспечивающих актов</a:t>
                      </a:r>
                      <a:endParaRPr lang="ru-RU" sz="9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dirty="0" smtClean="0">
                          <a:latin typeface="Arial" pitchFamily="34" charset="0"/>
                          <a:cs typeface="Arial" pitchFamily="34" charset="0"/>
                        </a:rPr>
                        <a:t>Регулируемые </a:t>
                      </a:r>
                      <a:r>
                        <a:rPr lang="ru-RU" sz="900" b="1" baseline="0" dirty="0" smtClean="0">
                          <a:latin typeface="Arial" pitchFamily="34" charset="0"/>
                          <a:cs typeface="Arial" pitchFamily="34" charset="0"/>
                        </a:rPr>
                        <a:t>риски</a:t>
                      </a:r>
                    </a:p>
                    <a:p>
                      <a:pPr algn="ctr"/>
                      <a:endParaRPr lang="ru-RU" sz="9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Лицензирование</a:t>
                      </a:r>
                    </a:p>
                    <a:p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Лицензионный</a:t>
                      </a:r>
                      <a:r>
                        <a:rPr lang="ru-RU" sz="9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контроль</a:t>
                      </a:r>
                    </a:p>
                    <a:p>
                      <a:r>
                        <a:rPr lang="ru-RU" sz="9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Государственный надзор</a:t>
                      </a:r>
                      <a:endParaRPr lang="ru-RU" sz="9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- Федеральный закон от 04.05.2011 № 99-ФЗ «О лицензировании отдельных видов деятельности»;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- Положение о лицензировании работ по активному воздействию на гидрометеорологические и геофизические процессы и явления, утвержденное постановлением Правительства Российской Федерации от 30.12.2011 № 1216;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- ст. 8.40 Кодекса Российской Федерации об административных правонарушениях;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ru-RU" sz="9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 Положение о приобретении, хранении и использовании средств активного воздействия специализированными организациями активного воздействия на метеорологические и другие геофизические процессы, утвержденное постановлением Правительства Российской Федерации от 15.07.1999 № 807;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ru-RU" sz="9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 Положение о государственном надзоре за проведением работ по активному воздействию на метеорологические и другие геофизические процессы на территории Российской Федерации, утвержденное постановлением Правительства Российской Федерации от 25.08.1999 № 946;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ru-RU" sz="9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- Инструкция по организации и проведению противоградовых стрельб на территории Российской Федерации,</a:t>
                      </a:r>
                      <a:r>
                        <a:rPr lang="ru-RU" sz="900" kern="1200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утвержденная </a:t>
                      </a:r>
                      <a:r>
                        <a:rPr lang="ru-RU" sz="9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приказ Министра</a:t>
                      </a:r>
                      <a:r>
                        <a:rPr lang="ru-RU" sz="900" kern="1200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обороны Российской Федерации, Минтранса России и Росгидромета от 15.05.2001 №</a:t>
                      </a:r>
                      <a:r>
                        <a:rPr lang="en-US" sz="9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  <a:r>
                        <a:rPr lang="ru-RU" sz="9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220/89/51 </a:t>
                      </a:r>
                      <a:endParaRPr lang="ru-RU" sz="9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Предотвращение</a:t>
                      </a:r>
                      <a:r>
                        <a:rPr lang="ru-RU" sz="9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ущерба правам, законным интересам, жизни или здоровью граждан, окружающей среде, обороне и безопасности государства</a:t>
                      </a:r>
                      <a:endParaRPr lang="ru-RU" sz="9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900" b="0" i="0" u="none" strike="noStrike" kern="12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Обеспечение работы противолавинной службы</a:t>
                      </a:r>
                      <a:r>
                        <a:rPr lang="ru-RU" sz="900" b="0" i="0" u="none" strike="noStrike" kern="1200" baseline="0" dirty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ru-RU" sz="900" b="0" i="0" u="none" strike="noStrike" kern="12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Росгидромета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ru-RU" sz="9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Федеральный закон от 19.07.1998 № 113-ФЗ «О гидрометеорологической службе»;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ru-RU" sz="900" b="0" i="0" u="none" strike="noStrike" kern="12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Стратегия деятельности в области гидрометеорологии и смежных с ней областях на период до 2030 года (с учетом аспектов изменения климата), утвержденная распоряжением Правительства Российской Федерации от 03.09.2010 № 1458-р;</a:t>
                      </a:r>
                      <a:endParaRPr lang="ru-RU" sz="900" baseline="0" dirty="0" smtClean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- </a:t>
                      </a:r>
                      <a:r>
                        <a:rPr lang="ru-RU" sz="900" b="0" i="0" u="none" strike="noStrike" kern="12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П. </a:t>
                      </a:r>
                      <a:r>
                        <a:rPr lang="ru-RU" sz="9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5.4.13 Положения о Федеральной службе по гидрометеорологии и мониторингу окружающей среды, утвержденного постановлением Правительства Российской Федерации от 23.07.2004 № 372;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- П. 7 Перечня работ федерального назначения в области гидрометеорологии и смежных с ней областях, выполняемых Федеральной службой России по гидрометеорологии и мониторингу окружающей среды, утвержденного п</a:t>
                      </a:r>
                      <a:r>
                        <a:rPr lang="ru-RU" sz="900" b="0" i="0" u="none" strike="noStrike" kern="12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риказом Росгидромета от 17.10.2000 № 150</a:t>
                      </a:r>
                      <a:endParaRPr lang="ru-RU" sz="900" baseline="0" dirty="0" smtClean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900" b="0" i="0" u="none" strike="noStrike" kern="12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Повышение безопасности населения и уменьшение ущерба от схода снежных лавин на территории Российской Федерации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900" b="0" i="0" u="none" strike="noStrike" kern="12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Организация и проведение работ по активному воздействию на метеорологические и другие геофизические процессы (защита сельскохозяйственных растений от градобития, регулирование осадков, рассеивание туманов)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ru-RU" sz="9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Федеральный закон от 19.07.1998 № 113-ФЗ «О гидрометеорологической службе»;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ru-RU" sz="900" b="0" i="0" u="none" strike="noStrike" kern="12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Стратегия деятельности в области гидрометеорологии и смежных с ней областях на период до 2030 года (с учетом аспектов изменения климата), утвержденная распоряжением Правительства Российской Федерации от 03.09.2010 № 1458-р;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 П. 5.4.15 Положения о Федеральной службе по гидрометеорологии и мониторингу окружающей среды, утвержденного постановлением Правительства Российской Федерации от 23.07.2004 № 372</a:t>
                      </a:r>
                      <a:endParaRPr lang="ru-RU" sz="900" baseline="0" dirty="0" smtClean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kern="12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Повышение безопасности населения и уменьшение ущерба от опасных природных явлений на территории Российской Федерации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171400"/>
            <a:ext cx="8229600" cy="706090"/>
          </a:xfrm>
        </p:spPr>
        <p:txBody>
          <a:bodyPr>
            <a:normAutofit/>
          </a:bodyPr>
          <a:lstStyle/>
          <a:p>
            <a:r>
              <a:rPr lang="ru-RU" sz="1400" b="1" dirty="0" smtClean="0">
                <a:latin typeface="Arial" pitchFamily="34" charset="0"/>
                <a:cs typeface="Arial" pitchFamily="34" charset="0"/>
              </a:rPr>
              <a:t>1. Текущая структура регулирования (2) (пункт 7 Методики)</a:t>
            </a:r>
            <a:endParaRPr lang="ru-RU" sz="14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400" b="1" dirty="0" smtClean="0">
                <a:latin typeface="Arial" pitchFamily="34" charset="0"/>
                <a:cs typeface="Arial" pitchFamily="34" charset="0"/>
              </a:rPr>
              <a:t>2. Ключевые ценности и риски (Пункт 8 Методики)</a:t>
            </a:r>
            <a:endParaRPr lang="ru-RU" sz="14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64699904"/>
              </p:ext>
            </p:extLst>
          </p:nvPr>
        </p:nvGraphicFramePr>
        <p:xfrm>
          <a:off x="457200" y="1268760"/>
          <a:ext cx="8507288" cy="24739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90664"/>
                <a:gridCol w="2160240"/>
                <a:gridCol w="3456384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Arial" pitchFamily="34" charset="0"/>
                          <a:cs typeface="Arial" pitchFamily="34" charset="0"/>
                        </a:rPr>
                        <a:t>Ценность, охраняемая государством</a:t>
                      </a:r>
                      <a:endParaRPr lang="ru-RU" sz="14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безопасность жизни и здоровья граждан, безопасность окружающей среды от активных воздействий на метеорологические и другие геофизические процессы и (или) от их возможных негативных последствий (изменения погоды и (или) загрязнения окружающей среды)</a:t>
                      </a:r>
                      <a:endParaRPr lang="ru-RU" sz="1400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Arial" pitchFamily="34" charset="0"/>
                          <a:cs typeface="Arial" pitchFamily="34" charset="0"/>
                        </a:rPr>
                        <a:t>Риски</a:t>
                      </a:r>
                      <a:endParaRPr lang="ru-RU" sz="14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Arial" pitchFamily="34" charset="0"/>
                          <a:cs typeface="Arial" pitchFamily="34" charset="0"/>
                        </a:rPr>
                        <a:t>Источник риска</a:t>
                      </a:r>
                      <a:endParaRPr lang="ru-RU" sz="14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baseline="0" dirty="0" smtClean="0">
                          <a:latin typeface="Arial" pitchFamily="34" charset="0"/>
                          <a:cs typeface="Arial" pitchFamily="34" charset="0"/>
                        </a:rPr>
                        <a:t>Способы воздействия</a:t>
                      </a:r>
                      <a:endParaRPr lang="ru-RU" sz="14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Arial" pitchFamily="34" charset="0"/>
                          <a:cs typeface="Arial" pitchFamily="34" charset="0"/>
                        </a:rPr>
                        <a:t>Увеличение ущерба от градобития,</a:t>
                      </a:r>
                      <a:r>
                        <a:rPr lang="ru-RU" sz="1400" baseline="0" dirty="0" smtClean="0">
                          <a:latin typeface="Arial" pitchFamily="34" charset="0"/>
                          <a:cs typeface="Arial" pitchFamily="34" charset="0"/>
                        </a:rPr>
                        <a:t> снежных лавин, засухи, лесных пожаров, туманов, гибель людей</a:t>
                      </a:r>
                      <a:endParaRPr lang="ru-RU" sz="1400" dirty="0" smtClean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Arial" pitchFamily="34" charset="0"/>
                          <a:cs typeface="Arial" pitchFamily="34" charset="0"/>
                        </a:rPr>
                        <a:t>Неограниченный круг лиц</a:t>
                      </a:r>
                      <a:endParaRPr lang="ru-RU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Arial" pitchFamily="34" charset="0"/>
                          <a:cs typeface="Arial" pitchFamily="34" charset="0"/>
                        </a:rPr>
                        <a:t>Установление запрета определенных</a:t>
                      </a:r>
                      <a:r>
                        <a:rPr lang="ru-RU" sz="1400" baseline="0" dirty="0" smtClean="0">
                          <a:latin typeface="Arial" pitchFamily="34" charset="0"/>
                          <a:cs typeface="Arial" pitchFamily="34" charset="0"/>
                        </a:rPr>
                        <a:t> видов деятельности;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Arial" pitchFamily="34" charset="0"/>
                          <a:cs typeface="Arial" pitchFamily="34" charset="0"/>
                        </a:rPr>
                        <a:t>Государственный надзор;</a:t>
                      </a:r>
                    </a:p>
                    <a:p>
                      <a:r>
                        <a:rPr lang="ru-RU" sz="1400" dirty="0" smtClean="0">
                          <a:latin typeface="Arial" pitchFamily="34" charset="0"/>
                          <a:cs typeface="Arial" pitchFamily="34" charset="0"/>
                        </a:rPr>
                        <a:t>Административная ответственность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400" b="1" dirty="0" smtClean="0">
                <a:latin typeface="Arial" pitchFamily="34" charset="0"/>
                <a:cs typeface="Arial" pitchFamily="34" charset="0"/>
              </a:rPr>
              <a:t>2. Ключевые ценности и риски (2) (Пункт 8 Методики)</a:t>
            </a:r>
            <a:endParaRPr lang="ru-RU" sz="14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14919818"/>
              </p:ext>
            </p:extLst>
          </p:nvPr>
        </p:nvGraphicFramePr>
        <p:xfrm>
          <a:off x="457200" y="1268760"/>
          <a:ext cx="8507288" cy="3114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90664"/>
                <a:gridCol w="2160240"/>
                <a:gridCol w="3456384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Arial" pitchFamily="34" charset="0"/>
                          <a:cs typeface="Arial" pitchFamily="34" charset="0"/>
                        </a:rPr>
                        <a:t>Ценность, охраняемая государством</a:t>
                      </a:r>
                      <a:endParaRPr lang="ru-RU" sz="14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безопасность жизни и здоровья граждан, безопасность окружающей среды от активных воздействий на метеорологические и другие геофизические процессы и (или) от их возможных негативных последствий (изменения погоды и (или) загрязнения окружающей среды)</a:t>
                      </a:r>
                      <a:endParaRPr lang="ru-RU" sz="1400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Arial" pitchFamily="34" charset="0"/>
                          <a:cs typeface="Arial" pitchFamily="34" charset="0"/>
                        </a:rPr>
                        <a:t>Риски</a:t>
                      </a:r>
                      <a:endParaRPr lang="ru-RU" sz="14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Arial" pitchFamily="34" charset="0"/>
                          <a:cs typeface="Arial" pitchFamily="34" charset="0"/>
                        </a:rPr>
                        <a:t>Источник риска</a:t>
                      </a:r>
                      <a:endParaRPr lang="ru-RU" sz="14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baseline="0" dirty="0" smtClean="0">
                          <a:latin typeface="Arial" pitchFamily="34" charset="0"/>
                          <a:cs typeface="Arial" pitchFamily="34" charset="0"/>
                        </a:rPr>
                        <a:t>Способы воздействия</a:t>
                      </a:r>
                      <a:endParaRPr lang="ru-RU" sz="14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Arial" pitchFamily="34" charset="0"/>
                          <a:cs typeface="Arial" pitchFamily="34" charset="0"/>
                        </a:rPr>
                        <a:t>Ущерб правам, законным интересам, жизни или здоровью граждан, окружающей среде, обороне и безопасности государства</a:t>
                      </a:r>
                      <a:endParaRPr lang="ru-RU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u="none" strike="noStrike" kern="12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Лицензиаты по выполнению работ по активному воздействию на гидрометеорологические и геофизические процессы и явления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ru-RU" sz="1400" dirty="0" smtClean="0">
                          <a:latin typeface="Arial" pitchFamily="34" charset="0"/>
                          <a:cs typeface="Arial" pitchFamily="34" charset="0"/>
                        </a:rPr>
                        <a:t>Лицензирование и лицензионный контроль;</a:t>
                      </a:r>
                    </a:p>
                    <a:p>
                      <a:pPr marL="0" indent="0">
                        <a:buNone/>
                      </a:pPr>
                      <a:r>
                        <a:rPr lang="ru-RU" sz="1400" dirty="0" smtClean="0">
                          <a:latin typeface="Arial" pitchFamily="34" charset="0"/>
                          <a:cs typeface="Arial" pitchFamily="34" charset="0"/>
                        </a:rPr>
                        <a:t>Государственный надзор;</a:t>
                      </a:r>
                    </a:p>
                    <a:p>
                      <a:r>
                        <a:rPr lang="ru-RU" sz="1400" dirty="0" smtClean="0">
                          <a:latin typeface="Arial" pitchFamily="34" charset="0"/>
                          <a:cs typeface="Arial" pitchFamily="34" charset="0"/>
                        </a:rPr>
                        <a:t>Административная ответственность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/>
          </a:bodyPr>
          <a:lstStyle/>
          <a:p>
            <a:r>
              <a:rPr lang="ru-RU" sz="1400" b="1" dirty="0" smtClean="0">
                <a:latin typeface="Arial" pitchFamily="34" charset="0"/>
                <a:cs typeface="Arial" pitchFamily="34" charset="0"/>
              </a:rPr>
              <a:t>3. Группы обязательных требований (Пункт 8 Методики)</a:t>
            </a:r>
            <a:endParaRPr lang="ru-RU" sz="14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90803219"/>
              </p:ext>
            </p:extLst>
          </p:nvPr>
        </p:nvGraphicFramePr>
        <p:xfrm>
          <a:off x="323528" y="908720"/>
          <a:ext cx="8507288" cy="4846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66528"/>
                <a:gridCol w="1656184"/>
                <a:gridCol w="1512168"/>
                <a:gridCol w="1512168"/>
                <a:gridCol w="216024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Arial" pitchFamily="34" charset="0"/>
                          <a:cs typeface="Arial" pitchFamily="34" charset="0"/>
                        </a:rPr>
                        <a:t>Источник риска</a:t>
                      </a:r>
                      <a:endParaRPr lang="ru-RU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ru-RU" sz="1200" b="0" i="0" u="none" strike="noStrike" kern="12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Лицензиаты по выполнению работ по активному воздействию на гидрометеорологические и геофизические процессы и явления</a:t>
                      </a:r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Arial" pitchFamily="34" charset="0"/>
                          <a:cs typeface="Arial" pitchFamily="34" charset="0"/>
                        </a:rPr>
                        <a:t>Способ</a:t>
                      </a:r>
                      <a:r>
                        <a:rPr lang="ru-RU" sz="1200" b="1" baseline="0" dirty="0" smtClean="0">
                          <a:latin typeface="Arial" pitchFamily="34" charset="0"/>
                          <a:cs typeface="Arial" pitchFamily="34" charset="0"/>
                        </a:rPr>
                        <a:t> воздействия</a:t>
                      </a:r>
                      <a:endParaRPr lang="ru-RU" sz="12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Arial" pitchFamily="34" charset="0"/>
                          <a:cs typeface="Arial" pitchFamily="34" charset="0"/>
                        </a:rPr>
                        <a:t>Группы требований</a:t>
                      </a:r>
                      <a:endParaRPr lang="ru-RU" sz="12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Arial" pitchFamily="34" charset="0"/>
                          <a:cs typeface="Arial" pitchFamily="34" charset="0"/>
                        </a:rPr>
                        <a:t>Цель введения</a:t>
                      </a:r>
                      <a:endParaRPr lang="ru-RU" sz="12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Arial" pitchFamily="34" charset="0"/>
                          <a:cs typeface="Arial" pitchFamily="34" charset="0"/>
                        </a:rPr>
                        <a:t>Способы контроля</a:t>
                      </a:r>
                      <a:endParaRPr lang="ru-RU" sz="12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Arial" pitchFamily="34" charset="0"/>
                          <a:cs typeface="Arial" pitchFamily="34" charset="0"/>
                        </a:rPr>
                        <a:t>Ответственность за нарушение</a:t>
                      </a:r>
                      <a:endParaRPr lang="ru-RU" sz="12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Установление контроля за соблюдением правил и норм ведения работ по активному воздействию в целях регулирования и уменьшения возможного вреда от данных процессов населению и экономике</a:t>
                      </a:r>
                      <a:endParaRPr lang="ru-RU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Соблюдение правил и норм ведения работ по активному воздействию </a:t>
                      </a:r>
                      <a:endParaRPr lang="ru-RU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Обеспечение безопасности жизни и здоровья граждан, безопасности окружающей среды от активных воздействий на метеорологические и другие геофизические процессы и (или) от их возможных негативных последствий (изменения погоды и (или) загрязнения окружающей среды)</a:t>
                      </a:r>
                      <a:endParaRPr lang="ru-RU" sz="1200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Arial" pitchFamily="34" charset="0"/>
                          <a:cs typeface="Arial" pitchFamily="34" charset="0"/>
                        </a:rPr>
                        <a:t>Государственный надзор,</a:t>
                      </a:r>
                      <a:r>
                        <a:rPr lang="ru-RU" sz="1200" baseline="0" dirty="0" smtClean="0">
                          <a:latin typeface="Arial" pitchFamily="34" charset="0"/>
                          <a:cs typeface="Arial" pitchFamily="34" charset="0"/>
                        </a:rPr>
                        <a:t> лицензионный контроль</a:t>
                      </a:r>
                      <a:endParaRPr lang="ru-RU" sz="1200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endParaRPr lang="ru-RU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Arial" pitchFamily="34" charset="0"/>
                          <a:cs typeface="Arial" pitchFamily="34" charset="0"/>
                        </a:rPr>
                        <a:t>Административная ответственность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686800" cy="432048"/>
          </a:xfrm>
        </p:spPr>
        <p:txBody>
          <a:bodyPr>
            <a:normAutofit/>
          </a:bodyPr>
          <a:lstStyle/>
          <a:p>
            <a:r>
              <a:rPr lang="ru-RU" sz="1400" b="1" dirty="0" smtClean="0">
                <a:latin typeface="Arial" pitchFamily="34" charset="0"/>
                <a:cs typeface="Arial" pitchFamily="34" charset="0"/>
              </a:rPr>
              <a:t>4. Иерархическая структура регулирования (Пункт 8 Методики)</a:t>
            </a:r>
            <a:endParaRPr lang="ru-RU" sz="14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6613604"/>
              </p:ext>
            </p:extLst>
          </p:nvPr>
        </p:nvGraphicFramePr>
        <p:xfrm>
          <a:off x="251520" y="620688"/>
          <a:ext cx="8640960" cy="599254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96144"/>
                <a:gridCol w="5040560"/>
                <a:gridCol w="2304256"/>
              </a:tblGrid>
              <a:tr h="292789"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latin typeface="Arial" pitchFamily="34" charset="0"/>
                          <a:cs typeface="Arial" pitchFamily="34" charset="0"/>
                        </a:rPr>
                        <a:t>Уровень</a:t>
                      </a:r>
                      <a:endParaRPr lang="ru-RU" sz="1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dirty="0" smtClean="0">
                          <a:latin typeface="Arial" pitchFamily="34" charset="0"/>
                          <a:cs typeface="Arial" pitchFamily="34" charset="0"/>
                        </a:rPr>
                        <a:t>Перечень актов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dirty="0" smtClean="0">
                          <a:latin typeface="Arial" pitchFamily="34" charset="0"/>
                          <a:cs typeface="Arial" pitchFamily="34" charset="0"/>
                        </a:rPr>
                        <a:t>Группы требований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49929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dirty="0" smtClean="0">
                          <a:latin typeface="Arial" pitchFamily="34" charset="0"/>
                          <a:cs typeface="Arial" pitchFamily="34" charset="0"/>
                        </a:rPr>
                        <a:t>Наднациональный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Arial" pitchFamily="34" charset="0"/>
                          <a:cs typeface="Arial" pitchFamily="34" charset="0"/>
                        </a:rPr>
                        <a:t>Конвенция Всемирной метеорологической организации;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М</a:t>
                      </a:r>
                      <a:r>
                        <a:rPr lang="ru-RU" sz="10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еждународная конвенция о запрещении военного или любого иного враждебного использования средств активного воздействия на природную среду</a:t>
                      </a:r>
                      <a:endParaRPr lang="ru-RU" sz="1000" dirty="0" smtClean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Arial" pitchFamily="34" charset="0"/>
                          <a:cs typeface="Arial" pitchFamily="34" charset="0"/>
                        </a:rPr>
                        <a:t>Требования к соблюдений международных</a:t>
                      </a:r>
                      <a:r>
                        <a:rPr lang="ru-RU" sz="1000" baseline="0" dirty="0" smtClean="0">
                          <a:latin typeface="Arial" pitchFamily="34" charset="0"/>
                          <a:cs typeface="Arial" pitchFamily="34" charset="0"/>
                        </a:rPr>
                        <a:t> норм и правил</a:t>
                      </a:r>
                      <a:endParaRPr lang="ru-RU" sz="1000" dirty="0" smtClean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noFill/>
                  </a:tcPr>
                </a:tc>
              </a:tr>
              <a:tr h="1220515">
                <a:tc>
                  <a:txBody>
                    <a:bodyPr/>
                    <a:lstStyle/>
                    <a:p>
                      <a:pPr algn="l"/>
                      <a:r>
                        <a:rPr lang="ru-RU" sz="1000" dirty="0" smtClean="0">
                          <a:latin typeface="Arial" pitchFamily="34" charset="0"/>
                          <a:cs typeface="Arial" pitchFamily="34" charset="0"/>
                        </a:rPr>
                        <a:t>Законы</a:t>
                      </a:r>
                      <a:endParaRPr lang="ru-RU" sz="1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ru-RU" sz="1000" baseline="0" dirty="0" smtClean="0">
                          <a:latin typeface="Arial" pitchFamily="34" charset="0"/>
                          <a:cs typeface="Arial" pitchFamily="34" charset="0"/>
                        </a:rPr>
                        <a:t>Федеральный закон от 19.07.1998 № 113-ФЗ «О гидрометеорологической службе»;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aseline="0" dirty="0" smtClean="0">
                          <a:latin typeface="Arial" pitchFamily="34" charset="0"/>
                          <a:cs typeface="Arial" pitchFamily="34" charset="0"/>
                        </a:rPr>
                        <a:t>- Федеральный закон от 04.05.2011 № 99-ФЗ «О лицензировании отдельных видов деятельности»;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aseline="0" dirty="0" smtClean="0">
                          <a:latin typeface="Arial" pitchFamily="34" charset="0"/>
                          <a:cs typeface="Arial" pitchFamily="34" charset="0"/>
                        </a:rPr>
                        <a:t>- Федеральный закон от 29.04.2008 № 57-ФЗ «О порядке осуществления иностранных инвестиций в хозяйственные общества, имеющие стратегическое значение для обеспечения обороны страны и безопасности государства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Arial" pitchFamily="34" charset="0"/>
                          <a:cs typeface="Arial" pitchFamily="34" charset="0"/>
                        </a:rPr>
                        <a:t>Требования к обеспечению функционирования противолавинной службы, к организации и выполнению работ по активному воздействию;</a:t>
                      </a:r>
                      <a:endParaRPr lang="ru-RU" sz="1000" baseline="0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Arial" pitchFamily="34" charset="0"/>
                          <a:cs typeface="Arial" pitchFamily="34" charset="0"/>
                        </a:rPr>
                        <a:t>Лицензионные требования</a:t>
                      </a:r>
                      <a:r>
                        <a:rPr lang="ru-RU" sz="10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aseline="0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kern="12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Требования к обеспечению обороны страны и безопасности государства</a:t>
                      </a:r>
                      <a:endParaRPr lang="ru-RU" sz="1000" dirty="0" smtClean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noFill/>
                  </a:tcPr>
                </a:tc>
              </a:tr>
              <a:tr h="2103040">
                <a:tc>
                  <a:txBody>
                    <a:bodyPr/>
                    <a:lstStyle/>
                    <a:p>
                      <a:pPr algn="l"/>
                      <a:r>
                        <a:rPr lang="ru-RU" sz="1000" dirty="0" smtClean="0">
                          <a:latin typeface="Arial" pitchFamily="34" charset="0"/>
                          <a:cs typeface="Arial" pitchFamily="34" charset="0"/>
                        </a:rPr>
                        <a:t>Правительство Российской Федерации</a:t>
                      </a:r>
                      <a:endParaRPr lang="ru-RU" sz="1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Arial" pitchFamily="34" charset="0"/>
                          <a:cs typeface="Arial" pitchFamily="34" charset="0"/>
                        </a:rPr>
                        <a:t>- Положение о лицензировании работ по активному воздействию на гидрометеорологические и геофизические процессы и явления, утвержденное постановлением Правительства Российской Федерации от 30.12.2011 № 1216;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Arial" pitchFamily="34" charset="0"/>
                          <a:cs typeface="Arial" pitchFamily="34" charset="0"/>
                        </a:rPr>
                        <a:t>- П. 5.4.13,  5.4.15 Положения о Федеральной службе по гидрометеорологии и мониторингу окружающей среды, утвержденного постановлением Правительства Российской Федерации от 23.07.2004 № 372;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Arial" pitchFamily="34" charset="0"/>
                          <a:cs typeface="Arial" pitchFamily="34" charset="0"/>
                        </a:rPr>
                        <a:t>- Положение о приобретении, хранении и использовании средств активного воздействия специализированными организациями активного воздействия на метеорологические и другие геофизические процессы, утвержденное постановлением Правительства Российской Федерации от 15.07.1999 № 807;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Arial" pitchFamily="34" charset="0"/>
                          <a:cs typeface="Arial" pitchFamily="34" charset="0"/>
                        </a:rPr>
                        <a:t>- Положение о государственном надзоре за проведением работ по активному воздействию на метеорологические и другие геофизические процессы на территории Российской Федерации, утвержденное постановлением Правительства Российской Федерации от 25.08.1999 № 946;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Arial" pitchFamily="34" charset="0"/>
                          <a:cs typeface="Arial" pitchFamily="34" charset="0"/>
                        </a:rPr>
                        <a:t> - Постановление Правительства РФ от 11.05.1993 № 443 «О создании противолавинной службы»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Arial" pitchFamily="34" charset="0"/>
                          <a:cs typeface="Arial" pitchFamily="34" charset="0"/>
                        </a:rPr>
                        <a:t>Лицензионные требования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Arial" pitchFamily="34" charset="0"/>
                          <a:cs typeface="Arial" pitchFamily="34" charset="0"/>
                        </a:rPr>
                        <a:t>Требования к выполнению работ</a:t>
                      </a:r>
                    </a:p>
                  </a:txBody>
                  <a:tcPr>
                    <a:noFill/>
                  </a:tcPr>
                </a:tc>
              </a:tr>
              <a:tr h="649750">
                <a:tc>
                  <a:txBody>
                    <a:bodyPr/>
                    <a:lstStyle/>
                    <a:p>
                      <a:pPr algn="l"/>
                      <a:r>
                        <a:rPr lang="ru-RU" sz="1000" dirty="0" smtClean="0">
                          <a:latin typeface="Arial" pitchFamily="34" charset="0"/>
                          <a:cs typeface="Arial" pitchFamily="34" charset="0"/>
                        </a:rPr>
                        <a:t>Министерство</a:t>
                      </a:r>
                      <a:endParaRPr lang="ru-RU" sz="1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Административный регламент исполнения Федеральной службой по гидрометеорологии и мониторингу окружающей среды государственной функции по осуществлению государственного надзора за проведением работ по активному воздействию на метеорологические и другие геофизические процессы на территории Российской Федерации, утвержденный приказом Минприроды России</a:t>
                      </a:r>
                      <a:r>
                        <a:rPr lang="ru-RU" sz="1000" b="0" kern="1200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от </a:t>
                      </a:r>
                      <a:r>
                        <a:rPr lang="ru-RU" sz="1000" b="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29.06.2012 № 181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Arial" pitchFamily="34" charset="0"/>
                          <a:cs typeface="Arial" pitchFamily="34" charset="0"/>
                        </a:rPr>
                        <a:t>Требования к п</a:t>
                      </a:r>
                      <a:r>
                        <a:rPr lang="ru-RU" sz="10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оследовательности совершения административных процедур при осуществлении государственной функции</a:t>
                      </a:r>
                      <a:endParaRPr lang="ru-RU" sz="1000" baseline="0" dirty="0" smtClean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70398075"/>
              </p:ext>
            </p:extLst>
          </p:nvPr>
        </p:nvGraphicFramePr>
        <p:xfrm>
          <a:off x="457200" y="764704"/>
          <a:ext cx="8507287" cy="32969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70584"/>
                <a:gridCol w="2520280"/>
                <a:gridCol w="1800200"/>
                <a:gridCol w="201622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Arial" pitchFamily="34" charset="0"/>
                          <a:cs typeface="Arial" pitchFamily="34" charset="0"/>
                        </a:rPr>
                        <a:t>Акты</a:t>
                      </a:r>
                      <a:endParaRPr lang="ru-RU" sz="12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Arial" pitchFamily="34" charset="0"/>
                          <a:cs typeface="Arial" pitchFamily="34" charset="0"/>
                        </a:rPr>
                        <a:t>Риски / Источники рисков</a:t>
                      </a:r>
                      <a:endParaRPr lang="ru-RU" sz="12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Arial" pitchFamily="34" charset="0"/>
                          <a:cs typeface="Arial" pitchFamily="34" charset="0"/>
                        </a:rPr>
                        <a:t>Способ воздействия</a:t>
                      </a:r>
                      <a:endParaRPr lang="ru-RU" sz="12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Arial" pitchFamily="34" charset="0"/>
                          <a:cs typeface="Arial" pitchFamily="34" charset="0"/>
                        </a:rPr>
                        <a:t>Группы требований</a:t>
                      </a:r>
                      <a:endParaRPr lang="ru-RU" sz="12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944096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baseline="0" dirty="0" smtClean="0">
                          <a:latin typeface="Arial" pitchFamily="34" charset="0"/>
                          <a:cs typeface="Arial" pitchFamily="34" charset="0"/>
                        </a:rPr>
                        <a:t>Федеральный закон от 19.07.1998 № 113-ФЗ «О гидрометеорологической службе»</a:t>
                      </a:r>
                    </a:p>
                    <a:p>
                      <a:endParaRPr lang="ru-RU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latin typeface="Arial" pitchFamily="34" charset="0"/>
                          <a:cs typeface="Arial" pitchFamily="34" charset="0"/>
                        </a:rPr>
                        <a:t>Риск: </a:t>
                      </a:r>
                      <a:r>
                        <a:rPr lang="ru-RU" sz="1200" dirty="0" smtClean="0">
                          <a:latin typeface="Arial" pitchFamily="34" charset="0"/>
                          <a:cs typeface="Arial" pitchFamily="34" charset="0"/>
                        </a:rPr>
                        <a:t>Нанесение вреда от </a:t>
                      </a:r>
                      <a:r>
                        <a:rPr lang="ru-RU" sz="1200" baseline="0" dirty="0" smtClean="0">
                          <a:latin typeface="Arial" pitchFamily="34" charset="0"/>
                          <a:cs typeface="Arial" pitchFamily="34" charset="0"/>
                        </a:rPr>
                        <a:t> неправильного применения средств активных воздействий и методов проведения работ, или не по прямому их назначению</a:t>
                      </a:r>
                      <a:endParaRPr lang="ru-RU" sz="1200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baseline="0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l"/>
                      <a:r>
                        <a:rPr lang="ru-RU" sz="1200" b="1" dirty="0" smtClean="0">
                          <a:latin typeface="Arial" pitchFamily="34" charset="0"/>
                          <a:cs typeface="Arial" pitchFamily="34" charset="0"/>
                        </a:rPr>
                        <a:t>Источник риска: </a:t>
                      </a:r>
                      <a:r>
                        <a:rPr lang="ru-RU" sz="1200" b="0" i="0" u="none" strike="noStrike" kern="12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Лицензиаты по выполнению работ по активному воздействию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Arial" pitchFamily="34" charset="0"/>
                          <a:cs typeface="Arial" pitchFamily="34" charset="0"/>
                        </a:rPr>
                        <a:t>Установление запрета</a:t>
                      </a:r>
                      <a:r>
                        <a:rPr lang="ru-RU" sz="1200" baseline="0" dirty="0" smtClean="0">
                          <a:latin typeface="Arial" pitchFamily="34" charset="0"/>
                          <a:cs typeface="Arial" pitchFamily="34" charset="0"/>
                        </a:rPr>
                        <a:t> на применение средств активных воздействий не по назначению</a:t>
                      </a:r>
                      <a:endParaRPr lang="ru-RU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0" i="0" u="none" strike="noStrike" kern="12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Безопасность проведения работ по активному воздействию</a:t>
                      </a:r>
                    </a:p>
                    <a:p>
                      <a:endParaRPr lang="ru-RU" sz="1200" b="0" i="0" u="none" strike="noStrike" kern="1200" baseline="0" dirty="0" smtClean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Установление правил приобретения, хранения и использования средств активного воздействия</a:t>
                      </a:r>
                    </a:p>
                  </a:txBody>
                  <a:tcPr/>
                </a:tc>
              </a:tr>
              <a:tr h="69490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Arial" pitchFamily="34" charset="0"/>
                          <a:cs typeface="Arial" pitchFamily="34" charset="0"/>
                        </a:rPr>
                        <a:t>Установление правил применения технологий активного воздействия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dirty="0" smtClean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0" i="0" u="none" strike="noStrike" kern="12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Организация и проведение работ по активному воздействию, а также государственный надзор за проведением этих работ на территории Российской Федерации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-243408"/>
            <a:ext cx="8686800" cy="1143000"/>
          </a:xfrm>
        </p:spPr>
        <p:txBody>
          <a:bodyPr>
            <a:normAutofit/>
          </a:bodyPr>
          <a:lstStyle/>
          <a:p>
            <a:r>
              <a:rPr lang="ru-RU" sz="1400" b="1" dirty="0" smtClean="0">
                <a:latin typeface="Arial" pitchFamily="34" charset="0"/>
                <a:cs typeface="Arial" pitchFamily="34" charset="0"/>
              </a:rPr>
              <a:t>5. Целевая структура регулирования (1) (Пункт 9 Методики)</a:t>
            </a:r>
            <a:endParaRPr lang="ru-RU" sz="1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95923521"/>
              </p:ext>
            </p:extLst>
          </p:nvPr>
        </p:nvGraphicFramePr>
        <p:xfrm>
          <a:off x="467544" y="1052736"/>
          <a:ext cx="8291265" cy="45770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58616"/>
                <a:gridCol w="2258165"/>
                <a:gridCol w="1787242"/>
                <a:gridCol w="178724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Arial" pitchFamily="34" charset="0"/>
                          <a:cs typeface="Arial" pitchFamily="34" charset="0"/>
                        </a:rPr>
                        <a:t>Акты</a:t>
                      </a:r>
                      <a:endParaRPr lang="ru-RU" sz="12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Arial" pitchFamily="34" charset="0"/>
                          <a:cs typeface="Arial" pitchFamily="34" charset="0"/>
                        </a:rPr>
                        <a:t>Риски / Источники рисков</a:t>
                      </a:r>
                      <a:endParaRPr lang="ru-RU" sz="12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Arial" pitchFamily="34" charset="0"/>
                          <a:cs typeface="Arial" pitchFamily="34" charset="0"/>
                        </a:rPr>
                        <a:t>Способ воздействия</a:t>
                      </a:r>
                      <a:endParaRPr lang="ru-RU" sz="12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Arial" pitchFamily="34" charset="0"/>
                          <a:cs typeface="Arial" pitchFamily="34" charset="0"/>
                        </a:rPr>
                        <a:t>Группы требований</a:t>
                      </a:r>
                      <a:endParaRPr lang="ru-RU" sz="12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12573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Федеральный закон от 29.04.2008 № 57-ФЗ «О порядке осуществления иностранных инвестиций в хозяйственные общества, имеющие стратегическое значение для обеспечения обороны страны и безопасности государства»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Arial" pitchFamily="34" charset="0"/>
                          <a:cs typeface="Arial" pitchFamily="34" charset="0"/>
                        </a:rPr>
                        <a:t>Риск: </a:t>
                      </a:r>
                      <a:r>
                        <a:rPr lang="ru-RU" sz="1200" b="0" dirty="0" smtClean="0">
                          <a:latin typeface="Arial" pitchFamily="34" charset="0"/>
                          <a:cs typeface="Arial" pitchFamily="34" charset="0"/>
                        </a:rPr>
                        <a:t>Н</a:t>
                      </a:r>
                      <a:r>
                        <a:rPr lang="ru-RU" sz="1200" dirty="0" smtClean="0">
                          <a:latin typeface="Arial" pitchFamily="34" charset="0"/>
                          <a:cs typeface="Arial" pitchFamily="34" charset="0"/>
                        </a:rPr>
                        <a:t>арушение условий </a:t>
                      </a:r>
                      <a:r>
                        <a:rPr lang="ru-RU" sz="1200" b="0" i="0" u="none" strike="noStrike" kern="12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обеспечения обороны страны и безопасности государства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baseline="0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l"/>
                      <a:r>
                        <a:rPr lang="ru-RU" sz="1200" b="1" dirty="0" smtClean="0">
                          <a:latin typeface="Arial" pitchFamily="34" charset="0"/>
                          <a:cs typeface="Arial" pitchFamily="34" charset="0"/>
                        </a:rPr>
                        <a:t>Источник риска: </a:t>
                      </a:r>
                      <a:r>
                        <a:rPr lang="ru-RU" sz="1200" b="0" i="0" u="none" strike="noStrike" kern="12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Лицензиаты по выполнению работ по активному воздействию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Arial" pitchFamily="34" charset="0"/>
                          <a:cs typeface="Arial" pitchFamily="34" charset="0"/>
                        </a:rPr>
                        <a:t>Установление </a:t>
                      </a:r>
                      <a:r>
                        <a:rPr lang="ru-RU" sz="1200" b="0" i="0" u="none" strike="noStrike" kern="12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отношений, связанных с осуществлением иностранных инвестиций в деятельность лицензиатов по активному воздействию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dirty="0" smtClean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Arial" pitchFamily="34" charset="0"/>
                          <a:cs typeface="Arial" pitchFamily="34" charset="0"/>
                        </a:rPr>
                        <a:t>И</a:t>
                      </a:r>
                      <a:r>
                        <a:rPr lang="ru-RU" sz="1200" b="0" i="0" u="none" strike="noStrike" kern="12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зъятия ограничительного характера для иностранных инвесторов и для группы лиц, в которую входит иностранный инвестор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dirty="0" smtClean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baseline="0" dirty="0" smtClean="0">
                          <a:latin typeface="Arial" pitchFamily="34" charset="0"/>
                          <a:cs typeface="Arial" pitchFamily="34" charset="0"/>
                        </a:rPr>
                        <a:t>Федеральный закон от 04.05.2011 № 99-ФЗ «О лицензировании отдельных видов деятельности»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latin typeface="Arial" pitchFamily="34" charset="0"/>
                          <a:cs typeface="Arial" pitchFamily="34" charset="0"/>
                        </a:rPr>
                        <a:t>Риск: </a:t>
                      </a:r>
                      <a:r>
                        <a:rPr lang="ru-RU" sz="1200" dirty="0" smtClean="0">
                          <a:latin typeface="Arial" pitchFamily="34" charset="0"/>
                          <a:cs typeface="Arial" pitchFamily="34" charset="0"/>
                        </a:rPr>
                        <a:t>Предотвращение</a:t>
                      </a:r>
                      <a:r>
                        <a:rPr lang="ru-RU" sz="12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ru-RU" sz="1200" dirty="0" smtClean="0">
                          <a:latin typeface="Arial" pitchFamily="34" charset="0"/>
                          <a:cs typeface="Arial" pitchFamily="34" charset="0"/>
                        </a:rPr>
                        <a:t>ущерба правам, законным интересам, жизни или здоровью граждан, окружающей среде, обороне и безопасности государства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baseline="0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l"/>
                      <a:r>
                        <a:rPr lang="ru-RU" sz="1200" b="1" dirty="0" smtClean="0">
                          <a:latin typeface="Arial" pitchFamily="34" charset="0"/>
                          <a:cs typeface="Arial" pitchFamily="34" charset="0"/>
                        </a:rPr>
                        <a:t>Источник риска: </a:t>
                      </a:r>
                      <a:r>
                        <a:rPr lang="ru-RU" sz="1200" b="0" i="0" u="none" strike="noStrike" kern="12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Лицензиаты по выполнению работ по активному воздействию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Arial" pitchFamily="34" charset="0"/>
                          <a:cs typeface="Arial" pitchFamily="34" charset="0"/>
                        </a:rPr>
                        <a:t>Лицензирование</a:t>
                      </a:r>
                      <a:endParaRPr lang="ru-RU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Arial" pitchFamily="34" charset="0"/>
                          <a:cs typeface="Arial" pitchFamily="34" charset="0"/>
                        </a:rPr>
                        <a:t>Лицензионные</a:t>
                      </a:r>
                      <a:r>
                        <a:rPr lang="ru-RU" sz="1200" baseline="0" dirty="0" smtClean="0">
                          <a:latin typeface="Arial" pitchFamily="34" charset="0"/>
                          <a:cs typeface="Arial" pitchFamily="34" charset="0"/>
                        </a:rPr>
                        <a:t> требования</a:t>
                      </a:r>
                      <a:endParaRPr lang="ru-RU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686800" cy="1143000"/>
          </a:xfrm>
        </p:spPr>
        <p:txBody>
          <a:bodyPr>
            <a:normAutofit/>
          </a:bodyPr>
          <a:lstStyle/>
          <a:p>
            <a:r>
              <a:rPr lang="ru-RU" sz="1400" b="1" dirty="0" smtClean="0">
                <a:latin typeface="Arial" pitchFamily="34" charset="0"/>
                <a:cs typeface="Arial" pitchFamily="34" charset="0"/>
              </a:rPr>
              <a:t>5. Целевая структура регулирования (2) (Пункт 9 Методики)</a:t>
            </a:r>
            <a:endParaRPr lang="ru-RU" sz="1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0151686"/>
              </p:ext>
            </p:extLst>
          </p:nvPr>
        </p:nvGraphicFramePr>
        <p:xfrm>
          <a:off x="457200" y="620688"/>
          <a:ext cx="8291265" cy="5125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58616"/>
                <a:gridCol w="2258165"/>
                <a:gridCol w="1787242"/>
                <a:gridCol w="178724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Arial" pitchFamily="34" charset="0"/>
                          <a:cs typeface="Arial" pitchFamily="34" charset="0"/>
                        </a:rPr>
                        <a:t>Акты</a:t>
                      </a:r>
                      <a:endParaRPr lang="ru-RU" sz="12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Arial" pitchFamily="34" charset="0"/>
                          <a:cs typeface="Arial" pitchFamily="34" charset="0"/>
                        </a:rPr>
                        <a:t>Риски / Источники рисков</a:t>
                      </a:r>
                      <a:endParaRPr lang="ru-RU" sz="12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Arial" pitchFamily="34" charset="0"/>
                          <a:cs typeface="Arial" pitchFamily="34" charset="0"/>
                        </a:rPr>
                        <a:t>Способ воздействия</a:t>
                      </a:r>
                      <a:endParaRPr lang="ru-RU" sz="12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Arial" pitchFamily="34" charset="0"/>
                          <a:cs typeface="Arial" pitchFamily="34" charset="0"/>
                        </a:rPr>
                        <a:t>Группы требований</a:t>
                      </a:r>
                      <a:endParaRPr lang="ru-RU" sz="12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12573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baseline="0" dirty="0" smtClean="0">
                          <a:latin typeface="Arial" pitchFamily="34" charset="0"/>
                          <a:cs typeface="Arial" pitchFamily="34" charset="0"/>
                        </a:rPr>
                        <a:t>Положение о лицензировании работ по активному воздействию на гидрометеорологические и геофизические процессы и явления, утвержденное постановлением Правительства Российской Федерации от 30.12.2011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baseline="0" dirty="0" smtClean="0">
                          <a:latin typeface="Arial" pitchFamily="34" charset="0"/>
                          <a:cs typeface="Arial" pitchFamily="34" charset="0"/>
                        </a:rPr>
                        <a:t>№ 1216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latin typeface="Arial" pitchFamily="34" charset="0"/>
                          <a:cs typeface="Arial" pitchFamily="34" charset="0"/>
                        </a:rPr>
                        <a:t>Риск: </a:t>
                      </a:r>
                      <a:r>
                        <a:rPr lang="ru-RU" sz="1200" dirty="0" smtClean="0">
                          <a:latin typeface="Arial" pitchFamily="34" charset="0"/>
                          <a:cs typeface="Arial" pitchFamily="34" charset="0"/>
                        </a:rPr>
                        <a:t>Предотвращение</a:t>
                      </a:r>
                      <a:r>
                        <a:rPr lang="ru-RU" sz="12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ru-RU" sz="1200" dirty="0" smtClean="0">
                          <a:latin typeface="Arial" pitchFamily="34" charset="0"/>
                          <a:cs typeface="Arial" pitchFamily="34" charset="0"/>
                        </a:rPr>
                        <a:t>ущерба правам, законным интересам, жизни или здоровью граждан, окружающей среде, обороне и безопасности государства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baseline="0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l"/>
                      <a:r>
                        <a:rPr lang="ru-RU" sz="1200" b="1" dirty="0" smtClean="0">
                          <a:latin typeface="Arial" pitchFamily="34" charset="0"/>
                          <a:cs typeface="Arial" pitchFamily="34" charset="0"/>
                        </a:rPr>
                        <a:t>Источник риска: </a:t>
                      </a:r>
                      <a:r>
                        <a:rPr lang="ru-RU" sz="1200" b="0" i="0" u="none" strike="noStrike" kern="12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Лицензиаты по выполнению работ по активному воздействию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Arial" pitchFamily="34" charset="0"/>
                          <a:cs typeface="Arial" pitchFamily="34" charset="0"/>
                        </a:rPr>
                        <a:t>Лицензирование</a:t>
                      </a:r>
                      <a:endParaRPr lang="ru-RU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Arial" pitchFamily="34" charset="0"/>
                          <a:cs typeface="Arial" pitchFamily="34" charset="0"/>
                        </a:rPr>
                        <a:t>Лицензионные</a:t>
                      </a:r>
                      <a:r>
                        <a:rPr lang="ru-RU" sz="1200" baseline="0" dirty="0" smtClean="0">
                          <a:latin typeface="Arial" pitchFamily="34" charset="0"/>
                          <a:cs typeface="Arial" pitchFamily="34" charset="0"/>
                        </a:rPr>
                        <a:t> требования</a:t>
                      </a:r>
                      <a:endParaRPr lang="ru-RU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Положение о приобретении, хранении и использовании средств активного воздействия специализированными организациями активного воздействия на метеорологические и другие геофизические процессы, утвержденное постановлением Правительства Российской Федерации от 15.07.1999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№ 807</a:t>
                      </a:r>
                      <a:endParaRPr lang="ru-RU" sz="12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latin typeface="Arial" pitchFamily="34" charset="0"/>
                          <a:cs typeface="Arial" pitchFamily="34" charset="0"/>
                        </a:rPr>
                        <a:t>Риск: </a:t>
                      </a:r>
                      <a:r>
                        <a:rPr lang="ru-RU" sz="1200" b="0" dirty="0" smtClean="0">
                          <a:latin typeface="Arial" pitchFamily="34" charset="0"/>
                          <a:cs typeface="Arial" pitchFamily="34" charset="0"/>
                        </a:rPr>
                        <a:t>Нарушение</a:t>
                      </a:r>
                      <a:r>
                        <a:rPr lang="ru-RU" sz="1200" b="0" baseline="0" dirty="0" smtClean="0">
                          <a:latin typeface="Arial" pitchFamily="34" charset="0"/>
                          <a:cs typeface="Arial" pitchFamily="34" charset="0"/>
                        </a:rPr>
                        <a:t> условий безопасности применения средств активного воздействия</a:t>
                      </a:r>
                      <a:endParaRPr lang="ru-RU" sz="1200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baseline="0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l"/>
                      <a:r>
                        <a:rPr lang="ru-RU" sz="1200" b="1" dirty="0" smtClean="0">
                          <a:latin typeface="Arial" pitchFamily="34" charset="0"/>
                          <a:cs typeface="Arial" pitchFamily="34" charset="0"/>
                        </a:rPr>
                        <a:t>Источник риска: </a:t>
                      </a:r>
                      <a:r>
                        <a:rPr lang="ru-RU" sz="1200" b="0" i="0" u="none" strike="noStrike" kern="12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Лицензиаты по выполнению работ по активному воздействию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Arial" pitchFamily="34" charset="0"/>
                          <a:cs typeface="Arial" pitchFamily="34" charset="0"/>
                        </a:rPr>
                        <a:t>Установление </a:t>
                      </a:r>
                      <a:r>
                        <a:rPr lang="ru-RU" sz="1200" b="0" i="0" u="none" strike="noStrike" kern="12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порядка приобретения, хранения и использования средств активного воздействия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0" i="0" u="none" strike="noStrike" kern="12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Соблюдения порядка приобретения, хранения и использования средств активного воздействия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-99392"/>
            <a:ext cx="8686800" cy="724942"/>
          </a:xfrm>
        </p:spPr>
        <p:txBody>
          <a:bodyPr>
            <a:normAutofit/>
          </a:bodyPr>
          <a:lstStyle/>
          <a:p>
            <a:r>
              <a:rPr lang="ru-RU" sz="1400" b="1" dirty="0" smtClean="0">
                <a:latin typeface="Arial" pitchFamily="34" charset="0"/>
                <a:cs typeface="Arial" pitchFamily="34" charset="0"/>
              </a:rPr>
              <a:t>5. Целевая структура регулирования (3) (Пункт 9 Методики)</a:t>
            </a:r>
            <a:endParaRPr lang="ru-RU" sz="1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24209634"/>
              </p:ext>
            </p:extLst>
          </p:nvPr>
        </p:nvGraphicFramePr>
        <p:xfrm>
          <a:off x="457200" y="1340768"/>
          <a:ext cx="8291265" cy="4394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58616"/>
                <a:gridCol w="2258165"/>
                <a:gridCol w="1787242"/>
                <a:gridCol w="178724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Arial" pitchFamily="34" charset="0"/>
                          <a:cs typeface="Arial" pitchFamily="34" charset="0"/>
                        </a:rPr>
                        <a:t>Акты</a:t>
                      </a:r>
                      <a:endParaRPr lang="ru-RU" sz="12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Arial" pitchFamily="34" charset="0"/>
                          <a:cs typeface="Arial" pitchFamily="34" charset="0"/>
                        </a:rPr>
                        <a:t>Риски / Источники рисков</a:t>
                      </a:r>
                      <a:endParaRPr lang="ru-RU" sz="12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Arial" pitchFamily="34" charset="0"/>
                          <a:cs typeface="Arial" pitchFamily="34" charset="0"/>
                        </a:rPr>
                        <a:t>Способ воздействия</a:t>
                      </a:r>
                      <a:endParaRPr lang="ru-RU" sz="12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Arial" pitchFamily="34" charset="0"/>
                          <a:cs typeface="Arial" pitchFamily="34" charset="0"/>
                        </a:rPr>
                        <a:t>Группы требований</a:t>
                      </a:r>
                      <a:endParaRPr lang="ru-RU" sz="12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1714500">
                <a:tc>
                  <a:txBody>
                    <a:bodyPr/>
                    <a:lstStyle/>
                    <a:p>
                      <a:r>
                        <a:rPr lang="ru-RU" sz="1200" b="0" i="0" u="none" strike="noStrike" kern="12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Положение о государственном надзоре за проведением работ по активному воздействию на метеорологические и другие геофизические процессы на территории Российской Федерации, утвержденное постановлением Правительства Российской Федерации от 25.08.1999</a:t>
                      </a:r>
                    </a:p>
                    <a:p>
                      <a:r>
                        <a:rPr lang="ru-RU" sz="1200" b="0" i="0" u="none" strike="noStrike" kern="12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№ 946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latin typeface="Arial" pitchFamily="34" charset="0"/>
                          <a:cs typeface="Arial" pitchFamily="34" charset="0"/>
                        </a:rPr>
                        <a:t>Риски: </a:t>
                      </a:r>
                      <a:r>
                        <a:rPr lang="ru-RU" sz="1200" b="0" dirty="0" smtClean="0">
                          <a:latin typeface="Arial" pitchFamily="34" charset="0"/>
                          <a:cs typeface="Arial" pitchFamily="34" charset="0"/>
                        </a:rPr>
                        <a:t>В</a:t>
                      </a:r>
                      <a:r>
                        <a:rPr lang="ru-RU" sz="1200" b="0" i="0" u="none" strike="noStrike" kern="12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озможный вред от несоблюдения правил и норм ведения работ по активному воздействию населению и экономике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baseline="0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latin typeface="Arial" pitchFamily="34" charset="0"/>
                          <a:cs typeface="Arial" pitchFamily="34" charset="0"/>
                        </a:rPr>
                        <a:t>Источник риска:</a:t>
                      </a:r>
                      <a:r>
                        <a:rPr lang="ru-RU" sz="1200" b="1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</a:p>
                    <a:p>
                      <a:pPr algn="l"/>
                      <a:r>
                        <a:rPr lang="ru-RU" sz="1200" b="0" i="0" u="none" strike="noStrike" kern="12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Лицензиаты по выполнению работ по активному воздействию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Реализация мер по контролю за соблюдением правил и норм ведения работ по активному воздействию</a:t>
                      </a:r>
                      <a:endParaRPr lang="ru-RU" sz="1200" baseline="0" dirty="0" smtClean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aseline="0" dirty="0" smtClean="0">
                          <a:latin typeface="Arial" pitchFamily="34" charset="0"/>
                          <a:cs typeface="Arial" pitchFamily="34" charset="0"/>
                        </a:rPr>
                        <a:t>Требования к наблюдениям, сбору, обработке, подготовке и распространению информации</a:t>
                      </a:r>
                    </a:p>
                  </a:txBody>
                  <a:tcPr/>
                </a:tc>
              </a:tr>
              <a:tr h="1714500">
                <a:tc>
                  <a:txBody>
                    <a:bodyPr/>
                    <a:lstStyle/>
                    <a:p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Постановление Правительства РФ от 11.05.1993 № 443 «О создании противолавинной службы»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latin typeface="Arial" pitchFamily="34" charset="0"/>
                          <a:cs typeface="Arial" pitchFamily="34" charset="0"/>
                        </a:rPr>
                        <a:t>Риски: </a:t>
                      </a:r>
                      <a:r>
                        <a:rPr lang="ru-RU" sz="1200" b="0" dirty="0" smtClean="0">
                          <a:latin typeface="Arial" pitchFamily="34" charset="0"/>
                          <a:cs typeface="Arial" pitchFamily="34" charset="0"/>
                        </a:rPr>
                        <a:t>В</a:t>
                      </a:r>
                      <a:r>
                        <a:rPr lang="ru-RU" sz="1200" b="0" i="0" u="none" strike="noStrike" kern="12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озможный вред от неконтролируемого схода снежных лавин населению и экономике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baseline="0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latin typeface="Arial" pitchFamily="34" charset="0"/>
                          <a:cs typeface="Arial" pitchFamily="34" charset="0"/>
                        </a:rPr>
                        <a:t>Источник риска:</a:t>
                      </a:r>
                      <a:r>
                        <a:rPr lang="ru-RU" sz="1200" b="1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</a:p>
                    <a:p>
                      <a:pPr algn="l"/>
                      <a:r>
                        <a:rPr lang="ru-RU" sz="1200" b="0" i="0" u="none" strike="noStrike" kern="12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Лицензиаты по выполнению работ по активному воздействию</a:t>
                      </a:r>
                    </a:p>
                    <a:p>
                      <a:pPr algn="l"/>
                      <a:endParaRPr lang="ru-RU" sz="1200" b="0" i="0" u="none" strike="noStrike" kern="1200" baseline="0" dirty="0" smtClean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0" i="0" u="none" strike="noStrike" kern="12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Реализация мер по повышению безопасности населения и уменьшения ущерба от схода снежных лавин на территории Российской Федерации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aseline="0" dirty="0" smtClean="0">
                          <a:latin typeface="Arial" pitchFamily="34" charset="0"/>
                          <a:cs typeface="Arial" pitchFamily="34" charset="0"/>
                        </a:rPr>
                        <a:t>Требования к составу и задачам противолавинной службы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686800" cy="1143000"/>
          </a:xfrm>
        </p:spPr>
        <p:txBody>
          <a:bodyPr>
            <a:normAutofit/>
          </a:bodyPr>
          <a:lstStyle/>
          <a:p>
            <a:r>
              <a:rPr lang="ru-RU" sz="1400" b="1" dirty="0" smtClean="0">
                <a:latin typeface="Arial" pitchFamily="34" charset="0"/>
                <a:cs typeface="Arial" pitchFamily="34" charset="0"/>
              </a:rPr>
              <a:t>5. Целевая структура регулирования (4) (Пункт 9 Методики)</a:t>
            </a:r>
            <a:endParaRPr lang="ru-RU" sz="1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одержимое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76032631"/>
              </p:ext>
            </p:extLst>
          </p:nvPr>
        </p:nvGraphicFramePr>
        <p:xfrm>
          <a:off x="457200" y="836712"/>
          <a:ext cx="8291265" cy="4394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58616"/>
                <a:gridCol w="2258165"/>
                <a:gridCol w="1787242"/>
                <a:gridCol w="178724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Arial" pitchFamily="34" charset="0"/>
                          <a:cs typeface="Arial" pitchFamily="34" charset="0"/>
                        </a:rPr>
                        <a:t>Акты</a:t>
                      </a:r>
                      <a:endParaRPr lang="ru-RU" sz="12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Arial" pitchFamily="34" charset="0"/>
                          <a:cs typeface="Arial" pitchFamily="34" charset="0"/>
                        </a:rPr>
                        <a:t>Риски / Источники рисков</a:t>
                      </a:r>
                      <a:endParaRPr lang="ru-RU" sz="12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Arial" pitchFamily="34" charset="0"/>
                          <a:cs typeface="Arial" pitchFamily="34" charset="0"/>
                        </a:rPr>
                        <a:t>Способ воздействия</a:t>
                      </a:r>
                      <a:endParaRPr lang="ru-RU" sz="12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Arial" pitchFamily="34" charset="0"/>
                          <a:cs typeface="Arial" pitchFamily="34" charset="0"/>
                        </a:rPr>
                        <a:t>Группы требований</a:t>
                      </a:r>
                      <a:endParaRPr lang="ru-RU" sz="12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1714500">
                <a:tc>
                  <a:txBody>
                    <a:bodyPr/>
                    <a:lstStyle/>
                    <a:p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Методика осуществления работ по предупредительному спуску снежных  лавин на территории Российской Федерации</a:t>
                      </a:r>
                      <a:endParaRPr lang="ru-RU" sz="1200" b="0" i="0" u="none" strike="noStrike" kern="1200" baseline="0" dirty="0" smtClean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latin typeface="Arial" pitchFamily="34" charset="0"/>
                          <a:cs typeface="Arial" pitchFamily="34" charset="0"/>
                        </a:rPr>
                        <a:t>Риски: </a:t>
                      </a:r>
                      <a:r>
                        <a:rPr lang="ru-RU" sz="1200" b="0" dirty="0" smtClean="0">
                          <a:latin typeface="Arial" pitchFamily="34" charset="0"/>
                          <a:cs typeface="Arial" pitchFamily="34" charset="0"/>
                        </a:rPr>
                        <a:t>В</a:t>
                      </a:r>
                      <a:r>
                        <a:rPr lang="ru-RU" sz="1200" b="0" i="0" u="none" strike="noStrike" kern="12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озможный вред от несоблюдения правил и норм ведения работ по активному воздействию населению и экономике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baseline="0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latin typeface="Arial" pitchFamily="34" charset="0"/>
                          <a:cs typeface="Arial" pitchFamily="34" charset="0"/>
                        </a:rPr>
                        <a:t>Источник риска:</a:t>
                      </a:r>
                      <a:r>
                        <a:rPr lang="ru-RU" sz="1200" b="1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</a:p>
                    <a:p>
                      <a:pPr algn="l"/>
                      <a:r>
                        <a:rPr lang="ru-RU" sz="1200" b="0" i="0" u="none" strike="noStrike" kern="12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Лицензиаты по выполнению работ по активному воздействию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0" i="0" u="none" strike="noStrike" kern="12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Реализация мер по повышению безопасности населения и уменьшения ущерба опасных природных явлений на территории Российской Федерации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aseline="0" dirty="0" smtClean="0">
                          <a:latin typeface="Arial" pitchFamily="34" charset="0"/>
                          <a:cs typeface="Arial" pitchFamily="34" charset="0"/>
                        </a:rPr>
                        <a:t>Требования к составу и задачам лицензиатов по активному воздействию</a:t>
                      </a:r>
                    </a:p>
                  </a:txBody>
                  <a:tcPr/>
                </a:tc>
              </a:tr>
              <a:tr h="1714500">
                <a:tc>
                  <a:txBody>
                    <a:bodyPr/>
                    <a:lstStyle/>
                    <a:p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Методика осуществления работ по защите сельскохозяйственных растений от градобития на территории Российской Федерации</a:t>
                      </a:r>
                      <a:endParaRPr lang="ru-RU" sz="1200" b="1" i="0" u="none" strike="noStrike" kern="1200" baseline="0" dirty="0" smtClean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latin typeface="Arial" pitchFamily="34" charset="0"/>
                          <a:cs typeface="Arial" pitchFamily="34" charset="0"/>
                        </a:rPr>
                        <a:t>Риски: </a:t>
                      </a:r>
                      <a:r>
                        <a:rPr lang="ru-RU" sz="1200" b="0" dirty="0" smtClean="0">
                          <a:latin typeface="Arial" pitchFamily="34" charset="0"/>
                          <a:cs typeface="Arial" pitchFamily="34" charset="0"/>
                        </a:rPr>
                        <a:t>В</a:t>
                      </a:r>
                      <a:r>
                        <a:rPr lang="ru-RU" sz="1200" b="0" i="0" u="none" strike="noStrike" kern="12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озможный вред от несоблюдения правил и норм ведения работ по активному воздействию населению и экономике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baseline="0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latin typeface="Arial" pitchFamily="34" charset="0"/>
                          <a:cs typeface="Arial" pitchFamily="34" charset="0"/>
                        </a:rPr>
                        <a:t>Источник риска:</a:t>
                      </a:r>
                      <a:r>
                        <a:rPr lang="ru-RU" sz="1200" b="1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</a:p>
                    <a:p>
                      <a:pPr algn="l"/>
                      <a:r>
                        <a:rPr lang="ru-RU" sz="1200" b="0" i="0" u="none" strike="noStrike" kern="12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Лицензиаты по выполнению работ по активному воздействию</a:t>
                      </a:r>
                    </a:p>
                    <a:p>
                      <a:pPr algn="l"/>
                      <a:endParaRPr lang="ru-RU" sz="1200" b="0" i="0" u="none" strike="noStrike" kern="1200" baseline="0" dirty="0" smtClean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0" i="0" u="none" strike="noStrike" kern="12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Реализация мер по повышению безопасности населения и уменьшения ущерба опасных природных явлений на территории Российской Федерации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aseline="0" dirty="0" smtClean="0">
                          <a:latin typeface="Arial" pitchFamily="34" charset="0"/>
                          <a:cs typeface="Arial" pitchFamily="34" charset="0"/>
                        </a:rPr>
                        <a:t>Требования к составу и задачам лицензиатов по активному воздействию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Заголовок 1"/>
          <p:cNvSpPr txBox="1">
            <a:spLocks/>
          </p:cNvSpPr>
          <p:nvPr/>
        </p:nvSpPr>
        <p:spPr>
          <a:xfrm>
            <a:off x="457200" y="274638"/>
            <a:ext cx="86868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" pitchFamily="34" charset="0"/>
                <a:cs typeface="Arial" pitchFamily="34" charset="0"/>
              </a:rPr>
              <a:t>5. Целевая структура регулирования (5) (Пункт 9 Методики)</a:t>
            </a:r>
            <a:endParaRPr lang="ru-RU" sz="1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83944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одержимое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06677647"/>
              </p:ext>
            </p:extLst>
          </p:nvPr>
        </p:nvGraphicFramePr>
        <p:xfrm>
          <a:off x="457200" y="764704"/>
          <a:ext cx="8291265" cy="4394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58616"/>
                <a:gridCol w="2258165"/>
                <a:gridCol w="1787242"/>
                <a:gridCol w="178724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Arial" pitchFamily="34" charset="0"/>
                          <a:cs typeface="Arial" pitchFamily="34" charset="0"/>
                        </a:rPr>
                        <a:t>Акты</a:t>
                      </a:r>
                      <a:endParaRPr lang="ru-RU" sz="12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Arial" pitchFamily="34" charset="0"/>
                          <a:cs typeface="Arial" pitchFamily="34" charset="0"/>
                        </a:rPr>
                        <a:t>Риски / Источники рисков</a:t>
                      </a:r>
                      <a:endParaRPr lang="ru-RU" sz="12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Arial" pitchFamily="34" charset="0"/>
                          <a:cs typeface="Arial" pitchFamily="34" charset="0"/>
                        </a:rPr>
                        <a:t>Способ воздействия</a:t>
                      </a:r>
                      <a:endParaRPr lang="ru-RU" sz="12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Arial" pitchFamily="34" charset="0"/>
                          <a:cs typeface="Arial" pitchFamily="34" charset="0"/>
                        </a:rPr>
                        <a:t>Группы требований</a:t>
                      </a:r>
                      <a:endParaRPr lang="ru-RU" sz="12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1714500">
                <a:tc>
                  <a:txBody>
                    <a:bodyPr/>
                    <a:lstStyle/>
                    <a:p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Методика осуществления работ по искусственному регулированию осадков на территории Российской Федерации</a:t>
                      </a:r>
                      <a:endParaRPr lang="ru-RU" sz="1200" b="1" i="0" u="none" strike="noStrike" kern="1200" baseline="0" dirty="0" smtClean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latin typeface="Arial" pitchFamily="34" charset="0"/>
                          <a:cs typeface="Arial" pitchFamily="34" charset="0"/>
                        </a:rPr>
                        <a:t>Риски: </a:t>
                      </a:r>
                      <a:r>
                        <a:rPr lang="ru-RU" sz="1200" b="0" dirty="0" smtClean="0">
                          <a:latin typeface="Arial" pitchFamily="34" charset="0"/>
                          <a:cs typeface="Arial" pitchFamily="34" charset="0"/>
                        </a:rPr>
                        <a:t>В</a:t>
                      </a:r>
                      <a:r>
                        <a:rPr lang="ru-RU" sz="1200" b="0" i="0" u="none" strike="noStrike" kern="12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озможный вред от несоблюдения правил и норм ведения работ по активному воздействию населению и экономике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baseline="0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latin typeface="Arial" pitchFamily="34" charset="0"/>
                          <a:cs typeface="Arial" pitchFamily="34" charset="0"/>
                        </a:rPr>
                        <a:t>Источник риска:</a:t>
                      </a:r>
                      <a:r>
                        <a:rPr lang="ru-RU" sz="1200" b="1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</a:p>
                    <a:p>
                      <a:pPr algn="l"/>
                      <a:r>
                        <a:rPr lang="ru-RU" sz="1200" b="0" i="0" u="none" strike="noStrike" kern="12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Лицензиаты по выполнению работ по активному воздействию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Реализация мер по повышению безопасности населения и уменьшения ущерба опасных природных явлений на территории Российской Федерации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aseline="0" dirty="0" smtClean="0">
                          <a:latin typeface="Arial" pitchFamily="34" charset="0"/>
                          <a:cs typeface="Arial" pitchFamily="34" charset="0"/>
                        </a:rPr>
                        <a:t>Требования к составу и задачам лицензиатов по активному воздействию</a:t>
                      </a:r>
                    </a:p>
                  </a:txBody>
                  <a:tcPr/>
                </a:tc>
              </a:tr>
              <a:tr h="1714500">
                <a:tc>
                  <a:txBody>
                    <a:bodyPr/>
                    <a:lstStyle/>
                    <a:p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Методика осуществления работ по рассеиванию туманов на территории Российской Федерации</a:t>
                      </a:r>
                      <a:endParaRPr lang="ru-RU" sz="1200" b="1" i="0" u="none" strike="noStrike" kern="1200" baseline="0" dirty="0" smtClean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latin typeface="Arial" pitchFamily="34" charset="0"/>
                          <a:cs typeface="Arial" pitchFamily="34" charset="0"/>
                        </a:rPr>
                        <a:t>Риски: </a:t>
                      </a:r>
                      <a:r>
                        <a:rPr lang="ru-RU" sz="1200" b="0" dirty="0" smtClean="0">
                          <a:latin typeface="Arial" pitchFamily="34" charset="0"/>
                          <a:cs typeface="Arial" pitchFamily="34" charset="0"/>
                        </a:rPr>
                        <a:t>В</a:t>
                      </a:r>
                      <a:r>
                        <a:rPr lang="ru-RU" sz="1200" b="0" i="0" u="none" strike="noStrike" kern="12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озможный вред от несоблюдения правил и норм ведения работ по активному воздействию населению и экономике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baseline="0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latin typeface="Arial" pitchFamily="34" charset="0"/>
                          <a:cs typeface="Arial" pitchFamily="34" charset="0"/>
                        </a:rPr>
                        <a:t>Источник риска:</a:t>
                      </a:r>
                      <a:r>
                        <a:rPr lang="ru-RU" sz="1200" b="1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</a:p>
                    <a:p>
                      <a:pPr algn="l"/>
                      <a:r>
                        <a:rPr lang="ru-RU" sz="1200" b="0" i="0" u="none" strike="noStrike" kern="12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Лицензиаты по выполнению работ по активному воздействию</a:t>
                      </a:r>
                    </a:p>
                    <a:p>
                      <a:pPr algn="l"/>
                      <a:endParaRPr lang="ru-RU" sz="1200" b="0" i="0" u="none" strike="noStrike" kern="1200" baseline="0" dirty="0" smtClean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Реализация мер по повышению безопасности населения и уменьшения ущерба опасных природных явлений на территории Российской Федерации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aseline="0" dirty="0" smtClean="0">
                          <a:latin typeface="Arial" pitchFamily="34" charset="0"/>
                          <a:cs typeface="Arial" pitchFamily="34" charset="0"/>
                        </a:rPr>
                        <a:t>Требования к составу и задачам лицензиатов по активному воздействию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Заголовок 1"/>
          <p:cNvSpPr txBox="1">
            <a:spLocks/>
          </p:cNvSpPr>
          <p:nvPr/>
        </p:nvSpPr>
        <p:spPr>
          <a:xfrm>
            <a:off x="457200" y="274638"/>
            <a:ext cx="86868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" pitchFamily="34" charset="0"/>
                <a:cs typeface="Arial" pitchFamily="34" charset="0"/>
              </a:rPr>
              <a:t>5. Целевая структура регулирования (6) (Пункт 9 Методики)</a:t>
            </a:r>
            <a:endParaRPr lang="ru-RU" sz="1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72598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-171400"/>
            <a:ext cx="8686800" cy="1143000"/>
          </a:xfrm>
        </p:spPr>
        <p:txBody>
          <a:bodyPr>
            <a:normAutofit/>
          </a:bodyPr>
          <a:lstStyle/>
          <a:p>
            <a:r>
              <a:rPr lang="ru-RU" sz="1400" b="1" dirty="0" smtClean="0">
                <a:latin typeface="Arial" pitchFamily="34" charset="0"/>
                <a:cs typeface="Arial" pitchFamily="34" charset="0"/>
              </a:rPr>
              <a:t>6. Пояснительная записка</a:t>
            </a:r>
            <a:endParaRPr lang="ru-RU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11560" y="836712"/>
            <a:ext cx="8064896" cy="4216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ru-RU" sz="1400" dirty="0" smtClean="0">
                <a:latin typeface="Arial" pitchFamily="34" charset="0"/>
                <a:cs typeface="Arial" pitchFamily="34" charset="0"/>
              </a:rPr>
              <a:t>6.1. Краткие результаты анализа текущего регулирования:</a:t>
            </a:r>
          </a:p>
          <a:p>
            <a:pPr algn="just"/>
            <a:r>
              <a:rPr lang="ru-RU" sz="1400" dirty="0" smtClean="0">
                <a:latin typeface="Arial" pitchFamily="34" charset="0"/>
                <a:cs typeface="Arial" pitchFamily="34" charset="0"/>
              </a:rPr>
              <a:t>Требуется конкретизация лицензионных требований, предъявляемых к оборудованию, специалистам, местам осуществления деятельности.</a:t>
            </a:r>
          </a:p>
          <a:p>
            <a:pPr algn="just"/>
            <a:endParaRPr lang="ru-RU" sz="14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ru-RU" sz="1400" dirty="0" smtClean="0">
                <a:latin typeface="Arial" pitchFamily="34" charset="0"/>
                <a:cs typeface="Arial" pitchFamily="34" charset="0"/>
              </a:rPr>
              <a:t>	6.2. Ключевые ценности, на защиту которых должно быть направлено новое государственное регулирование</a:t>
            </a:r>
          </a:p>
          <a:p>
            <a:pPr algn="just"/>
            <a:r>
              <a:rPr lang="ru-RU" sz="1400" dirty="0" smtClean="0">
                <a:latin typeface="Arial" pitchFamily="34" charset="0"/>
                <a:cs typeface="Arial" pitchFamily="34" charset="0"/>
              </a:rPr>
              <a:t>Безопасность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жизни и здоровья граждан, безопасность окружающей среды от активных воздействий на метеорологические и другие геофизические процессы и (или) от их возможных негативных последствий (изменения погоды и (или) загрязнения окружающей среды</a:t>
            </a: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  <a:endParaRPr lang="ru-RU" sz="14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ru-RU" sz="14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ru-RU" sz="1400" dirty="0" smtClean="0">
                <a:latin typeface="Arial" pitchFamily="34" charset="0"/>
                <a:cs typeface="Arial" pitchFamily="34" charset="0"/>
              </a:rPr>
              <a:t>	6.3. Ключевые риски, представляющие угрозу данным ценностям</a:t>
            </a:r>
          </a:p>
          <a:p>
            <a:pPr algn="just"/>
            <a:r>
              <a:rPr lang="ru-RU" sz="1400" dirty="0">
                <a:latin typeface="Arial" pitchFamily="34" charset="0"/>
                <a:cs typeface="Arial" pitchFamily="34" charset="0"/>
              </a:rPr>
              <a:t>Увеличение ущерба от градобития, снежных лавин, засухи, лесных пожаров, туманов, гибель </a:t>
            </a:r>
            <a:r>
              <a:rPr lang="ru-RU" sz="1400" dirty="0" smtClean="0">
                <a:latin typeface="Arial" pitchFamily="34" charset="0"/>
                <a:cs typeface="Arial" pitchFamily="34" charset="0"/>
              </a:rPr>
              <a:t>людей.</a:t>
            </a:r>
            <a:endParaRPr lang="ru-RU" sz="14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ru-RU" sz="14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ru-RU" sz="1400" dirty="0" smtClean="0">
                <a:latin typeface="Arial" pitchFamily="34" charset="0"/>
                <a:cs typeface="Arial" pitchFamily="34" charset="0"/>
              </a:rPr>
              <a:t>	6.4. Обоснование необходимости и выбранного способа государственного регулирования</a:t>
            </a:r>
          </a:p>
          <a:p>
            <a:pPr algn="just"/>
            <a:r>
              <a:rPr lang="ru-RU" sz="1400" dirty="0" smtClean="0">
                <a:latin typeface="Arial" pitchFamily="34" charset="0"/>
                <a:cs typeface="Arial" pitchFamily="34" charset="0"/>
              </a:rPr>
              <a:t>Существует неопределенность требований к местам хранения средств активного воздействия, к их транспортированию</a:t>
            </a:r>
            <a:r>
              <a:rPr lang="ru-RU" sz="1400" dirty="0">
                <a:latin typeface="Arial" pitchFamily="34" charset="0"/>
                <a:cs typeface="Arial" pitchFamily="34" charset="0"/>
              </a:rPr>
              <a:t>, к местам осуществления деятельности, </a:t>
            </a:r>
            <a:r>
              <a:rPr lang="ru-RU" sz="1400" dirty="0" smtClean="0">
                <a:latin typeface="Arial" pitchFamily="34" charset="0"/>
                <a:cs typeface="Arial" pitchFamily="34" charset="0"/>
              </a:rPr>
              <a:t>требований к образованию и квалификации специалистов по активному воздействию.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2"/>
          <p:cNvSpPr txBox="1">
            <a:spLocks/>
          </p:cNvSpPr>
          <p:nvPr/>
        </p:nvSpPr>
        <p:spPr>
          <a:xfrm>
            <a:off x="457200" y="476672"/>
            <a:ext cx="8229600" cy="5472608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ru-RU" sz="1400" dirty="0" smtClean="0">
                <a:latin typeface="Arial" pitchFamily="34" charset="0"/>
                <a:cs typeface="Arial" pitchFamily="34" charset="0"/>
              </a:rPr>
              <a:t>	6.5. Виды объектов (источники риска), на которых будет направлено новое регулирование.</a:t>
            </a:r>
          </a:p>
          <a:p>
            <a:pPr marL="0" indent="0" algn="just">
              <a:buNone/>
            </a:pPr>
            <a:r>
              <a:rPr lang="ru-RU" sz="1400" dirty="0" smtClean="0">
                <a:latin typeface="Arial" pitchFamily="34" charset="0"/>
                <a:cs typeface="Arial" pitchFamily="34" charset="0"/>
              </a:rPr>
              <a:t>	Лицензиаты по выполнению работ по активному воздействию на гидрометеорологические и геофизические процессы и явления.</a:t>
            </a:r>
          </a:p>
          <a:p>
            <a:pPr algn="just"/>
            <a:endParaRPr lang="ru-RU" sz="14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r>
              <a:rPr lang="ru-RU" sz="1400" dirty="0" smtClean="0">
                <a:latin typeface="Arial" pitchFamily="34" charset="0"/>
                <a:cs typeface="Arial" pitchFamily="34" charset="0"/>
              </a:rPr>
              <a:t>	6.6. Суть вводимых обязательных требований.</a:t>
            </a:r>
          </a:p>
          <a:p>
            <a:pPr marL="0" indent="0" algn="just">
              <a:buNone/>
            </a:pPr>
            <a:r>
              <a:rPr lang="ru-RU" sz="1400" dirty="0" smtClean="0">
                <a:latin typeface="Arial" pitchFamily="34" charset="0"/>
                <a:cs typeface="Arial" pitchFamily="34" charset="0"/>
              </a:rPr>
              <a:t>	Дополнительное государственное регулирование позволит уточнить требования к местам хранения средств активного воздействия, к их транспортированию, требования к образованию и квалификации специалистов по активному воздействию.</a:t>
            </a:r>
          </a:p>
          <a:p>
            <a:pPr algn="just"/>
            <a:endParaRPr lang="ru-RU" sz="14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r>
              <a:rPr lang="ru-RU" sz="1400" dirty="0" smtClean="0">
                <a:latin typeface="Arial" pitchFamily="34" charset="0"/>
                <a:cs typeface="Arial" pitchFamily="34" charset="0"/>
              </a:rPr>
              <a:t>	6.7. Ключевые предлагаемые изменения по сравнению с текущей моделью регулирования.</a:t>
            </a:r>
          </a:p>
          <a:p>
            <a:pPr marL="0" indent="0" algn="just">
              <a:buNone/>
            </a:pPr>
            <a:r>
              <a:rPr lang="ru-RU" sz="1400" dirty="0" smtClean="0">
                <a:latin typeface="Arial" pitchFamily="34" charset="0"/>
                <a:cs typeface="Arial" pitchFamily="34" charset="0"/>
              </a:rPr>
              <a:t>	Предлагается на основании пункта 3 Положения о приобретении, хранении и использовании средств активного воздействия специализированными организациями активного воздействия на метеорологические и другие геофизические процессы, утвержденного постановлением Правительства Российской Федерации от 15.07.1999 № 807, разработать и утвердить приказами Росгидромета следующие методики:</a:t>
            </a:r>
          </a:p>
          <a:p>
            <a:pPr algn="just"/>
            <a:r>
              <a:rPr lang="ru-RU" sz="1400" dirty="0" smtClean="0">
                <a:latin typeface="Arial" pitchFamily="34" charset="0"/>
                <a:cs typeface="Arial" pitchFamily="34" charset="0"/>
              </a:rPr>
              <a:t>Методика осуществления работ по предупредительному спуску снежных лавин на территории Российской Федерации;</a:t>
            </a:r>
          </a:p>
          <a:p>
            <a:pPr algn="just"/>
            <a:r>
              <a:rPr lang="ru-RU" sz="1400" dirty="0" smtClean="0">
                <a:latin typeface="Arial" pitchFamily="34" charset="0"/>
                <a:cs typeface="Arial" pitchFamily="34" charset="0"/>
              </a:rPr>
              <a:t>Методика осуществления работ по защите сельскохозяйственных растений от градобития на территории Российской Федерации;</a:t>
            </a:r>
          </a:p>
          <a:p>
            <a:pPr algn="just"/>
            <a:r>
              <a:rPr lang="ru-RU" sz="1400" dirty="0" smtClean="0">
                <a:latin typeface="Arial" pitchFamily="34" charset="0"/>
                <a:cs typeface="Arial" pitchFamily="34" charset="0"/>
              </a:rPr>
              <a:t>Методика осуществления работ по искусственному регулированию осадков на территории Российской Федерации;</a:t>
            </a:r>
          </a:p>
          <a:p>
            <a:pPr algn="just"/>
            <a:r>
              <a:rPr lang="ru-RU" sz="1400" dirty="0" smtClean="0">
                <a:latin typeface="Arial" pitchFamily="34" charset="0"/>
                <a:cs typeface="Arial" pitchFamily="34" charset="0"/>
              </a:rPr>
              <a:t>Методика осуществления работ по рассеиванию туманов на территории Российской Федерации.</a:t>
            </a:r>
            <a:endParaRPr lang="ru-RU" sz="1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6724179"/>
      </p:ext>
    </p:extLst>
  </p:cSld>
  <p:clrMapOvr>
    <a:masterClrMapping/>
  </p:clrMapOvr>
</p:sld>
</file>

<file path=ppt/theme/theme1.xml><?xml version="1.0" encoding="utf-8"?>
<a:theme xmlns:a="http://schemas.openxmlformats.org/drawingml/2006/main" name="Arial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Arial</Template>
  <TotalTime>682</TotalTime>
  <Words>2386</Words>
  <Application>Microsoft Office PowerPoint</Application>
  <PresentationFormat>Экран (4:3)</PresentationFormat>
  <Paragraphs>251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8" baseType="lpstr">
      <vt:lpstr>Arial</vt:lpstr>
      <vt:lpstr>Calibri</vt:lpstr>
      <vt:lpstr>Arial</vt:lpstr>
      <vt:lpstr>1. Текущая структура регулирования (1) (пункт 7 Методики)</vt:lpstr>
      <vt:lpstr>Презентация PowerPoint</vt:lpstr>
      <vt:lpstr>1. Текущая структура регулирования (2) (пункт 7 Методики)</vt:lpstr>
      <vt:lpstr>2. Ключевые ценности и риски (Пункт 8 Методики)</vt:lpstr>
      <vt:lpstr>2. Ключевые ценности и риски (2) (Пункт 8 Методики)</vt:lpstr>
      <vt:lpstr>3. Группы обязательных требований (Пункт 8 Методики)</vt:lpstr>
      <vt:lpstr>4. Иерархическая структура регулирования (Пункт 8 Методики)</vt:lpstr>
      <vt:lpstr>5. Целевая структура регулирования (1) (Пункт 9 Методики)</vt:lpstr>
      <vt:lpstr>5. Целевая структура регулирования (2) (Пункт 9 Методики)</vt:lpstr>
      <vt:lpstr>5. Целевая структура регулирования (3) (Пункт 9 Методики)</vt:lpstr>
      <vt:lpstr>5. Целевая структура регулирования (4) (Пункт 9 Методики)</vt:lpstr>
      <vt:lpstr>Презентация PowerPoint</vt:lpstr>
      <vt:lpstr>Презентация PowerPoint</vt:lpstr>
      <vt:lpstr>6. Пояснительная записка</vt:lpstr>
      <vt:lpstr>Презентация PowerPoint</vt:lpstr>
    </vt:vector>
  </TitlesOfParts>
  <Company>ИВЦ Минприроды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ОПРЕДЕЛЕНИЕ КЛЮЧЕВЫХ ПАРАМЕТРОВ СИСТЕМЫ РЕГУЛИРОВАНИЯ</dc:title>
  <dc:creator>achaika</dc:creator>
  <cp:lastModifiedBy>Лунькова Юлия Александровна</cp:lastModifiedBy>
  <cp:revision>115</cp:revision>
  <cp:lastPrinted>2019-08-21T12:51:32Z</cp:lastPrinted>
  <dcterms:created xsi:type="dcterms:W3CDTF">2019-08-06T17:44:29Z</dcterms:created>
  <dcterms:modified xsi:type="dcterms:W3CDTF">2019-08-21T12:56:49Z</dcterms:modified>
</cp:coreProperties>
</file>